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0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1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700" r:id="rId5"/>
    <p:sldMasterId id="2147483713" r:id="rId6"/>
    <p:sldMasterId id="2147483726" r:id="rId7"/>
    <p:sldMasterId id="2147483739" r:id="rId8"/>
    <p:sldMasterId id="2147483752" r:id="rId9"/>
    <p:sldMasterId id="2147483765" r:id="rId10"/>
    <p:sldMasterId id="2147483778" r:id="rId11"/>
    <p:sldMasterId id="2147483791" r:id="rId12"/>
  </p:sldMasterIdLst>
  <p:notesMasterIdLst>
    <p:notesMasterId r:id="rId35"/>
  </p:notes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301" r:id="rId31"/>
    <p:sldId id="274" r:id="rId32"/>
    <p:sldId id="280" r:id="rId33"/>
    <p:sldId id="276" r:id="rId34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tableStyles" Target="tableStyles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Siirrä diaa napsauttamalla</a:t>
            </a:r>
          </a:p>
        </p:txBody>
      </p:sp>
      <p:sp>
        <p:nvSpPr>
          <p:cNvPr id="496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Muokkaa muistiinpanojen muotoilua napsauttamalla</a:t>
            </a:r>
          </a:p>
        </p:txBody>
      </p:sp>
      <p:sp>
        <p:nvSpPr>
          <p:cNvPr id="497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&lt;ylätunniste&gt;</a:t>
            </a:r>
          </a:p>
        </p:txBody>
      </p:sp>
      <p:sp>
        <p:nvSpPr>
          <p:cNvPr id="498" name="PlaceHolder 4"/>
          <p:cNvSpPr>
            <a:spLocks noGrp="1"/>
          </p:cNvSpPr>
          <p:nvPr>
            <p:ph type="dt" idx="25"/>
          </p:nvPr>
        </p:nvSpPr>
        <p:spPr>
          <a:xfrm>
            <a:off x="4278960" y="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indent="0" algn="r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499" name="PlaceHolder 5"/>
          <p:cNvSpPr>
            <a:spLocks noGrp="1"/>
          </p:cNvSpPr>
          <p:nvPr>
            <p:ph type="ftr" idx="26"/>
          </p:nvPr>
        </p:nvSpPr>
        <p:spPr>
          <a:xfrm>
            <a:off x="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500" name="PlaceHolder 6"/>
          <p:cNvSpPr>
            <a:spLocks noGrp="1"/>
          </p:cNvSpPr>
          <p:nvPr>
            <p:ph type="sldNum" idx="27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buNone/>
            </a:pPr>
            <a:fld id="{14E7F558-FE57-4FB7-8803-E7ADDB37347D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>
              <a:buNone/>
            </a:pPr>
            <a:fld id="{14E7F558-FE57-4FB7-8803-E7ADDB37347D}" type="slidenum">
              <a:rPr lang="fi-FI" sz="1400" b="0" strike="noStrike" spc="-1" smtClean="0">
                <a:solidFill>
                  <a:srgbClr val="000000"/>
                </a:solidFill>
                <a:latin typeface="Times New Roman"/>
              </a:rPr>
              <a:t>1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917617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7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fi-FI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4" name="PlaceHolder 3"/>
          <p:cNvSpPr>
            <a:spLocks noGrp="1"/>
          </p:cNvSpPr>
          <p:nvPr>
            <p:ph type="sldNum" idx="28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A714BE1C-CF46-416C-B51C-E9446EAFB6A5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5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fi-FI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sldNum" idx="29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3E3FD48-3F96-4947-90DA-5E0E35BCD7E7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14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3225" cy="3084513"/>
          </a:xfrm>
          <a:prstGeom prst="rect">
            <a:avLst/>
          </a:prstGeom>
          <a:ln w="0">
            <a:noFill/>
          </a:ln>
        </p:spPr>
      </p:sp>
      <p:sp>
        <p:nvSpPr>
          <p:cNvPr id="57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3880" cy="3598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/>
          <a:p>
            <a:pPr marL="216000" indent="0">
              <a:buNone/>
            </a:pPr>
            <a:endParaRPr lang="fi-FI" sz="18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0" name="PlaceHolder 3"/>
          <p:cNvSpPr>
            <a:spLocks noGrp="1"/>
          </p:cNvSpPr>
          <p:nvPr>
            <p:ph type="sldNum" idx="30"/>
          </p:nvPr>
        </p:nvSpPr>
        <p:spPr>
          <a:xfrm>
            <a:off x="3884760" y="8685360"/>
            <a:ext cx="2969280" cy="4561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3D777998-7BC7-46C6-A1F4-98B4ECC0580F}" type="slidenum"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16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>
          <a:xfrm>
            <a:off x="217488" y="812800"/>
            <a:ext cx="7124700" cy="4008438"/>
          </a:xfrm>
        </p:spPr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idx="27"/>
          </p:nvPr>
        </p:nvSpPr>
        <p:spPr/>
        <p:txBody>
          <a:bodyPr/>
          <a:lstStyle/>
          <a:p>
            <a:pPr indent="0" algn="r">
              <a:buNone/>
            </a:pPr>
            <a:fld id="{14E7F558-FE57-4FB7-8803-E7ADDB37347D}" type="slidenum">
              <a:rPr lang="fi-FI" sz="1400" b="0" strike="noStrike" spc="-1" smtClean="0">
                <a:solidFill>
                  <a:srgbClr val="000000"/>
                </a:solidFill>
                <a:latin typeface="Times New Roman"/>
              </a:rPr>
              <a:t>21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5820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67E99DDD-EF12-4DB6-BCB5-1A066C0F17DE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718803C-1C92-4548-8CB1-752413915701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6F6B0DA6-1CED-4AE4-9689-6C6C0DA16FB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77D4B6C3-47A2-4BEC-A006-55D80CF85EF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11136626-4E2E-440B-B2DA-2CE63EA9EF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D955D77-0B4E-46A3-88AD-F53D739E3ED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4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DDB159F4-586B-4A3E-8A12-52B368377B48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E32533DE-AD8C-48C9-A065-9B75D22983C3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CE29EFF-4346-4023-991F-0948169F1BE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0FD4B92B-97C8-4742-BCDE-EE4EFCF820B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91DF3E49-8BC6-4CDC-854F-E0739646C02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42CE1827-3DE4-477E-A662-5A8D0AB55FD8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B337C735-296A-4660-B769-662426A63D32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A9EC10B6-4D7A-4549-A14F-6A08EA13F01F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E7503FA0-D719-46A2-97BF-0665FE05313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6F4ED0B4-60B9-410A-8C8F-50A594BA87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79A6AD9-D0F0-4107-890F-CEA7C3124D7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D7CB618D-AC5A-4249-8A84-E13EAF53A2A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2CF06AB5-5E06-45F0-8D1C-85524EB4557C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2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9524F582-B56D-4BDC-AD5D-8052686E9E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76972A8A-B0F6-44E8-8AA9-3DC1ECC90AD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A8689035-753F-412A-BB42-29DB7FB909FA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F3363E84-EDAD-4925-A8AB-816373ABDAB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CC28D83E-D284-486A-AB15-1CD9BBE6AD66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4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9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0"/>
          </p:nvPr>
        </p:nvSpPr>
        <p:spPr/>
        <p:txBody>
          <a:bodyPr/>
          <a:lstStyle/>
          <a:p>
            <a:fld id="{7F6C9D3E-3A33-497E-9D77-E5675F3AF4E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1D812D9D-CF50-4257-9355-65AF2BD38BFC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EB60C6DE-08EA-4183-814B-3CFC61F0739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8151742-21B6-47A3-81A6-63A4A85D0E79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6E69DA7-A9DC-4C5E-8CD3-ECB5A958A45C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87F47E48-E96E-4D33-B92D-606C692C65F2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75C21703-E668-49AF-84F7-64F0A5EE81DF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C53F0E81-24EA-4E04-8E50-A34953194AD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40E7DF9-295E-466F-86AB-8471E64300A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569BDFFD-BAD8-4B9C-942E-DF5283FB494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D3F0F709-C29A-4586-ADDF-3AD3FDD4E07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AEA59148-6EED-4A75-833E-1C78E2D4B48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8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23"/>
          </p:nvPr>
        </p:nvSpPr>
        <p:spPr/>
        <p:txBody>
          <a:bodyPr/>
          <a:lstStyle/>
          <a:p>
            <a:fld id="{F11458B7-6460-486F-A688-8B037430E84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24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D88DF96D-6D1D-46C1-BA17-E6FE19BE64C9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2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8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9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67272E7-1366-43E4-9A3D-BFF5FCCC9CF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B27AEBB6-9D29-4D13-A956-E2C569724F80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B2077C4-80D9-47CE-A915-76368608CE1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39627877-21BF-4B74-B842-6B3B0153BACD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B2C0B3C-8B72-4CFC-AA23-59A4BD919E83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740C6278-9A36-4A2B-A640-F29BA7675BB2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90B2CAB3-EA20-4CA2-9735-B4230939A3BA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07D387BB-32C4-4669-B0AA-C83296257FE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FEA99293-DC9D-4730-A7E6-1EFD319AE319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AD4A21C1-95DE-42F3-A89D-57706938D53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516576F8-508F-4D2A-8946-EF38760F772A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E9ADC713-ED6F-4FAB-A8DB-6D6050605E24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4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5"/>
          </p:nvPr>
        </p:nvSpPr>
        <p:spPr/>
        <p:txBody>
          <a:bodyPr/>
          <a:lstStyle/>
          <a:p>
            <a:fld id="{19F5DCBB-9CE8-4141-AD5D-9EE2410683CE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6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1B3B12B-166E-4367-9B20-7D0748B767B4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2C29FBC5-5AED-4A1A-95B4-64F43E60A83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88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3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E2AF7498-3497-4DB7-8ACE-A725464FB93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9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0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FD9E63F2-4253-4D8B-B11B-C960D5BB30F5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8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58B3C603-2E69-4B1E-B7DA-C7E113F26D1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FD51DAB-CED5-4326-8686-FC5D2A02F133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124BFC1-D718-4BB1-B634-30656370887B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BBB70E22-B168-4C21-A4E0-F6CE28D778D7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29F4EA8C-42D5-4DFD-84DA-9415081264D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AF66D9B8-E26D-4545-83AB-76ED60EF9B5D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3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44B0B56-50F6-4E0A-BCBA-934AE7864B75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68A4EB9B-026F-47FE-8A7F-F1FD8A0C450F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A21D0E59-0B69-4363-94E9-B26A74F131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2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CDF6258D-0CC8-4254-980A-4135B9ED539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5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1634799A-EEED-491A-8513-DDAD20CED051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8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9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0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1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2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7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8"/>
          </p:nvPr>
        </p:nvSpPr>
        <p:spPr/>
        <p:txBody>
          <a:bodyPr/>
          <a:lstStyle/>
          <a:p>
            <a:fld id="{3F31E021-A608-4FE0-853E-74C569649A1C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9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81C2590-5367-4563-B269-66FB31194FB8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0AA67C8D-2CD2-4EA9-89A3-8806862867C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FB5B778-C3D3-42F6-B637-D8093EF54CC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E23854F2-2310-4D74-8955-5FE50AA8D469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3E2BEE37-0DF7-442F-A057-28A92640750E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1F931FA0-2136-4154-93F3-440B9E836244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6A570BFE-2835-4833-8D33-27CF1537918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56673F23-B17F-4FC0-97EF-6EF506E4DA70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D17238B4-A304-48AF-8676-76B4033E811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32B8755-88BC-4197-8681-34DC04F2A351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2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9B7BA346-63FB-42C1-B501-1C5174E72B96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7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B4646E32-D864-4298-9186-873150805D1F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0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1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2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3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4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0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1"/>
          </p:nvPr>
        </p:nvSpPr>
        <p:spPr/>
        <p:txBody>
          <a:bodyPr/>
          <a:lstStyle/>
          <a:p>
            <a:fld id="{82C7BDFC-A77F-4B37-9163-89E537EB2DD1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2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C572D6D5-2B0A-4F0A-A67D-7EAB132411D2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2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E48D609-66C2-41E7-A6C0-241BD45BEE8E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AB711768-1B77-4A70-A6FE-DFB8067F946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9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8F472CAE-F7AB-4E50-806B-0F4AE50C20F8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103A3222-1251-4BC2-9E4C-085077479398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"/>
          </p:nvPr>
        </p:nvSpPr>
        <p:spPr/>
        <p:txBody>
          <a:bodyPr/>
          <a:lstStyle/>
          <a:p>
            <a:fld id="{3A66B3F8-4D1A-4C7C-AA74-8DB3C5DE739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3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/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5A51D10B-E544-4550-91B8-D199D4B391D5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35D24339-7D9A-4B46-885B-8B96F8BC4F2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6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7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478C0D94-A182-4FD5-ABF2-8A0AB84D6C7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9C425CB6-B961-4D60-B72A-230ACD0D5356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4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B1C68D74-592C-4632-934E-6ECE85C5D70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9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EA9101AD-9597-4698-B867-B0A033862D09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2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3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5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6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13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14"/>
          </p:nvPr>
        </p:nvSpPr>
        <p:spPr/>
        <p:txBody>
          <a:bodyPr/>
          <a:lstStyle/>
          <a:p>
            <a:fld id="{712AB7F7-B622-4DE4-A456-1FF82EE74F0A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5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401A503-95AB-4289-A704-1D6F8EF1B180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5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3E987ECF-D033-489D-A9AB-E0D56679FBBC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indent="0">
              <a:spcBef>
                <a:spcPts val="1417"/>
              </a:spcBef>
              <a:buNone/>
            </a:pP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lstStyle/>
          <a:p>
            <a:fld id="{823DD78F-9A4E-4EAE-BF80-063026CFA2C5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Relationship Id="rId14" Type="http://schemas.openxmlformats.org/officeDocument/2006/relationships/image" Target="../media/image1.pn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slideLayout" Target="../slideLayouts/slideLayout132.xml"/><Relationship Id="rId2" Type="http://schemas.openxmlformats.org/officeDocument/2006/relationships/slideLayout" Target="../slideLayouts/slideLayout122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image" Target="../media/image1.png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image" Target="../media/image1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1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image" Target="../media/image1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ftr" idx="1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sldNum" idx="2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7F3C024-4142-4685-82E0-D0B08A7BF090}" type="slidenum">
              <a:rPr lang="fi-FI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fi-FI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 idx="3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371" name="Google Shape;87;gd0c5594864_0_230" descr="Studeo_Logo_Musta.png"/>
          <p:cNvPicPr/>
          <p:nvPr/>
        </p:nvPicPr>
        <p:blipFill>
          <a:blip r:embed="rId14"/>
          <a:stretch/>
        </p:blipFill>
        <p:spPr>
          <a:xfrm>
            <a:off x="14868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372" name="Google Shape;90;gd0c5594864_0_230"/>
          <p:cNvPicPr/>
          <p:nvPr/>
        </p:nvPicPr>
        <p:blipFill>
          <a:blip r:embed="rId15"/>
          <a:stretch/>
        </p:blipFill>
        <p:spPr>
          <a:xfrm>
            <a:off x="6083280" y="0"/>
            <a:ext cx="6106320" cy="6855480"/>
          </a:xfrm>
          <a:prstGeom prst="rect">
            <a:avLst/>
          </a:prstGeom>
          <a:ln w="0">
            <a:noFill/>
          </a:ln>
        </p:spPr>
      </p:pic>
      <p:sp>
        <p:nvSpPr>
          <p:cNvPr id="3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  <p:sldLayoutId id="214748377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412" name="PlaceHolder 1"/>
          <p:cNvSpPr>
            <a:spLocks noGrp="1"/>
          </p:cNvSpPr>
          <p:nvPr>
            <p:ph type="ftr" idx="19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413" name="PlaceHolder 2"/>
          <p:cNvSpPr>
            <a:spLocks noGrp="1"/>
          </p:cNvSpPr>
          <p:nvPr>
            <p:ph type="sldNum" idx="20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2671791-65DF-4959-92C7-972675D48723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4" name="PlaceHolder 3"/>
          <p:cNvSpPr>
            <a:spLocks noGrp="1"/>
          </p:cNvSpPr>
          <p:nvPr>
            <p:ph type="dt" idx="21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41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1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45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55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28980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7000"/>
          </a:bodyPr>
          <a:lstStyle/>
          <a:p>
            <a:pPr marL="73440" indent="-5508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46880" lvl="1" indent="-5508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220320" lvl="2" indent="-4896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293760" lvl="3" indent="-3672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367200" lvl="4" indent="-367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440640" lvl="5" indent="-367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514080" lvl="6" indent="-3672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  <p:sp>
        <p:nvSpPr>
          <p:cNvPr id="456" name="PlaceHolder 3"/>
          <p:cNvSpPr>
            <a:spLocks noGrp="1"/>
          </p:cNvSpPr>
          <p:nvPr>
            <p:ph type="ftr" idx="22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457" name="PlaceHolder 4"/>
          <p:cNvSpPr>
            <a:spLocks noGrp="1"/>
          </p:cNvSpPr>
          <p:nvPr>
            <p:ph type="sldNum" idx="23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4B8AA0BE-8058-4DB7-97ED-D134E772C52E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8" name="PlaceHolder 5"/>
          <p:cNvSpPr>
            <a:spLocks noGrp="1"/>
          </p:cNvSpPr>
          <p:nvPr>
            <p:ph type="dt" idx="24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22;gd0c5594864_0_107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ftr" idx="4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81" name="PlaceHolder 2"/>
          <p:cNvSpPr>
            <a:spLocks noGrp="1"/>
          </p:cNvSpPr>
          <p:nvPr>
            <p:ph type="sldNum" idx="5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200" b="0" strike="noStrike" spc="-1">
                <a:solidFill>
                  <a:srgbClr val="888888"/>
                </a:solidFill>
                <a:latin typeface="Calibri"/>
                <a:ea typeface="Calibri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DE572216-7BA4-4E38-9B48-C70D10EF55D5}" type="slidenum">
              <a:rPr lang="fi-FI" sz="1200" b="0" strike="noStrike" spc="-1">
                <a:solidFill>
                  <a:srgbClr val="888888"/>
                </a:solidFill>
                <a:latin typeface="Calibri"/>
                <a:ea typeface="Calibri"/>
              </a:rPr>
              <a:t>‹#›</a:t>
            </a:fld>
            <a:endParaRPr lang="fi-FI" sz="1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2" name="PlaceHolder 3"/>
          <p:cNvSpPr>
            <a:spLocks noGrp="1"/>
          </p:cNvSpPr>
          <p:nvPr>
            <p:ph type="dt" idx="6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83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8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122" name="Google Shape;92;gd0c5594864_0_280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pic>
        <p:nvPicPr>
          <p:cNvPr id="162" name="Google Shape;92;gd0c5594864_0_280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16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16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202" name="PlaceHolder 1"/>
          <p:cNvSpPr>
            <a:spLocks noGrp="1"/>
          </p:cNvSpPr>
          <p:nvPr>
            <p:ph type="ftr" idx="7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203" name="PlaceHolder 2"/>
          <p:cNvSpPr>
            <a:spLocks noGrp="1"/>
          </p:cNvSpPr>
          <p:nvPr>
            <p:ph type="sldNum" idx="8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932BAD44-B622-4EE4-AF56-24F9ADAEFACE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dt" idx="9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205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0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244" name="PlaceHolder 1"/>
          <p:cNvSpPr>
            <a:spLocks noGrp="1"/>
          </p:cNvSpPr>
          <p:nvPr>
            <p:ph type="ftr" idx="10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245" name="PlaceHolder 2"/>
          <p:cNvSpPr>
            <a:spLocks noGrp="1"/>
          </p:cNvSpPr>
          <p:nvPr>
            <p:ph type="sldNum" idx="11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F91990C7-36FF-4783-9AAB-B6BCEEB589AA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6" name="PlaceHolder 3"/>
          <p:cNvSpPr>
            <a:spLocks noGrp="1"/>
          </p:cNvSpPr>
          <p:nvPr>
            <p:ph type="dt" idx="12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247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48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286" name="PlaceHolder 1"/>
          <p:cNvSpPr>
            <a:spLocks noGrp="1"/>
          </p:cNvSpPr>
          <p:nvPr>
            <p:ph type="ftr" idx="13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287" name="PlaceHolder 2"/>
          <p:cNvSpPr>
            <a:spLocks noGrp="1"/>
          </p:cNvSpPr>
          <p:nvPr>
            <p:ph type="sldNum" idx="14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64E79D17-659D-431C-AAAF-777AA9B764AB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88" name="PlaceHolder 3"/>
          <p:cNvSpPr>
            <a:spLocks noGrp="1"/>
          </p:cNvSpPr>
          <p:nvPr>
            <p:ph type="dt" idx="15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  <p:sp>
        <p:nvSpPr>
          <p:cNvPr id="289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buNone/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290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4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20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83;gd0c5594864_0_212" descr="Studeo_Logo_Musta.png"/>
          <p:cNvPicPr/>
          <p:nvPr/>
        </p:nvPicPr>
        <p:blipFill>
          <a:blip r:embed="rId14"/>
          <a:stretch/>
        </p:blipFill>
        <p:spPr>
          <a:xfrm>
            <a:off x="10861200" y="6248880"/>
            <a:ext cx="1175760" cy="510480"/>
          </a:xfrm>
          <a:prstGeom prst="rect">
            <a:avLst/>
          </a:prstGeom>
          <a:ln w="0">
            <a:noFill/>
          </a:ln>
        </p:spPr>
      </p:pic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>
              <a:buNone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4112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3000"/>
          </a:bodyPr>
          <a:lstStyle/>
          <a:p>
            <a:pPr marL="56160" indent="-4212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12320" lvl="1" indent="-4212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68480" lvl="2" indent="-3744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224640" lvl="3" indent="-28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80800" lvl="4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336960" lvl="5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93120" lvl="6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987120" y="1825560"/>
            <a:ext cx="14112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13000"/>
          </a:bodyPr>
          <a:lstStyle/>
          <a:p>
            <a:pPr marL="56160" indent="-4212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112320" lvl="1" indent="-4212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Toinen jäsennystaso</a:t>
            </a:r>
          </a:p>
          <a:p>
            <a:pPr marL="168480" lvl="2" indent="-3744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Kolmas jäsennystaso</a:t>
            </a:r>
          </a:p>
          <a:p>
            <a:pPr marL="224640" lvl="3" indent="-2808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Neljäs jäsennystaso</a:t>
            </a:r>
          </a:p>
          <a:p>
            <a:pPr marL="280800" lvl="4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Viides jäsennystaso</a:t>
            </a:r>
          </a:p>
          <a:p>
            <a:pPr marL="336960" lvl="5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Kuudes jäsennystaso</a:t>
            </a:r>
          </a:p>
          <a:p>
            <a:pPr marL="393120" lvl="6" indent="-2808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1800" b="0" strike="noStrike" spc="-1">
                <a:solidFill>
                  <a:srgbClr val="000000"/>
                </a:solidFill>
                <a:latin typeface="Arial"/>
              </a:rPr>
              <a:t>Seitsemäs jäsennystaso</a:t>
            </a:r>
          </a:p>
        </p:txBody>
      </p:sp>
      <p:sp>
        <p:nvSpPr>
          <p:cNvPr id="331" name="PlaceHolder 4"/>
          <p:cNvSpPr>
            <a:spLocks noGrp="1"/>
          </p:cNvSpPr>
          <p:nvPr>
            <p:ph type="ftr" idx="16"/>
          </p:nvPr>
        </p:nvSpPr>
        <p:spPr>
          <a:xfrm>
            <a:off x="4038480" y="6356520"/>
            <a:ext cx="41122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&lt;alatunniste&gt;</a:t>
            </a:r>
          </a:p>
        </p:txBody>
      </p:sp>
      <p:sp>
        <p:nvSpPr>
          <p:cNvPr id="332" name="PlaceHolder 5"/>
          <p:cNvSpPr>
            <a:spLocks noGrp="1"/>
          </p:cNvSpPr>
          <p:nvPr>
            <p:ph type="sldNum" idx="17"/>
          </p:nvPr>
        </p:nvSpPr>
        <p:spPr>
          <a:xfrm>
            <a:off x="86104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pos="0" algn="l"/>
              </a:tabLst>
              <a:defRPr lang="fi-FI" sz="1400" b="0" strike="noStrike" spc="-1">
                <a:solidFill>
                  <a:srgbClr val="000000"/>
                </a:solidFill>
                <a:latin typeface="Arial"/>
                <a:ea typeface="Arial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pos="0" algn="l"/>
              </a:tabLst>
            </a:pPr>
            <a:fld id="{86C73A9C-15E5-4A0F-811E-E4B8BC60C5E5}" type="slidenum">
              <a:rPr lang="fi-FI" sz="1400" b="0" strike="noStrike" spc="-1">
                <a:solidFill>
                  <a:srgbClr val="000000"/>
                </a:solidFill>
                <a:latin typeface="Arial"/>
                <a:ea typeface="Arial"/>
              </a:rPr>
              <a:t>‹#›</a:t>
            </a:fld>
            <a:endParaRPr lang="fi-FI" sz="1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33" name="PlaceHolder 6"/>
          <p:cNvSpPr>
            <a:spLocks noGrp="1"/>
          </p:cNvSpPr>
          <p:nvPr>
            <p:ph type="dt" idx="18"/>
          </p:nvPr>
        </p:nvSpPr>
        <p:spPr>
          <a:xfrm>
            <a:off x="838080" y="6356520"/>
            <a:ext cx="2740680" cy="3625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lvl1pPr indent="0">
              <a:buNone/>
              <a:defRPr lang="fi-FI" sz="1400" b="0" strike="noStrike" spc="-1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lang="fi-FI" sz="1400" b="0" strike="noStrike" spc="-1">
                <a:solidFill>
                  <a:srgbClr val="000000"/>
                </a:solidFill>
                <a:latin typeface="Times New Roman"/>
              </a:rPr>
              <a:t>&lt;päivämäärä/kellonaika&gt;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0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9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ilmo.ylioppilastutkinto.fi/" TargetMode="External"/><Relationship Id="rId1" Type="http://schemas.openxmlformats.org/officeDocument/2006/relationships/slideLayout" Target="../slideLayouts/slideLayout3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ylioppilastutkinto.fi/" TargetMode="External"/><Relationship Id="rId1" Type="http://schemas.openxmlformats.org/officeDocument/2006/relationships/slideLayout" Target="../slideLayouts/slideLayout6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201;p5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502" name="Google Shape;202;p5" descr="Kuva, joka sisältää kohteen kakku, sisä, kasvi, koristeltu&#10;&#10;Kuvaus luotu automaattisesti"/>
          <p:cNvPicPr/>
          <p:nvPr/>
        </p:nvPicPr>
        <p:blipFill>
          <a:blip r:embed="rId3">
            <a:alphaModFix amt="50000"/>
          </a:blip>
          <a:srcRect b="15730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1620000" y="720000"/>
            <a:ext cx="9178200" cy="539820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 fontScale="90000"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 dirty="0">
                <a:solidFill>
                  <a:srgbClr val="FFFFFF"/>
                </a:solidFill>
                <a:latin typeface="Calibri"/>
                <a:ea typeface="Calibri"/>
              </a:rPr>
              <a:t>Ylioppilastutkinto</a:t>
            </a:r>
            <a:br>
              <a:rPr sz="6000" dirty="0"/>
            </a:br>
            <a:br>
              <a:rPr sz="6000" dirty="0"/>
            </a:br>
            <a:r>
              <a:rPr lang="fi-FI" sz="4400" b="1" strike="noStrike" spc="-1" dirty="0">
                <a:solidFill>
                  <a:srgbClr val="FFFFFF"/>
                </a:solidFill>
                <a:latin typeface="Calibri"/>
                <a:ea typeface="Calibri"/>
              </a:rPr>
              <a:t>Kauhavan lukio</a:t>
            </a:r>
            <a:br>
              <a:rPr sz="4400" dirty="0"/>
            </a:br>
            <a:r>
              <a:rPr lang="fi-FI" sz="4400" b="1" spc="-1" dirty="0">
                <a:solidFill>
                  <a:srgbClr val="FFFFFF"/>
                </a:solidFill>
                <a:latin typeface="Calibri"/>
              </a:rPr>
              <a:t>Y</a:t>
            </a:r>
            <a:r>
              <a:rPr lang="fi-FI" b="1" spc="-1" dirty="0">
                <a:solidFill>
                  <a:srgbClr val="FFFFFF"/>
                </a:solidFill>
                <a:latin typeface="Calibri"/>
              </a:rPr>
              <a:t>o-info ilmoittautumisesta</a:t>
            </a:r>
            <a:br>
              <a:rPr sz="4400" dirty="0"/>
            </a:br>
            <a:r>
              <a:rPr lang="fi-FI" b="1" spc="-1" dirty="0">
                <a:solidFill>
                  <a:srgbClr val="FFFFFF"/>
                </a:solidFill>
                <a:latin typeface="Calibri"/>
              </a:rPr>
              <a:t>30</a:t>
            </a:r>
            <a:r>
              <a:rPr lang="fi-FI" sz="4400" b="1" spc="-1" dirty="0">
                <a:solidFill>
                  <a:srgbClr val="FFFFFF"/>
                </a:solidFill>
                <a:latin typeface="Calibri"/>
              </a:rPr>
              <a:t>.4.2026</a:t>
            </a:r>
            <a:br>
              <a:rPr sz="5400" dirty="0"/>
            </a:br>
            <a:br>
              <a:rPr sz="5400" dirty="0"/>
            </a:br>
            <a:br>
              <a:rPr sz="5400" dirty="0"/>
            </a:br>
            <a:r>
              <a:rPr lang="fi-FI" sz="5400" b="1" spc="-1" dirty="0">
                <a:solidFill>
                  <a:srgbClr val="FFFFFF"/>
                </a:solidFill>
                <a:latin typeface="Calibri"/>
              </a:rPr>
              <a:t>Rehtori</a:t>
            </a:r>
            <a:r>
              <a:rPr lang="fi-FI" sz="5400" b="1" strike="noStrike" spc="-1" dirty="0">
                <a:solidFill>
                  <a:srgbClr val="FFFFFF"/>
                </a:solidFill>
                <a:latin typeface="Calibri"/>
                <a:ea typeface="Calibri"/>
              </a:rPr>
              <a:t> </a:t>
            </a:r>
            <a:br>
              <a:rPr sz="5400" dirty="0"/>
            </a:br>
            <a:r>
              <a:rPr lang="fi-FI" sz="5400" b="1" spc="-1" dirty="0">
                <a:solidFill>
                  <a:srgbClr val="FFFFFF"/>
                </a:solidFill>
                <a:latin typeface="Calibri"/>
              </a:rPr>
              <a:t>Toni Uusimäki</a:t>
            </a:r>
            <a:endParaRPr lang="fi-FI" sz="5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720" cy="11440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Kompensaatio</a:t>
            </a:r>
          </a:p>
        </p:txBody>
      </p:sp>
      <p:sp>
        <p:nvSpPr>
          <p:cNvPr id="5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1720" cy="3976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2000" lnSpcReduction="10000"/>
          </a:bodyPr>
          <a:lstStyle/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Tutkinnon suorittaminen hylätyllä kokeella (kompensaatio)​</a:t>
            </a:r>
          </a:p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Kokelaalla voi olla mahdollisuus valmistua ylioppilaaksi, vaikka jostakin tutkintoon vaadittavasta kokeesta tulisikin hylätty arvosana (Improbatur)</a:t>
            </a:r>
          </a:p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Kompensaatiossa otetaan huomioon muiden tutkintoon vaadittavissa kokeissa saadut hyväksytyt arvosanat (eli neljän kokeen arvosanat); pisteitä on saatava vähintään 10 (esim. ABBA)</a:t>
            </a:r>
          </a:p>
          <a:p>
            <a:pPr marL="354240" indent="-2656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Tutkinnon suorittaminen kompensaation avulla ei ole mahdollista, jos useammasta kuin yhdestä tutkintoon vaadittavista kokeista on saatu hylätty arvosana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4040" cy="128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300" b="0" strike="noStrike" spc="-1">
                <a:solidFill>
                  <a:srgbClr val="000000"/>
                </a:solidFill>
                <a:latin typeface="Calibri"/>
                <a:ea typeface="Calibri"/>
              </a:rPr>
              <a:t>Kokeen uusiminen</a:t>
            </a:r>
            <a:endParaRPr lang="fi-FI" sz="4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33" name="PlaceHolder 2"/>
          <p:cNvSpPr>
            <a:spLocks noGrp="1"/>
          </p:cNvSpPr>
          <p:nvPr>
            <p:ph/>
          </p:nvPr>
        </p:nvSpPr>
        <p:spPr>
          <a:xfrm>
            <a:off x="4965480" y="2438280"/>
            <a:ext cx="6584040" cy="378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19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Hylätyn kokeen uusiminen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19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Tutkinto kesken: saa uusia kolme kertaa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1924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Tutkinto valmis: saa uusia rajoituksetta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buNone/>
              <a:tabLst>
                <a:tab pos="0" algn="l"/>
              </a:tabLst>
            </a:pP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19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Hyväksytyn kokeen uusiminen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10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Saa uusia rajoituksetta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46476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1924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Tutkinnon täydentäminen valmistumisen jälkeen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22104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  <a:tabLst>
                <a:tab pos="0" algn="l"/>
              </a:tabLst>
            </a:pPr>
            <a:r>
              <a:rPr lang="fi-FI" sz="2400" b="0" strike="noStrike" spc="-1">
                <a:solidFill>
                  <a:srgbClr val="000000"/>
                </a:solidFill>
                <a:latin typeface="Calibri"/>
                <a:ea typeface="Calibri"/>
              </a:rPr>
              <a:t>Tutkintoa voi täydentää joko kokonaan uusilla kokeilla tai eri tasoisilla kokeilla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45720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68580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34" name="Google Shape;289;p22"/>
          <p:cNvPicPr/>
          <p:nvPr/>
        </p:nvPicPr>
        <p:blipFill>
          <a:blip r:embed="rId2"/>
          <a:srcRect t="620" b="620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pic>
        <p:nvPicPr>
          <p:cNvPr id="535" name="Google Shape;290;p22"/>
          <p:cNvPicPr/>
          <p:nvPr/>
        </p:nvPicPr>
        <p:blipFill>
          <a:blip r:embed="rId3"/>
          <a:srcRect t="729" b="729"/>
          <a:stretch/>
        </p:blipFill>
        <p:spPr>
          <a:xfrm>
            <a:off x="0" y="0"/>
            <a:ext cx="463788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295;p23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chemeClr val="lt1"/>
              </a:solidFill>
              <a:latin typeface="Calibri"/>
              <a:ea typeface="Calibri"/>
            </a:endParaRPr>
          </a:p>
        </p:txBody>
      </p:sp>
      <p:pic>
        <p:nvPicPr>
          <p:cNvPr id="537" name="Google Shape;296;p23"/>
          <p:cNvPicPr/>
          <p:nvPr/>
        </p:nvPicPr>
        <p:blipFill>
          <a:blip r:embed="rId2">
            <a:alphaModFix amt="50000"/>
          </a:blip>
          <a:srcRect b="15740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3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14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Ainekohtaiset määräykset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4040" cy="128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300" b="1" strike="noStrike" spc="-1">
                <a:solidFill>
                  <a:srgbClr val="000000"/>
                </a:solidFill>
                <a:latin typeface="Calibri"/>
                <a:ea typeface="Calibri"/>
              </a:rPr>
              <a:t>Ainekohtaiset määräykset</a:t>
            </a:r>
            <a:endParaRPr lang="fi-FI" sz="4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0" name="PlaceHolder 2"/>
          <p:cNvSpPr>
            <a:spLocks noGrp="1"/>
          </p:cNvSpPr>
          <p:nvPr>
            <p:ph/>
          </p:nvPr>
        </p:nvSpPr>
        <p:spPr>
          <a:xfrm>
            <a:off x="4965480" y="2438280"/>
            <a:ext cx="6584040" cy="37828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46600" indent="-23652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Ainekohtaisiin määräyksiin kannattaa tutustua huolella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246600" indent="-236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Äidinkieli ja suomi toisena kielenä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Äidinkielen koe sisältää kaksi koetta: kirjoitustaidon kokeen ja lukutaidon kokeen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Suomi toisena kielenä on vaihtoehto niille kokelaille, joiden äidinkieli ei ole suomi tai ruotsi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246600" indent="-236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Toinen kotimainen kieli ja vieraat kielet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Toisessa kotimaisessa kielessä järjestetään pitkän ja keskipitkän oppimäärän kokeet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Vieraissa kielissä järjestetään pitkän ja lyhyen oppimäärän kokeet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246600" indent="-23652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lang="fi-FI" sz="2200" b="0" strike="noStrike" spc="-1">
                <a:solidFill>
                  <a:srgbClr val="000000"/>
                </a:solidFill>
                <a:latin typeface="Calibri"/>
                <a:ea typeface="Calibri"/>
              </a:rPr>
              <a:t>Matematiikka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740880" lvl="1" indent="-2383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1700" b="0" strike="noStrike" spc="-1">
                <a:solidFill>
                  <a:srgbClr val="000000"/>
                </a:solidFill>
                <a:latin typeface="Calibri"/>
                <a:ea typeface="Calibri"/>
              </a:rPr>
              <a:t>Matematiikassa järjestetään lyhyen ja pitkän oppimäärän kokeet</a:t>
            </a:r>
            <a:endParaRPr lang="fi-FI" sz="1700" b="0" strike="noStrike" spc="-1">
              <a:solidFill>
                <a:srgbClr val="000000"/>
              </a:solidFill>
              <a:latin typeface="Arial"/>
            </a:endParaRPr>
          </a:p>
          <a:p>
            <a:pPr marL="49356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49356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74088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  <a:p>
            <a:pPr marL="740880" indent="0">
              <a:lnSpc>
                <a:spcPct val="90000"/>
              </a:lnSpc>
              <a:spcBef>
                <a:spcPts val="499"/>
              </a:spcBef>
              <a:buNone/>
              <a:tabLst>
                <a:tab pos="0" algn="l"/>
              </a:tabLst>
            </a:pPr>
            <a:endParaRPr lang="fi-FI" sz="1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1" name="Google Shape;304;p24"/>
          <p:cNvPicPr/>
          <p:nvPr/>
        </p:nvPicPr>
        <p:blipFill>
          <a:blip r:embed="rId2"/>
          <a:srcRect t="620" b="620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cxnSp>
        <p:nvCxnSpPr>
          <p:cNvPr id="542" name="Google Shape;305;p24"/>
          <p:cNvCxnSpPr/>
          <p:nvPr/>
        </p:nvCxnSpPr>
        <p:spPr>
          <a:xfrm>
            <a:off x="5080680" y="2115000"/>
            <a:ext cx="6311880" cy="2520"/>
          </a:xfrm>
          <a:prstGeom prst="straightConnector1">
            <a:avLst/>
          </a:prstGeom>
          <a:ln w="19050">
            <a:solidFill>
              <a:srgbClr val="ED0A61"/>
            </a:solidFill>
            <a:miter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Google Shape;311;gd0c5594864_0_116"/>
          <p:cNvPicPr/>
          <p:nvPr/>
        </p:nvPicPr>
        <p:blipFill>
          <a:blip r:embed="rId3"/>
          <a:srcRect l="16203" r="16203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sp>
        <p:nvSpPr>
          <p:cNvPr id="544" name="Google Shape;312;gd0c5594864_0_116"/>
          <p:cNvSpPr/>
          <p:nvPr/>
        </p:nvSpPr>
        <p:spPr>
          <a:xfrm>
            <a:off x="12600" y="0"/>
            <a:ext cx="4651920" cy="685548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45" name="Google Shape;313;gd0c5594864_0_116"/>
          <p:cNvSpPr/>
          <p:nvPr/>
        </p:nvSpPr>
        <p:spPr>
          <a:xfrm>
            <a:off x="585000" y="2680920"/>
            <a:ext cx="3463560" cy="26499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324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FFFFFF"/>
                </a:solidFill>
                <a:latin typeface="Calibri"/>
                <a:ea typeface="Calibri"/>
              </a:rPr>
              <a:t>Yhdellä tutkintokerralla voi suorittaa korkeintaan kaksi reaaliaineen koetta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3240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fi-FI" sz="2400" b="0" strike="noStrike" spc="-1">
                <a:solidFill>
                  <a:srgbClr val="FFFFFF"/>
                </a:solidFill>
                <a:latin typeface="Calibri"/>
                <a:ea typeface="Calibri"/>
              </a:rPr>
              <a:t>Kokeiden jaottelu on huomioitava tutkintoa suunnitellessa!</a:t>
            </a:r>
            <a:endParaRPr lang="fi-FI" sz="2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46" name="Google Shape;314;gd0c5594864_0_116"/>
          <p:cNvSpPr/>
          <p:nvPr/>
        </p:nvSpPr>
        <p:spPr>
          <a:xfrm>
            <a:off x="651240" y="1745640"/>
            <a:ext cx="3374640" cy="1150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rmAutofit fontScale="92000" lnSpcReduction="10000"/>
          </a:bodyPr>
          <a:lstStyle/>
          <a:p>
            <a:pPr>
              <a:lnSpc>
                <a:spcPct val="90000"/>
              </a:lnSpc>
              <a:tabLst>
                <a:tab pos="0" algn="l"/>
              </a:tabLst>
            </a:pPr>
            <a:r>
              <a:rPr lang="fi-FI" sz="3200" b="0" strike="noStrike" spc="-1">
                <a:solidFill>
                  <a:schemeClr val="lt1"/>
                </a:solidFill>
                <a:latin typeface="Calibri"/>
                <a:ea typeface="Calibri"/>
              </a:rPr>
              <a:t>Reaaliaineen kokeet</a:t>
            </a:r>
            <a:br>
              <a:rPr sz="3200"/>
            </a:br>
            <a:br>
              <a:rPr sz="3200"/>
            </a:b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47" name="Google Shape;315;gd0c5594864_0_116"/>
          <p:cNvPicPr/>
          <p:nvPr/>
        </p:nvPicPr>
        <p:blipFill>
          <a:blip r:embed="rId4"/>
          <a:stretch/>
        </p:blipFill>
        <p:spPr>
          <a:xfrm>
            <a:off x="5305680" y="997560"/>
            <a:ext cx="6321240" cy="5184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329;p51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49" name="Google Shape;330;p51"/>
          <p:cNvPicPr/>
          <p:nvPr/>
        </p:nvPicPr>
        <p:blipFill>
          <a:blip r:embed="rId2">
            <a:alphaModFix amt="50000"/>
          </a:blip>
          <a:srcRect t="6282" b="9133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50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105130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400" b="1" strike="noStrike" spc="-1">
                <a:solidFill>
                  <a:srgbClr val="FFFFFF"/>
                </a:solidFill>
                <a:latin typeface="Calibri"/>
                <a:ea typeface="Calibri"/>
              </a:rPr>
              <a:t>Erityisjärjestelyt</a:t>
            </a:r>
            <a:endParaRPr lang="fi-FI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1" name="Google Shape;337;gd0cf35d6e5_0_24"/>
          <p:cNvPicPr/>
          <p:nvPr/>
        </p:nvPicPr>
        <p:blipFill>
          <a:blip r:embed="rId3"/>
          <a:srcRect l="-309647" t="-457166" r="-309647" b="-457166"/>
          <a:stretch/>
        </p:blipFill>
        <p:spPr>
          <a:xfrm>
            <a:off x="6095880" y="0"/>
            <a:ext cx="6093360" cy="6855480"/>
          </a:xfrm>
          <a:prstGeom prst="rect">
            <a:avLst/>
          </a:prstGeom>
          <a:ln w="0">
            <a:noFill/>
          </a:ln>
        </p:spPr>
      </p:pic>
      <p:sp>
        <p:nvSpPr>
          <p:cNvPr id="552" name="PlaceHolder 1"/>
          <p:cNvSpPr>
            <a:spLocks noGrp="1"/>
          </p:cNvSpPr>
          <p:nvPr>
            <p:ph/>
          </p:nvPr>
        </p:nvSpPr>
        <p:spPr>
          <a:xfrm>
            <a:off x="774000" y="540000"/>
            <a:ext cx="3905640" cy="1075680"/>
          </a:xfrm>
          <a:prstGeom prst="rect">
            <a:avLst/>
          </a:prstGeom>
          <a:noFill/>
          <a:ln w="0">
            <a:noFill/>
          </a:ln>
        </p:spPr>
        <p:txBody>
          <a:bodyPr lIns="45720" tIns="22680" rIns="45720" bIns="22680" anchor="t">
            <a:no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36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Erityisjärjestelyt ylioppilaskokeissa</a:t>
            </a:r>
            <a:endParaRPr lang="fi-FI" sz="36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53" name="PlaceHolder 2"/>
          <p:cNvSpPr>
            <a:spLocks noGrp="1"/>
          </p:cNvSpPr>
          <p:nvPr>
            <p:ph/>
          </p:nvPr>
        </p:nvSpPr>
        <p:spPr>
          <a:xfrm>
            <a:off x="830160" y="2000880"/>
            <a:ext cx="3905640" cy="3578760"/>
          </a:xfrm>
          <a:prstGeom prst="rect">
            <a:avLst/>
          </a:prstGeom>
          <a:noFill/>
          <a:ln w="0">
            <a:noFill/>
          </a:ln>
        </p:spPr>
        <p:txBody>
          <a:bodyPr lIns="45720" tIns="22680" rIns="45720" bIns="22680" anchor="t">
            <a:noAutofit/>
          </a:bodyPr>
          <a:lstStyle/>
          <a:p>
            <a:pPr marL="228600" indent="-228600">
              <a:lnSpc>
                <a:spcPct val="90000"/>
              </a:lnSpc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Erityisjärjestelyinä voidaan myöntää mm. lisäaika, erillinen koetila tai oikeus suurempaan näyttöön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Syitä erityisjärjestelyihin ovat esim. lukemisen ja kirjoittamisen erityisvaikeus, vieraskielisyys tai sairaus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Erityisjärjestelyjä anotaan ilmoittautumisen yhteydessä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-2286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Open Sans"/>
              <a:buChar char="•"/>
            </a:pPr>
            <a:r>
              <a:rPr lang="fi-FI" sz="2000" b="0" strike="noStrike" spc="-1">
                <a:solidFill>
                  <a:srgbClr val="000000"/>
                </a:solidFill>
                <a:latin typeface="Calibri"/>
                <a:ea typeface="Calibri"/>
              </a:rPr>
              <a:t>Lukemisen ja kirjoittamisen vaikeuksissa kannattaa kääntyä erityisopettajamme Raija-Liisa Hakalan puoleen</a:t>
            </a: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90000"/>
              </a:lnSpc>
              <a:spcBef>
                <a:spcPts val="1001"/>
              </a:spcBef>
              <a:buNone/>
              <a:tabLst>
                <a:tab pos="0" algn="l"/>
              </a:tabLst>
            </a:pPr>
            <a:endParaRPr lang="fi-FI" sz="2000" b="0" strike="noStrike" spc="-1">
              <a:solidFill>
                <a:srgbClr val="000000"/>
              </a:solidFill>
              <a:latin typeface="Arial"/>
            </a:endParaRPr>
          </a:p>
          <a:p>
            <a:pPr marL="228600" indent="0">
              <a:lnSpc>
                <a:spcPct val="100000"/>
              </a:lnSpc>
              <a:buNone/>
              <a:tabLst>
                <a:tab pos="0" algn="l"/>
              </a:tabLst>
            </a:pP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54" name="Google Shape;340;gd0cf35d6e5_0_24"/>
          <p:cNvPicPr/>
          <p:nvPr/>
        </p:nvPicPr>
        <p:blipFill>
          <a:blip r:embed="rId4"/>
          <a:srcRect l="20561" r="20566"/>
          <a:stretch/>
        </p:blipFill>
        <p:spPr>
          <a:xfrm>
            <a:off x="5010480" y="0"/>
            <a:ext cx="7179120" cy="6855480"/>
          </a:xfrm>
          <a:prstGeom prst="rect">
            <a:avLst/>
          </a:prstGeom>
          <a:ln w="0">
            <a:noFill/>
          </a:ln>
        </p:spPr>
      </p:pic>
      <p:pic>
        <p:nvPicPr>
          <p:cNvPr id="555" name="Google Shape;341;gd0cf35d6e5_0_24"/>
          <p:cNvPicPr/>
          <p:nvPr/>
        </p:nvPicPr>
        <p:blipFill>
          <a:blip r:embed="rId5"/>
          <a:srcRect t="14254" b="14254"/>
          <a:stretch/>
        </p:blipFill>
        <p:spPr>
          <a:xfrm>
            <a:off x="5010120" y="0"/>
            <a:ext cx="7179120" cy="68554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346;p52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57" name="Google Shape;347;p52"/>
          <p:cNvPicPr/>
          <p:nvPr/>
        </p:nvPicPr>
        <p:blipFill>
          <a:blip r:embed="rId2">
            <a:alphaModFix amt="50000"/>
          </a:blip>
          <a:srcRect t="15414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58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105130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Ylioppilaskirjoituksiin ilmoittautuminen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Ylioppilaskirjoituksiin ilmoittautuminen</a:t>
            </a:r>
          </a:p>
        </p:txBody>
      </p:sp>
      <p:sp>
        <p:nvSpPr>
          <p:cNvPr id="5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14048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7500"/>
          </a:bodyPr>
          <a:lstStyle/>
          <a:p>
            <a:pPr marL="388800" indent="-2916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Ilmoittautuminen on sitova. Syksyn kokeisiin ilmoittaudutaan tänä keväänä 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13.5.-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25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.5.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88800" indent="-2916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Ilmoittautuminen tehdään sähköisesti Wilman lomakkeen kautta. Osallistumismaksu / koe on 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41€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 viiden tutkintoon vaadittavan kokeen ylimenevistä kokeista ja aina uusittaessa koetta</a:t>
            </a:r>
          </a:p>
          <a:p>
            <a:pPr marL="388800" indent="-29160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Oikaisuvaatimuksen käsittelymaksu 60€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73FDE82-140C-F59B-213A-2FB582DFAD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Syksyn 2026 uudistukset yo-tutkinnossa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5A693E7-DABF-DFC6-8760-DFA8783B3AAB}"/>
              </a:ext>
            </a:extLst>
          </p:cNvPr>
          <p:cNvSpPr>
            <a:spLocks noGrp="1"/>
          </p:cNvSpPr>
          <p:nvPr>
            <p:ph/>
          </p:nvPr>
        </p:nvSpPr>
        <p:spPr>
          <a:xfrm>
            <a:off x="609480" y="1604520"/>
            <a:ext cx="10972440" cy="4979880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Yo-tutkinnossa ensimmäisen kerran koejärjestelmänä </a:t>
            </a:r>
            <a:r>
              <a:rPr lang="fi-FI" sz="2400" dirty="0" err="1"/>
              <a:t>Abitti</a:t>
            </a:r>
            <a:r>
              <a:rPr lang="fi-FI" sz="2400" dirty="0"/>
              <a:t> 2. Sen käyttöä harjoitellaan keväällä 6. periodissa ja syksyn 1. periodissa.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Matematiikan kokeessa kokelaalla on käytössään YTL:n </a:t>
            </a:r>
            <a:r>
              <a:rPr lang="fi-FI" sz="2400" dirty="0" err="1"/>
              <a:t>Abicus</a:t>
            </a:r>
            <a:r>
              <a:rPr lang="fi-FI" sz="2400" dirty="0"/>
              <a:t>-laskin kokeen A-osassa, B-osassa kaikki koejärjestelmään sisältyvät ohjelmat. Näin syksyn-26 tutkinnosta alkaen.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Kokelas saa YTL:n päätökset (esim. erityisjärjestelypäätökset ja ilmoittautumistietoja koskevat) ensisijaisesti Suomi.fi-viesteinä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i-FI" sz="2400" dirty="0"/>
              <a:t>Tutkintomaksuja nostettu syksyn kirjoituksiin muiden kuin viiden ensimmäisen kokeen osalta.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715377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217;p7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4C606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05" name="Google Shape;218;p7"/>
          <p:cNvSpPr/>
          <p:nvPr/>
        </p:nvSpPr>
        <p:spPr>
          <a:xfrm>
            <a:off x="477000" y="480240"/>
            <a:ext cx="11235600" cy="589536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06" name="Google Shape;219;p7"/>
          <p:cNvPicPr/>
          <p:nvPr/>
        </p:nvPicPr>
        <p:blipFill>
          <a:blip r:embed="rId2"/>
          <a:stretch/>
        </p:blipFill>
        <p:spPr>
          <a:xfrm>
            <a:off x="1092240" y="677160"/>
            <a:ext cx="9699120" cy="5333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Syksyn 2026 </a:t>
            </a:r>
            <a:r>
              <a:rPr lang="fi-FI" sz="4400" b="0" strike="noStrike" spc="-1" dirty="0">
                <a:solidFill>
                  <a:srgbClr val="000000"/>
                </a:solidFill>
                <a:latin typeface="Arial"/>
              </a:rPr>
              <a:t>koepäivät</a:t>
            </a:r>
          </a:p>
        </p:txBody>
      </p:sp>
      <p:sp>
        <p:nvSpPr>
          <p:cNvPr id="562" name="PlaceHolder 2"/>
          <p:cNvSpPr>
            <a:spLocks noGrp="1"/>
          </p:cNvSpPr>
          <p:nvPr>
            <p:ph/>
          </p:nvPr>
        </p:nvSpPr>
        <p:spPr>
          <a:xfrm>
            <a:off x="868097" y="1688040"/>
            <a:ext cx="10501200" cy="4672131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88500" lnSpcReduction="20000"/>
          </a:bodyPr>
          <a:lstStyle/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Ma 14.9. äidinkieli ja kirjallisuus, lukutaito 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Ke 16.9. </a:t>
            </a:r>
            <a:r>
              <a:rPr lang="fi-FI" sz="3200" spc="-1" dirty="0" err="1">
                <a:solidFill>
                  <a:srgbClr val="000000"/>
                </a:solidFill>
                <a:latin typeface="Arial"/>
              </a:rPr>
              <a:t>reaali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 (uskonto, et, yhteiskuntaoppi, kemia, maantiede, terveystieto)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Pe 18.9. vieras kieli, pitkä oppimäärä (englanti)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Ma 21.9. ruotsi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Ti 22.9. </a:t>
            </a:r>
            <a:r>
              <a:rPr lang="fi-FI" sz="3200" spc="-1" dirty="0" err="1">
                <a:solidFill>
                  <a:srgbClr val="000000"/>
                </a:solidFill>
                <a:latin typeface="Arial"/>
              </a:rPr>
              <a:t>reaali</a:t>
            </a:r>
            <a:r>
              <a:rPr lang="fi-FI" sz="3200" spc="-1" dirty="0">
                <a:solidFill>
                  <a:srgbClr val="000000"/>
                </a:solidFill>
                <a:latin typeface="Arial"/>
              </a:rPr>
              <a:t> </a:t>
            </a:r>
            <a:r>
              <a:rPr lang="fi-FI" sz="3200" spc="-1" dirty="0">
                <a:solidFill>
                  <a:srgbClr val="000000"/>
                </a:solidFill>
              </a:rPr>
              <a:t>(psykologia, filosofia, historia, fysiikka, biologia)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To 24.9. </a:t>
            </a: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matematiikka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 dirty="0">
                <a:solidFill>
                  <a:srgbClr val="000000"/>
                </a:solidFill>
                <a:latin typeface="Arial"/>
              </a:rPr>
              <a:t>Pe 25.9. äidinkieli ja kirjallisuus, kirjoitustaito + S2</a:t>
            </a: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spc="-1" dirty="0">
                <a:solidFill>
                  <a:srgbClr val="000000"/>
                </a:solidFill>
                <a:latin typeface="Arial"/>
              </a:rPr>
              <a:t>Ma 28.9. vieras kieli, lyhyt oppimäärä (saksa, espanja)</a:t>
            </a: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  <a:p>
            <a:pPr marL="349920" indent="-2624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endParaRPr lang="fi-FI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1ADCE6AC-D6B6-1B85-82C6-C86F0A3F79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7006" y="0"/>
            <a:ext cx="96979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0270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3080" cy="1323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Lisätietoja</a:t>
            </a:r>
          </a:p>
        </p:txBody>
      </p:sp>
      <p:sp>
        <p:nvSpPr>
          <p:cNvPr id="56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9781560" cy="4348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96000" lnSpcReduction="10000"/>
          </a:bodyPr>
          <a:lstStyle/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Ylioppilastutkintolautakunta: www.ylioppilastutkinto.fi​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Rehtori: toni.uusimaki@edukauhava.fi, p. 0400-216176​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Vararehtori: kirsi.koivumaki@edukauhava.fi, p. 050-304 9917​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Koulusihteeri: marika.tervanen@kauhava.fi, p. 040-574 5460​</a:t>
            </a:r>
          </a:p>
          <a:p>
            <a:pPr marL="414720" indent="-31104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Opo: henna.teikari@edukauhava.fi, p. 040-180 1004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233;p10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08" name="Google Shape;234;p10"/>
          <p:cNvPicPr/>
          <p:nvPr/>
        </p:nvPicPr>
        <p:blipFill>
          <a:blip r:embed="rId2">
            <a:alphaModFix amt="50000"/>
          </a:blip>
          <a:srcRect t="5661" b="10071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09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1051308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Tutkinnon rakenne ja määräykset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1360" cy="11437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indent="0"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fi-FI" sz="4400" b="0" strike="noStrike" spc="-1">
                <a:solidFill>
                  <a:srgbClr val="000000"/>
                </a:solidFill>
                <a:latin typeface="Arial"/>
              </a:rPr>
              <a:t>Tutkinnon rakenne</a:t>
            </a:r>
          </a:p>
        </p:txBody>
      </p:sp>
      <p:sp>
        <p:nvSpPr>
          <p:cNvPr id="511" name="PlaceHolder 2"/>
          <p:cNvSpPr>
            <a:spLocks noGrp="1"/>
          </p:cNvSpPr>
          <p:nvPr>
            <p:ph/>
          </p:nvPr>
        </p:nvSpPr>
        <p:spPr>
          <a:xfrm>
            <a:off x="609480" y="1620000"/>
            <a:ext cx="10971360" cy="39762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 fontScale="62000" lnSpcReduction="20000"/>
          </a:bodyPr>
          <a:lstStyle/>
          <a:p>
            <a:pPr marL="267840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</a:rPr>
              <a:t>Käytössä kolme peräkkäistä kirjoituskertaa</a:t>
            </a:r>
          </a:p>
          <a:p>
            <a:pPr marL="267840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Vähintään viisi koetta​, pakollisia ja ylimääräisiä ei enää erotella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267840" indent="-2008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Äidinkieli / S2 on kaikkien suoritettava​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267840" indent="-2008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Neljä muuta koetta kolmesta ryhmästä, joista yhden on oltava pitkän oppimäärän koe​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267840" indent="-200880">
              <a:lnSpc>
                <a:spcPct val="10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i-FI" sz="32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Ryhmät:​</a:t>
            </a: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Matematiikka​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Toinen kotimainen kieli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Vieras kieli​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Reaaliaine​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indent="0">
              <a:lnSpc>
                <a:spcPct val="100000"/>
              </a:lnSpc>
              <a:spcBef>
                <a:spcPts val="1134"/>
              </a:spcBef>
              <a:buNone/>
              <a:tabLst>
                <a:tab pos="0" algn="l"/>
              </a:tabLst>
            </a:pP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535680" lvl="1" indent="-200880">
              <a:lnSpc>
                <a:spcPct val="10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/>
              <a:buChar char=""/>
              <a:tabLst>
                <a:tab pos="0" algn="l"/>
              </a:tabLst>
            </a:pPr>
            <a:r>
              <a:rPr lang="fi-FI" sz="2800" b="0" strike="noStrike" spc="-1">
                <a:solidFill>
                  <a:srgbClr val="000000"/>
                </a:solidFill>
                <a:latin typeface="Arial"/>
                <a:ea typeface="Microsoft YaHei"/>
              </a:rPr>
              <a:t>Ks. YTL:n laskuri: </a:t>
            </a:r>
            <a:r>
              <a:rPr lang="fi-FI" sz="2800" b="0" u="sng" strike="noStrike" spc="-1">
                <a:solidFill>
                  <a:srgbClr val="0000FF"/>
                </a:solidFill>
                <a:uFillTx/>
                <a:latin typeface="Arial"/>
                <a:ea typeface="Microsoft YaHei"/>
                <a:hlinkClick r:id="rId2"/>
              </a:rPr>
              <a:t>https://ilmo.ylioppilastutkinto.fi​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title"/>
          </p:nvPr>
        </p:nvSpPr>
        <p:spPr>
          <a:xfrm>
            <a:off x="4965480" y="629280"/>
            <a:ext cx="6584040" cy="12837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4300" b="0" strike="noStrike" spc="-1">
                <a:solidFill>
                  <a:srgbClr val="000000"/>
                </a:solidFill>
                <a:latin typeface="Calibri"/>
                <a:ea typeface="Calibri"/>
              </a:rPr>
              <a:t>Valmistuminen ylioppilaaksi</a:t>
            </a:r>
            <a:endParaRPr lang="fi-FI" sz="43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513" name="PlaceHolder 2"/>
          <p:cNvSpPr>
            <a:spLocks noGrp="1"/>
          </p:cNvSpPr>
          <p:nvPr>
            <p:ph/>
          </p:nvPr>
        </p:nvSpPr>
        <p:spPr>
          <a:xfrm>
            <a:off x="5081040" y="2576880"/>
            <a:ext cx="6270480" cy="35974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228600" indent="-279360">
              <a:lnSpc>
                <a:spcPct val="90000"/>
              </a:lnSpc>
              <a:buClr>
                <a:srgbClr val="000000"/>
              </a:buClr>
              <a:buFont typeface="Arial"/>
              <a:buChar char="•"/>
            </a:pPr>
            <a:r>
              <a:rPr lang="fi-FI" sz="2800" b="0" strike="noStrike" spc="-1">
                <a:solidFill>
                  <a:schemeClr val="dk1"/>
                </a:solidFill>
                <a:latin typeface="Calibri"/>
                <a:ea typeface="Calibri"/>
              </a:rPr>
              <a:t>Valmistuminen ylioppilaaksi edellyttää, että opiskelija on suorittanut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3049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2800" b="0" strike="noStrike" spc="-1">
                <a:solidFill>
                  <a:schemeClr val="dk1"/>
                </a:solidFill>
                <a:latin typeface="Calibri"/>
                <a:ea typeface="Calibri"/>
              </a:rPr>
              <a:t>vähintään viisi ylioppilastutkinnon koetta 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marL="685800" lvl="1" indent="-30492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lang="fi-FI" sz="2800" b="0" strike="noStrike" spc="-1">
                <a:solidFill>
                  <a:schemeClr val="dk1"/>
                </a:solidFill>
                <a:latin typeface="Calibri"/>
                <a:ea typeface="Calibri"/>
              </a:rPr>
              <a:t>lukion oppimäärän hyväksytysti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4" name="Google Shape;251;p11"/>
          <p:cNvPicPr/>
          <p:nvPr/>
        </p:nvPicPr>
        <p:blipFill>
          <a:blip r:embed="rId3"/>
          <a:srcRect t="620" b="620"/>
          <a:stretch/>
        </p:blipFill>
        <p:spPr>
          <a:xfrm>
            <a:off x="0" y="0"/>
            <a:ext cx="4633200" cy="6855480"/>
          </a:xfrm>
          <a:prstGeom prst="rect">
            <a:avLst/>
          </a:prstGeom>
          <a:ln w="0">
            <a:noFill/>
          </a:ln>
        </p:spPr>
      </p:pic>
      <p:cxnSp>
        <p:nvCxnSpPr>
          <p:cNvPr id="515" name="Google Shape;252;p11"/>
          <p:cNvCxnSpPr/>
          <p:nvPr/>
        </p:nvCxnSpPr>
        <p:spPr>
          <a:xfrm>
            <a:off x="5080680" y="2115000"/>
            <a:ext cx="6311880" cy="2520"/>
          </a:xfrm>
          <a:prstGeom prst="straightConnector1">
            <a:avLst/>
          </a:prstGeom>
          <a:ln w="19050">
            <a:solidFill>
              <a:srgbClr val="ED0A61"/>
            </a:solidFill>
            <a:miter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257;p12"/>
          <p:cNvSpPr/>
          <p:nvPr/>
        </p:nvSpPr>
        <p:spPr>
          <a:xfrm>
            <a:off x="0" y="0"/>
            <a:ext cx="4651920" cy="685548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17" name="PlaceHolder 1"/>
          <p:cNvSpPr>
            <a:spLocks noGrp="1"/>
          </p:cNvSpPr>
          <p:nvPr>
            <p:ph type="title"/>
          </p:nvPr>
        </p:nvSpPr>
        <p:spPr>
          <a:xfrm>
            <a:off x="651240" y="1309320"/>
            <a:ext cx="3374640" cy="16185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b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3200" b="1" strike="noStrike" spc="-1">
                <a:solidFill>
                  <a:schemeClr val="lt1"/>
                </a:solidFill>
                <a:latin typeface="Calibri"/>
                <a:ea typeface="Calibri"/>
              </a:rPr>
              <a:t>Osallistumisoikeus</a:t>
            </a:r>
            <a:br>
              <a:rPr sz="3200"/>
            </a:br>
            <a:br>
              <a:rPr sz="3200"/>
            </a:br>
            <a:endParaRPr lang="fi-FI" sz="32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18" name="Google Shape;259;p12"/>
          <p:cNvPicPr/>
          <p:nvPr/>
        </p:nvPicPr>
        <p:blipFill>
          <a:blip r:embed="rId2"/>
          <a:stretch/>
        </p:blipFill>
        <p:spPr>
          <a:xfrm>
            <a:off x="4941360" y="1803240"/>
            <a:ext cx="7026120" cy="3592440"/>
          </a:xfrm>
          <a:prstGeom prst="rect">
            <a:avLst/>
          </a:prstGeom>
          <a:ln w="0">
            <a:noFill/>
          </a:ln>
        </p:spPr>
      </p:pic>
      <p:sp>
        <p:nvSpPr>
          <p:cNvPr id="519" name="Google Shape;260;p12"/>
          <p:cNvSpPr/>
          <p:nvPr/>
        </p:nvSpPr>
        <p:spPr>
          <a:xfrm>
            <a:off x="562680" y="2711880"/>
            <a:ext cx="3463560" cy="2435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>
              <a:lnSpc>
                <a:spcPct val="100000"/>
              </a:lnSpc>
              <a:buClr>
                <a:srgbClr val="F0EBE0"/>
              </a:buClr>
              <a:buFont typeface="Arial"/>
              <a:buChar char="•"/>
            </a:pPr>
            <a:r>
              <a:rPr lang="fi-FI" sz="2200" b="0" strike="noStrike" spc="-1">
                <a:solidFill>
                  <a:schemeClr val="lt1"/>
                </a:solidFill>
                <a:latin typeface="Calibri"/>
                <a:ea typeface="Calibri"/>
              </a:rPr>
              <a:t>Kirjoitettavan aineen pakolliset opinnot tulee olla suoritettuna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  <a:p>
            <a:pPr marL="285840" indent="-285840">
              <a:lnSpc>
                <a:spcPct val="100000"/>
              </a:lnSpc>
              <a:buClr>
                <a:srgbClr val="F0EBE0"/>
              </a:buClr>
              <a:buFont typeface="Arial"/>
              <a:buChar char="•"/>
            </a:pPr>
            <a:r>
              <a:rPr lang="fi-FI" sz="2200" b="0" strike="noStrike" spc="-1">
                <a:solidFill>
                  <a:schemeClr val="lt1"/>
                </a:solidFill>
                <a:latin typeface="Calibri"/>
                <a:ea typeface="Calibri"/>
              </a:rPr>
              <a:t>Kirjoitettavista aineista kannattaa suorittaa myös valtakunnalliset valinnaiset opinnot </a:t>
            </a:r>
            <a:endParaRPr lang="fi-FI" sz="22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265;p14"/>
          <p:cNvSpPr/>
          <p:nvPr/>
        </p:nvSpPr>
        <p:spPr>
          <a:xfrm>
            <a:off x="320040" y="4892040"/>
            <a:ext cx="11546280" cy="179712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21" name="PlaceHolder 1"/>
          <p:cNvSpPr>
            <a:spLocks noGrp="1"/>
          </p:cNvSpPr>
          <p:nvPr>
            <p:ph type="title"/>
          </p:nvPr>
        </p:nvSpPr>
        <p:spPr>
          <a:xfrm>
            <a:off x="718560" y="5091840"/>
            <a:ext cx="7815960" cy="12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2800" b="1" strike="noStrike" spc="-1">
                <a:solidFill>
                  <a:srgbClr val="FFFFFF"/>
                </a:solidFill>
                <a:latin typeface="Calibri"/>
                <a:ea typeface="Calibri"/>
              </a:rPr>
              <a:t>Tärkein tietolähde ylioppilastutkinnosta ja siihen liittyvistä määräyksistä on </a:t>
            </a:r>
            <a:r>
              <a:rPr lang="fi-FI" sz="2800" b="1" u="sng" strike="noStrike" spc="-1">
                <a:solidFill>
                  <a:srgbClr val="0000FF"/>
                </a:solidFill>
                <a:uFillTx/>
                <a:latin typeface="Calibri"/>
                <a:ea typeface="Calibri"/>
                <a:hlinkClick r:id="rId2"/>
              </a:rPr>
              <a:t>ylioppilastutkinto.fi</a:t>
            </a:r>
            <a:endParaRPr lang="fi-FI" sz="28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2" name="Google Shape;267;p14"/>
          <p:cNvPicPr/>
          <p:nvPr/>
        </p:nvPicPr>
        <p:blipFill>
          <a:blip r:embed="rId3"/>
          <a:srcRect t="24257" b="24257"/>
          <a:stretch/>
        </p:blipFill>
        <p:spPr>
          <a:xfrm>
            <a:off x="320040" y="320040"/>
            <a:ext cx="11546280" cy="4459680"/>
          </a:xfrm>
          <a:prstGeom prst="rect">
            <a:avLst/>
          </a:prstGeom>
          <a:ln w="0">
            <a:noFill/>
          </a:ln>
        </p:spPr>
      </p:pic>
      <p:cxnSp>
        <p:nvCxnSpPr>
          <p:cNvPr id="523" name="Google Shape;268;p14"/>
          <p:cNvCxnSpPr/>
          <p:nvPr/>
        </p:nvCxnSpPr>
        <p:spPr>
          <a:xfrm flipV="1">
            <a:off x="8386560" y="5263920"/>
            <a:ext cx="2520" cy="916920"/>
          </a:xfrm>
          <a:prstGeom prst="straightConnector1">
            <a:avLst/>
          </a:prstGeom>
          <a:ln w="19050">
            <a:solidFill>
              <a:srgbClr val="FFFFFF">
                <a:alpha val="80000"/>
              </a:srgbClr>
            </a:solidFill>
            <a:miter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273;p18"/>
          <p:cNvSpPr/>
          <p:nvPr/>
        </p:nvSpPr>
        <p:spPr>
          <a:xfrm>
            <a:off x="0" y="0"/>
            <a:ext cx="12189600" cy="685548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pic>
        <p:nvPicPr>
          <p:cNvPr id="525" name="Google Shape;274;p18"/>
          <p:cNvPicPr/>
          <p:nvPr/>
        </p:nvPicPr>
        <p:blipFill>
          <a:blip r:embed="rId2">
            <a:alphaModFix amt="50000"/>
          </a:blip>
          <a:srcRect t="15730"/>
          <a:stretch/>
        </p:blipFill>
        <p:spPr>
          <a:xfrm>
            <a:off x="0" y="0"/>
            <a:ext cx="12189600" cy="6855480"/>
          </a:xfrm>
          <a:prstGeom prst="rect">
            <a:avLst/>
          </a:prstGeom>
          <a:ln w="0">
            <a:noFill/>
          </a:ln>
        </p:spPr>
      </p:pic>
      <p:sp>
        <p:nvSpPr>
          <p:cNvPr id="526" name="PlaceHolder 1"/>
          <p:cNvSpPr>
            <a:spLocks noGrp="1"/>
          </p:cNvSpPr>
          <p:nvPr>
            <p:ph type="title"/>
          </p:nvPr>
        </p:nvSpPr>
        <p:spPr>
          <a:xfrm>
            <a:off x="838080" y="1122480"/>
            <a:ext cx="9741600" cy="28980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b">
            <a:normAutofit/>
          </a:bodyPr>
          <a:lstStyle/>
          <a:p>
            <a:pPr indent="0" algn="ctr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6000" b="1" strike="noStrike" spc="-1">
                <a:solidFill>
                  <a:srgbClr val="FFFFFF"/>
                </a:solidFill>
                <a:latin typeface="Calibri"/>
                <a:ea typeface="Calibri"/>
              </a:rPr>
              <a:t>Ylioppilaskokeiden arvostelu ja uusinnat</a:t>
            </a:r>
            <a:endParaRPr lang="fi-FI" sz="6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 additive="repl">
                                        <p:cTn id="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280;p20"/>
          <p:cNvSpPr/>
          <p:nvPr/>
        </p:nvSpPr>
        <p:spPr>
          <a:xfrm>
            <a:off x="320040" y="4892040"/>
            <a:ext cx="11546280" cy="1838880"/>
          </a:xfrm>
          <a:prstGeom prst="rect">
            <a:avLst/>
          </a:prstGeom>
          <a:solidFill>
            <a:srgbClr val="262626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tabLst>
                <a:tab pos="0" algn="l"/>
              </a:tabLst>
            </a:pPr>
            <a:endParaRPr lang="fi-FI" sz="1800" b="0" strike="noStrike" spc="-1">
              <a:solidFill>
                <a:srgbClr val="FFFFFF"/>
              </a:solidFill>
              <a:latin typeface="Calibri"/>
              <a:ea typeface="Calibri"/>
            </a:endParaRPr>
          </a:p>
        </p:txBody>
      </p:sp>
      <p:sp>
        <p:nvSpPr>
          <p:cNvPr id="528" name="PlaceHolder 1"/>
          <p:cNvSpPr>
            <a:spLocks noGrp="1"/>
          </p:cNvSpPr>
          <p:nvPr>
            <p:ph type="title"/>
          </p:nvPr>
        </p:nvSpPr>
        <p:spPr>
          <a:xfrm>
            <a:off x="718560" y="5091840"/>
            <a:ext cx="9943920" cy="126216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rmAutofit/>
          </a:bodyPr>
          <a:lstStyle/>
          <a:p>
            <a:pPr indent="0">
              <a:lnSpc>
                <a:spcPct val="90000"/>
              </a:lnSpc>
              <a:buNone/>
              <a:tabLst>
                <a:tab pos="0" algn="l"/>
              </a:tabLst>
            </a:pPr>
            <a:r>
              <a:rPr lang="fi-FI" sz="3600" b="1" strike="noStrike" spc="-1">
                <a:solidFill>
                  <a:srgbClr val="FFFFFF"/>
                </a:solidFill>
                <a:latin typeface="Calibri"/>
                <a:ea typeface="Calibri"/>
              </a:rPr>
              <a:t>Ylioppilaskokeiden arvosanat ja niistä saatavat kompensaatiopisteet</a:t>
            </a:r>
            <a:endParaRPr lang="fi-FI" sz="3600" b="0" strike="noStrike" spc="-1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529" name="Google Shape;282;p20"/>
          <p:cNvPicPr/>
          <p:nvPr/>
        </p:nvPicPr>
        <p:blipFill>
          <a:blip r:embed="rId2"/>
          <a:stretch/>
        </p:blipFill>
        <p:spPr>
          <a:xfrm>
            <a:off x="410040" y="1362960"/>
            <a:ext cx="10987560" cy="27302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-te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6_FeatureStory">
  <a:themeElements>
    <a:clrScheme name="26_FeatureStory">
      <a:dk1>
        <a:srgbClr val="000000"/>
      </a:dk1>
      <a:lt1>
        <a:srgbClr val="F0EBE0"/>
      </a:lt1>
      <a:dk2>
        <a:srgbClr val="4A4A4B"/>
      </a:dk2>
      <a:lt2>
        <a:srgbClr val="C2C3C6"/>
      </a:lt2>
      <a:accent1>
        <a:srgbClr val="53BBE0"/>
      </a:accent1>
      <a:accent2>
        <a:srgbClr val="6DCFB9"/>
      </a:accent2>
      <a:accent3>
        <a:srgbClr val="90BF72"/>
      </a:accent3>
      <a:accent4>
        <a:srgbClr val="F2C449"/>
      </a:accent4>
      <a:accent5>
        <a:srgbClr val="FF4741"/>
      </a:accent5>
      <a:accent6>
        <a:srgbClr val="FF87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428</TotalTime>
  <Words>664</Words>
  <Application>Microsoft Office PowerPoint</Application>
  <PresentationFormat>Laajakuva</PresentationFormat>
  <Paragraphs>95</Paragraphs>
  <Slides>22</Slides>
  <Notes>5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12</vt:i4>
      </vt:variant>
      <vt:variant>
        <vt:lpstr>Dian otsikot</vt:lpstr>
      </vt:variant>
      <vt:variant>
        <vt:i4>22</vt:i4>
      </vt:variant>
    </vt:vector>
  </HeadingPairs>
  <TitlesOfParts>
    <vt:vector size="40" baseType="lpstr">
      <vt:lpstr>Arial</vt:lpstr>
      <vt:lpstr>Calibri</vt:lpstr>
      <vt:lpstr>Open Sans</vt:lpstr>
      <vt:lpstr>Symbol</vt:lpstr>
      <vt:lpstr>Times New Roman</vt:lpstr>
      <vt:lpstr>Wingdings</vt:lpstr>
      <vt:lpstr>1_Office-teema</vt:lpstr>
      <vt:lpstr>1_Office-teema</vt:lpstr>
      <vt:lpstr>1_Office-teema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26_FeatureStory</vt:lpstr>
      <vt:lpstr>Ylioppilastutkinto  Kauhavan lukio Yo-info ilmoittautumisesta 30.4.2026   Rehtori  Toni Uusimäki</vt:lpstr>
      <vt:lpstr>PowerPoint-esitys</vt:lpstr>
      <vt:lpstr>Tutkinnon rakenne ja määräykset</vt:lpstr>
      <vt:lpstr>Tutkinnon rakenne</vt:lpstr>
      <vt:lpstr>Valmistuminen ylioppilaaksi</vt:lpstr>
      <vt:lpstr>Osallistumisoikeus  </vt:lpstr>
      <vt:lpstr>Tärkein tietolähde ylioppilastutkinnosta ja siihen liittyvistä määräyksistä on ylioppilastutkinto.fi</vt:lpstr>
      <vt:lpstr>Ylioppilaskokeiden arvostelu ja uusinnat</vt:lpstr>
      <vt:lpstr>Ylioppilaskokeiden arvosanat ja niistä saatavat kompensaatiopisteet</vt:lpstr>
      <vt:lpstr>Kompensaatio</vt:lpstr>
      <vt:lpstr>Kokeen uusiminen</vt:lpstr>
      <vt:lpstr>Ainekohtaiset määräykset</vt:lpstr>
      <vt:lpstr>Ainekohtaiset määräykset</vt:lpstr>
      <vt:lpstr>PowerPoint-esitys</vt:lpstr>
      <vt:lpstr>Erityisjärjestelyt</vt:lpstr>
      <vt:lpstr>PowerPoint-esitys</vt:lpstr>
      <vt:lpstr>Ylioppilaskirjoituksiin ilmoittautuminen</vt:lpstr>
      <vt:lpstr>Ylioppilaskirjoituksiin ilmoittautuminen</vt:lpstr>
      <vt:lpstr>Syksyn 2026 uudistukset yo-tutkinnossa</vt:lpstr>
      <vt:lpstr>Syksyn 2026 koepäivät</vt:lpstr>
      <vt:lpstr>PowerPoint-esitys</vt:lpstr>
      <vt:lpstr>Lisätietoja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OP1 Ylioppilastutkinto</dc:title>
  <dc:subject/>
  <dc:creator>Toni Uusimäki</dc:creator>
  <dc:description/>
  <cp:lastModifiedBy>Toni Uusimäki</cp:lastModifiedBy>
  <cp:revision>43</cp:revision>
  <dcterms:created xsi:type="dcterms:W3CDTF">2021-03-21T13:36:07Z</dcterms:created>
  <dcterms:modified xsi:type="dcterms:W3CDTF">2026-04-30T07:42:30Z</dcterms:modified>
  <dc:language>fi-FI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otes">
    <vt:i4>25</vt:i4>
  </property>
  <property fmtid="{D5CDD505-2E9C-101B-9397-08002B2CF9AE}" pid="3" name="PresentationFormat">
    <vt:lpwstr>Laajakuva</vt:lpwstr>
  </property>
  <property fmtid="{D5CDD505-2E9C-101B-9397-08002B2CF9AE}" pid="4" name="Slides">
    <vt:i4>25</vt:i4>
  </property>
</Properties>
</file>