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fi" sz="6600" dirty="0"/>
              <a:t>SÄÄSTÄMINEN rahastoIHIN</a:t>
            </a:r>
            <a:br>
              <a:rPr lang="fi" sz="6600" dirty="0"/>
            </a:br>
            <a:br>
              <a:rPr lang="fi" sz="6600" dirty="0"/>
            </a:br>
            <a:endParaRPr lang="fi" sz="31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2020669"/>
          </a:xfrm>
        </p:spPr>
        <p:txBody>
          <a:bodyPr rtlCol="0">
            <a:normAutofit/>
          </a:bodyPr>
          <a:lstStyle/>
          <a:p>
            <a:pPr rtl="0"/>
            <a:r>
              <a:rPr lang="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Toni Uusimäki 16.12.2021</a:t>
            </a:r>
          </a:p>
          <a:p>
            <a:pPr rtl="0"/>
            <a:r>
              <a:rPr lang="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Merja Mähkä, Rahastokirja vasta-alkajille. </a:t>
            </a: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lmatalent. </a:t>
            </a: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elsinki 2021.</a:t>
            </a:r>
          </a:p>
        </p:txBody>
      </p:sp>
      <p:pic>
        <p:nvPicPr>
          <p:cNvPr id="5" name="Kuva 4" descr="Kuva, jossa on rakennus, istumista, penkki, puoli&#10;&#10;Automaattisesti luotu kuvau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57" y="758952"/>
            <a:ext cx="10830757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" sz="4800" i="1" dirty="0">
                <a:solidFill>
                  <a:srgbClr val="FFFFFF"/>
                </a:solidFill>
              </a:rPr>
              <a:t>”Alhaisten kulujen indeksirahastot ovat paras vaihtoehto suurimmalle osalle osakesijoituksia tekevistä ihmisistä ja yhteisöistä"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458" y="5225240"/>
            <a:ext cx="10465993" cy="1143000"/>
          </a:xfrm>
        </p:spPr>
        <p:txBody>
          <a:bodyPr rtlCol="0">
            <a:normAutofit/>
          </a:bodyPr>
          <a:lstStyle/>
          <a:p>
            <a:pPr rtl="0"/>
            <a:r>
              <a:rPr lang="fi" dirty="0">
                <a:solidFill>
                  <a:srgbClr val="FFFFFF"/>
                </a:solidFill>
              </a:rPr>
              <a:t>- </a:t>
            </a:r>
            <a:r>
              <a:rPr lang="fi" dirty="0">
                <a:solidFill>
                  <a:srgbClr val="FFFF00"/>
                </a:solidFill>
              </a:rPr>
              <a:t>WARREN BUFFET </a:t>
            </a:r>
            <a:r>
              <a:rPr lang="fi" dirty="0">
                <a:solidFill>
                  <a:srgbClr val="FFFFFF"/>
                </a:solidFill>
              </a:rPr>
              <a:t>(S.1930), MAAILMAN PARAS OSAKESIJOITTAJA, BERKSHIRE HATHAWAYN PERUSTAJA JA KESKEINEN OMISTAJA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355D9-495F-451E-9D01-9D33DC6B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8542"/>
          </a:xfrm>
        </p:spPr>
        <p:txBody>
          <a:bodyPr/>
          <a:lstStyle/>
          <a:p>
            <a:r>
              <a:rPr lang="fi-FI" dirty="0"/>
              <a:t>Miksi kannattaa sijoittaa rahastoon?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02BB0-B851-43DE-8724-6B27AE776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7060"/>
            <a:ext cx="9905999" cy="4873841"/>
          </a:xfrm>
        </p:spPr>
        <p:txBody>
          <a:bodyPr/>
          <a:lstStyle/>
          <a:p>
            <a:r>
              <a:rPr lang="fi-FI" dirty="0"/>
              <a:t>Rahastossa sijoittajien rahat pannaan poikimaan useisiin eri paikkoihin. Lopputuloksena sijoittajat saavat tuottoa eli lisää rahaa</a:t>
            </a:r>
          </a:p>
          <a:p>
            <a:r>
              <a:rPr lang="fi-FI" dirty="0"/>
              <a:t>Rahasto on aina jonkin rahastoyhtiön sijoittajille rakentama palvelu</a:t>
            </a:r>
          </a:p>
          <a:p>
            <a:r>
              <a:rPr lang="fi-FI" dirty="0"/>
              <a:t>Tavallinen sijoittaja ei tarvitse rahastosijoittamisessa </a:t>
            </a:r>
            <a:r>
              <a:rPr lang="fi-FI" dirty="0" err="1"/>
              <a:t>erityista</a:t>
            </a:r>
            <a:r>
              <a:rPr lang="fi-FI" dirty="0"/>
              <a:t> taitoa, osaamista tai aikaa, koska rahastossa ammattilaiset valitsevat sijoituskohteet ja toteuttavat niiden ostot ja myynnin.</a:t>
            </a:r>
          </a:p>
          <a:p>
            <a:r>
              <a:rPr lang="fi-FI" dirty="0"/>
              <a:t> Ammattilainen valitsee sijoituskohteet ennalta ilmoittamansa strategian mukaan.</a:t>
            </a:r>
          </a:p>
          <a:p>
            <a:r>
              <a:rPr lang="fi-FI" dirty="0"/>
              <a:t>Ylivoimaisesti helpoin tapa aloittaa sijoittaminen. Se sopii kenelle tahansa.</a:t>
            </a:r>
          </a:p>
        </p:txBody>
      </p:sp>
    </p:spTree>
    <p:extLst>
      <p:ext uri="{BB962C8B-B14F-4D97-AF65-F5344CB8AC3E}">
        <p14:creationId xmlns:p14="http://schemas.microsoft.com/office/powerpoint/2010/main" val="33507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355D9-495F-451E-9D01-9D33DC6B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48643"/>
          </a:xfrm>
        </p:spPr>
        <p:txBody>
          <a:bodyPr/>
          <a:lstStyle/>
          <a:p>
            <a:r>
              <a:rPr lang="fi-FI" dirty="0"/>
              <a:t>Oma pankki vai rahasto jostain muualta?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02BB0-B851-43DE-8724-6B27AE776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9" y="1367161"/>
            <a:ext cx="10923123" cy="5189087"/>
          </a:xfrm>
        </p:spPr>
        <p:txBody>
          <a:bodyPr>
            <a:normAutofit fontScale="92500"/>
          </a:bodyPr>
          <a:lstStyle/>
          <a:p>
            <a:r>
              <a:rPr lang="fi-FI" dirty="0"/>
              <a:t>Merkitsetkö rahastoa omassa pankissasi vai jonkin muun palveluntarjoajan kautta?</a:t>
            </a:r>
          </a:p>
          <a:p>
            <a:r>
              <a:rPr lang="fi-FI" dirty="0"/>
              <a:t>Arvostatko ensisijaisesti kätevyyttä? </a:t>
            </a:r>
            <a:r>
              <a:rPr lang="fi-FI" dirty="0">
                <a:sym typeface="Wingdings" panose="05000000000000000000" pitchFamily="2" charset="2"/>
              </a:rPr>
              <a:t> oma pankki, ei useita pankkitunnuksia</a:t>
            </a:r>
          </a:p>
          <a:p>
            <a:r>
              <a:rPr lang="fi-FI" dirty="0">
                <a:sym typeface="Wingdings" panose="05000000000000000000" pitchFamily="2" charset="2"/>
              </a:rPr>
              <a:t>Vaihdatko myöhemmin pankkia esimerkiksi asunnon oston yhteydessä?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Rahastot jäävät vanhaan pankkiin. Tällöin pankkitunnuksista riippumaton palvelu (esim. Evli. Lähi-Tapiola, Mandatum </a:t>
            </a:r>
            <a:r>
              <a:rPr lang="fi-FI" dirty="0" err="1">
                <a:sym typeface="Wingdings" panose="05000000000000000000" pitchFamily="2" charset="2"/>
              </a:rPr>
              <a:t>Traider</a:t>
            </a:r>
            <a:r>
              <a:rPr lang="fi-FI" dirty="0">
                <a:sym typeface="Wingdings" panose="05000000000000000000" pitchFamily="2" charset="2"/>
              </a:rPr>
              <a:t>, </a:t>
            </a:r>
            <a:r>
              <a:rPr lang="fi-FI" dirty="0" err="1">
                <a:sym typeface="Wingdings" panose="05000000000000000000" pitchFamily="2" charset="2"/>
              </a:rPr>
              <a:t>Nordnet</a:t>
            </a:r>
            <a:r>
              <a:rPr lang="fi-FI" dirty="0">
                <a:sym typeface="Wingdings" panose="05000000000000000000" pitchFamily="2" charset="2"/>
              </a:rPr>
              <a:t> tai Seligson &amp; </a:t>
            </a:r>
            <a:r>
              <a:rPr lang="fi-FI" dirty="0" err="1">
                <a:sym typeface="Wingdings" panose="05000000000000000000" pitchFamily="2" charset="2"/>
              </a:rPr>
              <a:t>co</a:t>
            </a:r>
            <a:r>
              <a:rPr lang="fi-FI" dirty="0">
                <a:sym typeface="Wingdings" panose="05000000000000000000" pitchFamily="2" charset="2"/>
              </a:rPr>
              <a:t>) voi olla paras vaihtoehto </a:t>
            </a:r>
          </a:p>
          <a:p>
            <a:r>
              <a:rPr lang="fi-FI" dirty="0">
                <a:sym typeface="Wingdings" panose="05000000000000000000" pitchFamily="2" charset="2"/>
              </a:rPr>
              <a:t>Päätökseen vaikuttaa pankkisi rahastovalikoima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Kaikissa pankeissa ei suosittuja indeksirahastoja tai mahdollisuutta osakesäästötilin perustamiseen</a:t>
            </a:r>
          </a:p>
          <a:p>
            <a:r>
              <a:rPr lang="fi-FI" dirty="0">
                <a:sym typeface="Wingdings" panose="05000000000000000000" pitchFamily="2" charset="2"/>
              </a:rPr>
              <a:t>Esimerkiksi </a:t>
            </a:r>
            <a:r>
              <a:rPr lang="fi-FI" dirty="0" err="1">
                <a:sym typeface="Wingdings" panose="05000000000000000000" pitchFamily="2" charset="2"/>
              </a:rPr>
              <a:t>Nordnet</a:t>
            </a:r>
            <a:r>
              <a:rPr lang="fi-FI" dirty="0">
                <a:sym typeface="Wingdings" panose="05000000000000000000" pitchFamily="2" charset="2"/>
              </a:rPr>
              <a:t>, joka on </a:t>
            </a:r>
            <a:r>
              <a:rPr lang="fi-FI" dirty="0" err="1">
                <a:sym typeface="Wingdings" panose="05000000000000000000" pitchFamily="2" charset="2"/>
              </a:rPr>
              <a:t>TAT:n</a:t>
            </a:r>
            <a:r>
              <a:rPr lang="fi-FI" dirty="0">
                <a:sym typeface="Wingdings" panose="05000000000000000000" pitchFamily="2" charset="2"/>
              </a:rPr>
              <a:t> kumppanina sijoittajakoulussa, on osoittautunut hyvin käteväksi palveluntarjoajaksi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Runsas valikoima erilaisia rahastoja, pörssinoteerattuja rahastoja (</a:t>
            </a:r>
            <a:r>
              <a:rPr lang="fi-FI" dirty="0" err="1">
                <a:sym typeface="Wingdings" panose="05000000000000000000" pitchFamily="2" charset="2"/>
              </a:rPr>
              <a:t>ETF:t</a:t>
            </a:r>
            <a:r>
              <a:rPr lang="fi-FI" dirty="0">
                <a:sym typeface="Wingdings" panose="05000000000000000000" pitchFamily="2" charset="2"/>
              </a:rPr>
              <a:t>), mahdollisuus käydä kauppaa suomalaisilla, pohjoismaisilla ja monien muiden maiden osakkeilla, valmiit raportit verottajalle</a:t>
            </a:r>
          </a:p>
        </p:txBody>
      </p:sp>
    </p:spTree>
    <p:extLst>
      <p:ext uri="{BB962C8B-B14F-4D97-AF65-F5344CB8AC3E}">
        <p14:creationId xmlns:p14="http://schemas.microsoft.com/office/powerpoint/2010/main" val="227698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355D9-495F-451E-9D01-9D33DC6B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6182"/>
            <a:ext cx="9905998" cy="1009114"/>
          </a:xfrm>
        </p:spPr>
        <p:txBody>
          <a:bodyPr/>
          <a:lstStyle/>
          <a:p>
            <a:r>
              <a:rPr lang="fi-FI" dirty="0"/>
              <a:t>RAHASTON ETU SYNTYY HAJAUTTAMISESTA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02BB0-B851-43DE-8724-6B27AE776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9848"/>
            <a:ext cx="9905999" cy="54132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Maantieteellinen hajautus</a:t>
            </a:r>
          </a:p>
          <a:p>
            <a:pPr lvl="1"/>
            <a:r>
              <a:rPr lang="fi-FI" dirty="0"/>
              <a:t>Sijoituksia muuallekin kuin yhteen maahan</a:t>
            </a:r>
          </a:p>
          <a:p>
            <a:pPr lvl="1"/>
            <a:r>
              <a:rPr lang="fi-FI" dirty="0"/>
              <a:t>Maailmarahasto: sijoittaa eri puolille maailmaa eri mantereille</a:t>
            </a:r>
          </a:p>
          <a:p>
            <a:pPr lvl="1"/>
            <a:r>
              <a:rPr lang="fi-FI" dirty="0"/>
              <a:t>Kannattaa sijoittaa Yhdysvaltoihin, jonka talous on maailman dynaamisin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Toimialahajautus</a:t>
            </a:r>
          </a:p>
          <a:p>
            <a:pPr lvl="1"/>
            <a:r>
              <a:rPr lang="fi-FI" dirty="0"/>
              <a:t>Tulee yleensä rahaston mukana</a:t>
            </a:r>
          </a:p>
          <a:p>
            <a:pPr marL="457200" lvl="1" indent="0">
              <a:buNone/>
            </a:pPr>
            <a:r>
              <a:rPr lang="fi-FI" dirty="0"/>
              <a:t>Olemassa yhteen alaankin sijoittavia: robotiikka, biokemia, tekoäly, puhdas vesi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Yrityksen koko</a:t>
            </a:r>
          </a:p>
          <a:p>
            <a:pPr lvl="1"/>
            <a:r>
              <a:rPr lang="fi-FI" dirty="0"/>
              <a:t>Pieni (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cap</a:t>
            </a:r>
            <a:r>
              <a:rPr lang="fi-FI" dirty="0"/>
              <a:t>), keskisuuri (</a:t>
            </a:r>
            <a:r>
              <a:rPr lang="fi-FI" dirty="0" err="1"/>
              <a:t>mid</a:t>
            </a:r>
            <a:r>
              <a:rPr lang="fi-FI" dirty="0"/>
              <a:t> </a:t>
            </a:r>
            <a:r>
              <a:rPr lang="fi-FI" dirty="0" err="1"/>
              <a:t>cap</a:t>
            </a:r>
            <a:r>
              <a:rPr lang="fi-FI" dirty="0"/>
              <a:t>) ja suuri (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cap</a:t>
            </a:r>
            <a:r>
              <a:rPr lang="fi-FI" dirty="0"/>
              <a:t>[</a:t>
            </a:r>
            <a:r>
              <a:rPr lang="fi-FI" dirty="0" err="1"/>
              <a:t>italization</a:t>
            </a:r>
            <a:r>
              <a:rPr lang="fi-FI" dirty="0"/>
              <a:t>] =markkina-arvo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Omaisuuslajihajautus</a:t>
            </a:r>
          </a:p>
          <a:p>
            <a:pPr lvl="1"/>
            <a:r>
              <a:rPr lang="fi-FI" dirty="0"/>
              <a:t>Korkosijoitukset, asunnot, toimitilakiinteistöt, kulta, metsä</a:t>
            </a:r>
          </a:p>
          <a:p>
            <a:pPr lvl="1"/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642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8CAB3-7C82-421A-BA70-0A3B1880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9606"/>
            <a:ext cx="9905998" cy="917674"/>
          </a:xfrm>
        </p:spPr>
        <p:txBody>
          <a:bodyPr/>
          <a:lstStyle/>
          <a:p>
            <a:r>
              <a:rPr lang="fi-FI" dirty="0"/>
              <a:t>INDEKSIRAHASTOT = passiiviset rahastot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75D88-F3B7-4F42-B8F1-96A37EF13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97280"/>
            <a:ext cx="10544620" cy="5577840"/>
          </a:xfrm>
        </p:spPr>
        <p:txBody>
          <a:bodyPr/>
          <a:lstStyle/>
          <a:p>
            <a:r>
              <a:rPr lang="fi-FI" dirty="0"/>
              <a:t>Sijoittamisen valtavirtaa. Helpoin tapa aloittaa vuosia kestävä säästäminen.</a:t>
            </a:r>
          </a:p>
          <a:p>
            <a:r>
              <a:rPr lang="fi-FI" dirty="0"/>
              <a:t>Toimintaideana sijoittaa matkien valittua pörssin indeksiä, joka usein muodostuu pörssin suurista yhtiöistä (esim. OMX25 = Helsingin pörssi  25 vaihdetuinta yhtiötä tai S&amp;P500 = 500 suurta amerikkalaisyhtiötä)</a:t>
            </a:r>
          </a:p>
          <a:p>
            <a:r>
              <a:rPr lang="fi-FI" dirty="0"/>
              <a:t>Passiivisuus: rahaston salkunhoitajan on vaikea saavuttaa indeksiä parempaa tuottoa, vaikka olisi kuinka viisas ja lahjakas. Hän ei tutki eikä hyödynnä tietämystään yhtiöistä.</a:t>
            </a:r>
          </a:p>
          <a:p>
            <a:r>
              <a:rPr lang="fi-FI" dirty="0"/>
              <a:t>Pelkkä indeksin voittamisen tavoitteleminen syö tuottoa.  Indeksirahastossa kulut ovat matalat automatisoinnin takia.</a:t>
            </a:r>
          </a:p>
          <a:p>
            <a:r>
              <a:rPr lang="fi-FI" dirty="0"/>
              <a:t>Pitkällä aikavälillä voidaan puhua 7-9 prosentin vuotuisesta tuotosta</a:t>
            </a:r>
          </a:p>
        </p:txBody>
      </p:sp>
    </p:spTree>
    <p:extLst>
      <p:ext uri="{BB962C8B-B14F-4D97-AF65-F5344CB8AC3E}">
        <p14:creationId xmlns:p14="http://schemas.microsoft.com/office/powerpoint/2010/main" val="24628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86722B-6E67-4B78-9CD1-08D98E36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5054"/>
            <a:ext cx="9905998" cy="881098"/>
          </a:xfrm>
        </p:spPr>
        <p:txBody>
          <a:bodyPr/>
          <a:lstStyle/>
          <a:p>
            <a:r>
              <a:rPr lang="fi-FI" dirty="0"/>
              <a:t>AKTIIVISET RAHASTOT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7DB52-CED3-4656-B5A5-7F0C3366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42416"/>
            <a:ext cx="9905999" cy="570585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Aktiivisessa rahastossa rahaston salkunhoitaja yrittää parhaan taitonsa mukaan valita rahastoon lupaavimmat osakkeet ja myydä pois ne, joiden parasta ennen –päiväys on jo mennyt</a:t>
            </a:r>
          </a:p>
          <a:p>
            <a:r>
              <a:rPr lang="fi-FI" dirty="0"/>
              <a:t>Aktiivinen salkunhoito on tutkimukseen, taitoon ja kokemukseen perustuvaa sijoitusammattilaisen työtä. Kulut sijoittajille ovat indeksirahastoa korkeammat. </a:t>
            </a:r>
          </a:p>
          <a:p>
            <a:r>
              <a:rPr lang="fi-FI" dirty="0"/>
              <a:t>Tavoitteena ylituotto = vertailuindeksin päihittäminen. Salkunhoitaja pyrkii poimimaan rahastoon indeksistä poikkeavia, oivaltavia löytöjä osakkeiden joukosta (esim. </a:t>
            </a:r>
            <a:r>
              <a:rPr lang="fi-FI" dirty="0" err="1"/>
              <a:t>Qt:n</a:t>
            </a:r>
            <a:r>
              <a:rPr lang="fi-FI" dirty="0"/>
              <a:t>, </a:t>
            </a:r>
            <a:r>
              <a:rPr lang="fi-FI" dirty="0" err="1"/>
              <a:t>Harvian</a:t>
            </a:r>
            <a:r>
              <a:rPr lang="fi-FI" dirty="0"/>
              <a:t>, </a:t>
            </a:r>
            <a:r>
              <a:rPr lang="fi-FI" dirty="0" err="1"/>
              <a:t>Remedyn</a:t>
            </a:r>
            <a:r>
              <a:rPr lang="fi-FI" dirty="0"/>
              <a:t> kaltaiset ns. kurssiraketit)</a:t>
            </a:r>
          </a:p>
          <a:p>
            <a:r>
              <a:rPr lang="fi-FI" dirty="0"/>
              <a:t>Tuottoprosentiltaan keskinkertaisen rahaston arvo tuplaantuu 10 vuodessa, mutta huippurahaston arvo voi nelinkertaistua</a:t>
            </a:r>
          </a:p>
          <a:p>
            <a:r>
              <a:rPr lang="fi-FI" dirty="0"/>
              <a:t>Amerikkalaisen </a:t>
            </a:r>
            <a:r>
              <a:rPr lang="fi-FI" dirty="0" err="1"/>
              <a:t>Magellan</a:t>
            </a:r>
            <a:r>
              <a:rPr lang="fi-FI" dirty="0"/>
              <a:t>-rahaston salkunhoitaja Peter Lynch pääsi 29 prosentin vuotuiseen tuottoon 1977-1990.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028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152174"/>
            <a:ext cx="9905998" cy="853666"/>
          </a:xfrm>
        </p:spPr>
        <p:txBody>
          <a:bodyPr/>
          <a:lstStyle/>
          <a:p>
            <a:r>
              <a:rPr lang="fi-FI" dirty="0"/>
              <a:t>ETF = pörssinoteeratut sijoitusrahastot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1005840"/>
            <a:ext cx="9905999" cy="566928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ETF (Exchange </a:t>
            </a:r>
            <a:r>
              <a:rPr lang="fi-FI" dirty="0" err="1"/>
              <a:t>Traded</a:t>
            </a:r>
            <a:r>
              <a:rPr lang="fi-FI" dirty="0"/>
              <a:t> </a:t>
            </a:r>
            <a:r>
              <a:rPr lang="fi-FI" dirty="0" err="1"/>
              <a:t>Fund</a:t>
            </a:r>
            <a:r>
              <a:rPr lang="fi-FI" dirty="0"/>
              <a:t>) on sijoitusrahasto, joka ostetaan pörssistä</a:t>
            </a:r>
          </a:p>
          <a:p>
            <a:r>
              <a:rPr lang="fi-FI" dirty="0"/>
              <a:t>Ero tavalliseen rahastoon: ETF-sijoittaja ostaa sijoituksensa itsenäisesti pörssistä sen sijaan, että hän tekisi merkinnän rahastoyhtiössä</a:t>
            </a:r>
          </a:p>
          <a:p>
            <a:r>
              <a:rPr lang="fi-FI" dirty="0"/>
              <a:t>ETF-rahastot tyypillisesti passiivisia, matalakuluisia indeksirahastoja. Kulut vielä pienemmät kuin indeksirahastossa (0,02 vs. 0,2%). Perustuu siihen, että osa rahastonhoitotyöstä on ulkoistettu sijoittajalle.</a:t>
            </a:r>
          </a:p>
          <a:p>
            <a:r>
              <a:rPr lang="fi-FI" dirty="0"/>
              <a:t>Joustava kaupankäynti: </a:t>
            </a:r>
            <a:r>
              <a:rPr lang="fi-FI" dirty="0" err="1"/>
              <a:t>ETF:n</a:t>
            </a:r>
            <a:r>
              <a:rPr lang="fi-FI" dirty="0"/>
              <a:t> voi myydä milloin tahansa pörssin ollessa auki. Huomaa kuitenkin kaupankäyntikulut (3-9€ ostettaessa ja myytäessä)</a:t>
            </a:r>
          </a:p>
          <a:p>
            <a:r>
              <a:rPr lang="fi-FI" dirty="0"/>
              <a:t>Ostaaksesi </a:t>
            </a:r>
            <a:r>
              <a:rPr lang="fi-FI" dirty="0" err="1"/>
              <a:t>ETF:iä</a:t>
            </a:r>
            <a:r>
              <a:rPr lang="fi-FI" dirty="0"/>
              <a:t> tarvitset arvo-osuustilin (AOT). Se on osakkeiden säilyttämiseen käytettävä tili, ja niitä tarjoavat pankit ja osakevälittäjä</a:t>
            </a:r>
          </a:p>
          <a:p>
            <a:r>
              <a:rPr lang="fi-FI" dirty="0"/>
              <a:t>Monen </a:t>
            </a:r>
            <a:r>
              <a:rPr lang="fi-FI" dirty="0" err="1"/>
              <a:t>ETF:n</a:t>
            </a:r>
            <a:r>
              <a:rPr lang="fi-FI" dirty="0"/>
              <a:t> sijoitusideana ovat megatrendit: esim. ilmastonmuutos, tekoäly</a:t>
            </a:r>
            <a:r>
              <a:rPr lang="fi-FI"/>
              <a:t>, kaupungistuminen, kestävä ruoantuotanto.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150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104</TotalTime>
  <Words>649</Words>
  <Application>Microsoft Office PowerPoint</Application>
  <PresentationFormat>Laajakuva</PresentationFormat>
  <Paragraphs>51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Tw Cen MT</vt:lpstr>
      <vt:lpstr>Piiri</vt:lpstr>
      <vt:lpstr>SÄÄSTÄMINEN rahastoIHIN  </vt:lpstr>
      <vt:lpstr>”Alhaisten kulujen indeksirahastot ovat paras vaihtoehto suurimmalle osalle osakesijoituksia tekevistä ihmisistä ja yhteisöistä"</vt:lpstr>
      <vt:lpstr>Miksi kannattaa sijoittaa rahastoon?</vt:lpstr>
      <vt:lpstr>Oma pankki vai rahasto jostain muualta?</vt:lpstr>
      <vt:lpstr>RAHASTON ETU SYNTYY HAJAUTTAMISESTA</vt:lpstr>
      <vt:lpstr>INDEKSIRAHASTOT = passiiviset rahastot</vt:lpstr>
      <vt:lpstr>AKTIIVISET RAHASTOT</vt:lpstr>
      <vt:lpstr>ETF = pörssinoteeratut sijoitusrahastot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SÄÄSTÄMINEN rahastoIHIN</dc:title>
  <dc:creator>Toni Uusimäki</dc:creator>
  <cp:lastModifiedBy>Toni Uusimäki</cp:lastModifiedBy>
  <cp:revision>14</cp:revision>
  <dcterms:created xsi:type="dcterms:W3CDTF">2021-12-16T07:03:36Z</dcterms:created>
  <dcterms:modified xsi:type="dcterms:W3CDTF">2022-12-12T08:28:19Z</dcterms:modified>
</cp:coreProperties>
</file>