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0"/>
  </p:notesMasterIdLst>
  <p:handoutMasterIdLst>
    <p:handoutMasterId r:id="rId21"/>
  </p:handoutMasterIdLst>
  <p:sldIdLst>
    <p:sldId id="292" r:id="rId5"/>
    <p:sldId id="259" r:id="rId6"/>
    <p:sldId id="265" r:id="rId7"/>
    <p:sldId id="267" r:id="rId8"/>
    <p:sldId id="266" r:id="rId9"/>
    <p:sldId id="261" r:id="rId10"/>
    <p:sldId id="273" r:id="rId11"/>
    <p:sldId id="274" r:id="rId12"/>
    <p:sldId id="262" r:id="rId13"/>
    <p:sldId id="263" r:id="rId14"/>
    <p:sldId id="268" r:id="rId15"/>
    <p:sldId id="264" r:id="rId16"/>
    <p:sldId id="270" r:id="rId17"/>
    <p:sldId id="269" r:id="rId18"/>
    <p:sldId id="271"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981">
          <p15:clr>
            <a:srgbClr val="A4A3A4"/>
          </p15:clr>
        </p15:guide>
        <p15:guide id="4" orient="horz" pos="3793">
          <p15:clr>
            <a:srgbClr val="A4A3A4"/>
          </p15:clr>
        </p15:guide>
        <p15:guide id="5" orient="horz" pos="2387">
          <p15:clr>
            <a:srgbClr val="A4A3A4"/>
          </p15:clr>
        </p15:guide>
        <p15:guide id="6" pos="529">
          <p15:clr>
            <a:srgbClr val="A4A3A4"/>
          </p15:clr>
        </p15:guide>
        <p15:guide id="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 Keinänen" initials="TK" lastIdx="7" clrIdx="0">
    <p:extLst>
      <p:ext uri="{19B8F6BF-5375-455C-9EA6-DF929625EA0E}">
        <p15:presenceInfo xmlns:p15="http://schemas.microsoft.com/office/powerpoint/2012/main" userId="S::timo.keinanen@valve.fi::d2f4ee26-f853-47c6-a443-2fb9f1f4b3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16F"/>
    <a:srgbClr val="300F5E"/>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C24CF-6868-473A-ADC5-A9C0B3119192}" v="195" dt="2021-05-11T12:02:32.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p:cViewPr varScale="1">
        <p:scale>
          <a:sx n="40" d="100"/>
          <a:sy n="40" d="100"/>
        </p:scale>
        <p:origin x="840" y="44"/>
      </p:cViewPr>
      <p:guideLst>
        <p:guide orient="horz" pos="2160"/>
        <p:guide pos="3840"/>
        <p:guide orient="horz" pos="981"/>
        <p:guide orient="horz" pos="3793"/>
        <p:guide orient="horz" pos="2387"/>
        <p:guide pos="529"/>
        <p:guide pos="7151"/>
      </p:guideLst>
    </p:cSldViewPr>
  </p:slideViewPr>
  <p:notesTextViewPr>
    <p:cViewPr>
      <p:scale>
        <a:sx n="1" d="1"/>
        <a:sy n="1" d="1"/>
      </p:scale>
      <p:origin x="0" y="0"/>
    </p:cViewPr>
  </p:notesTextViewPr>
  <p:notesViewPr>
    <p:cSldViewPr snapToGrid="0" snapToObjects="1">
      <p:cViewPr varScale="1">
        <p:scale>
          <a:sx n="50" d="100"/>
          <a:sy n="50" d="100"/>
        </p:scale>
        <p:origin x="2708"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BCAE9C7-4564-48BE-9550-50D98F55AC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37BAC794-CF73-428B-B6DE-1B05F91E8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E23801-D73A-46F4-B232-9FA34C9FFE00}" type="datetimeFigureOut">
              <a:rPr lang="fi-FI" smtClean="0"/>
              <a:t>27.4.2023</a:t>
            </a:fld>
            <a:endParaRPr lang="fi-FI"/>
          </a:p>
        </p:txBody>
      </p:sp>
      <p:sp>
        <p:nvSpPr>
          <p:cNvPr id="4" name="Alatunnisteen paikkamerkki 3">
            <a:extLst>
              <a:ext uri="{FF2B5EF4-FFF2-40B4-BE49-F238E27FC236}">
                <a16:creationId xmlns:a16="http://schemas.microsoft.com/office/drawing/2014/main" id="{6C806182-26D6-4D8E-AA02-6222DFD966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EA9A8CB-48A3-48A1-8449-7162E5DFFF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C7B14-754A-4E82-A98E-A5CA66F04F17}" type="slidenum">
              <a:rPr lang="fi-FI" smtClean="0"/>
              <a:t>‹#›</a:t>
            </a:fld>
            <a:endParaRPr lang="fi-FI"/>
          </a:p>
        </p:txBody>
      </p:sp>
    </p:spTree>
    <p:extLst>
      <p:ext uri="{BB962C8B-B14F-4D97-AF65-F5344CB8AC3E}">
        <p14:creationId xmlns:p14="http://schemas.microsoft.com/office/powerpoint/2010/main" val="203773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586DE-2492-F248-A2B7-D0A2842ED0CC}"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1584A-0DF2-D843-A4B5-46CC1CBD327F}" type="slidenum">
              <a:rPr lang="en-US" smtClean="0"/>
              <a:t>‹#›</a:t>
            </a:fld>
            <a:endParaRPr lang="en-US"/>
          </a:p>
        </p:txBody>
      </p:sp>
    </p:spTree>
    <p:extLst>
      <p:ext uri="{BB962C8B-B14F-4D97-AF65-F5344CB8AC3E}">
        <p14:creationId xmlns:p14="http://schemas.microsoft.com/office/powerpoint/2010/main" val="1775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B91584A-0DF2-D843-A4B5-46CC1CBD327F}" type="slidenum">
              <a:rPr lang="en-US" smtClean="0"/>
              <a:t>1</a:t>
            </a:fld>
            <a:endParaRPr lang="en-US"/>
          </a:p>
        </p:txBody>
      </p:sp>
    </p:spTree>
    <p:extLst>
      <p:ext uri="{BB962C8B-B14F-4D97-AF65-F5344CB8AC3E}">
        <p14:creationId xmlns:p14="http://schemas.microsoft.com/office/powerpoint/2010/main" val="375627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Vaikka nousevissa kursseissa ei olisi likviditeettiongelmaa, se saattaa ilmaantua nopeastikin, kun kurssit laskevat. Halpeneville osakkeille on yleensä vähemmän ostajia. </a:t>
            </a:r>
          </a:p>
        </p:txBody>
      </p:sp>
      <p:sp>
        <p:nvSpPr>
          <p:cNvPr id="4" name="Dian numeron paikkamerkki 3"/>
          <p:cNvSpPr>
            <a:spLocks noGrp="1"/>
          </p:cNvSpPr>
          <p:nvPr>
            <p:ph type="sldNum" sz="quarter" idx="5"/>
          </p:nvPr>
        </p:nvSpPr>
        <p:spPr/>
        <p:txBody>
          <a:bodyPr/>
          <a:lstStyle/>
          <a:p>
            <a:fld id="{17815765-0BA9-9640-A279-94A0ED342D9D}" type="slidenum">
              <a:rPr lang="fi-FI" smtClean="0"/>
              <a:t>13</a:t>
            </a:fld>
            <a:endParaRPr lang="fi-FI"/>
          </a:p>
        </p:txBody>
      </p:sp>
    </p:spTree>
    <p:extLst>
      <p:ext uri="{BB962C8B-B14F-4D97-AF65-F5344CB8AC3E}">
        <p14:creationId xmlns:p14="http://schemas.microsoft.com/office/powerpoint/2010/main" val="242221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Tyypillisesti algoritmit etsivät markkinoista tilaisuuksia tehdä/säästää rahaa. Tämä voi tapahtua esim. markkinatakauksella, jolloin algoritmi hyödyntää myynti- ja ostotarjousten eroa (=</a:t>
            </a:r>
            <a:r>
              <a:rPr lang="fi-FI" dirty="0" err="1"/>
              <a:t>spread</a:t>
            </a:r>
            <a:r>
              <a:rPr lang="fi-FI" dirty="0"/>
              <a:t>) voiton tekemiseen. Algoritmit voivat myös etsiä ns. </a:t>
            </a:r>
            <a:r>
              <a:rPr lang="fi-FI" dirty="0" err="1"/>
              <a:t>arbitraasitilanteita</a:t>
            </a:r>
            <a:r>
              <a:rPr lang="fi-FI" dirty="0"/>
              <a:t>, jolloin eri markkinoilla myydään samaa arvopaperia eri hinnoilla. Tällöin voittoa voidaan tehdä ilman riskiä. Algoritmit myös analysoivat markkinoita ja yrittävät näin voittaa ihmiset (ja muut algoritmit) nopeudella.  </a:t>
            </a:r>
          </a:p>
        </p:txBody>
      </p:sp>
      <p:sp>
        <p:nvSpPr>
          <p:cNvPr id="4" name="Dian numeron paikkamerkki 3"/>
          <p:cNvSpPr>
            <a:spLocks noGrp="1"/>
          </p:cNvSpPr>
          <p:nvPr>
            <p:ph type="sldNum" sz="quarter" idx="5"/>
          </p:nvPr>
        </p:nvSpPr>
        <p:spPr/>
        <p:txBody>
          <a:bodyPr/>
          <a:lstStyle/>
          <a:p>
            <a:fld id="{17815765-0BA9-9640-A279-94A0ED342D9D}" type="slidenum">
              <a:rPr lang="fi-FI" smtClean="0"/>
              <a:t>15</a:t>
            </a:fld>
            <a:endParaRPr lang="fi-FI"/>
          </a:p>
        </p:txBody>
      </p:sp>
    </p:spTree>
    <p:extLst>
      <p:ext uri="{BB962C8B-B14F-4D97-AF65-F5344CB8AC3E}">
        <p14:creationId xmlns:p14="http://schemas.microsoft.com/office/powerpoint/2010/main" val="372218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 pörssissä tehdyt kaupat ja tarjoukset ovat julkisia eli avoimesti kaikkien nähtävillä. </a:t>
            </a:r>
          </a:p>
          <a:p>
            <a:r>
              <a:rPr lang="fi-FI" dirty="0"/>
              <a:t>Tarkemmin Helsingin pörssin omistaa </a:t>
            </a:r>
            <a:r>
              <a:rPr lang="fi-FI" b="1" dirty="0"/>
              <a:t>OMX AB</a:t>
            </a:r>
            <a:r>
              <a:rPr lang="fi-FI" dirty="0"/>
              <a:t>, jonka puolestaan omistaa </a:t>
            </a:r>
            <a:r>
              <a:rPr lang="fi-FI" b="1" dirty="0" err="1"/>
              <a:t>Nasdaq</a:t>
            </a:r>
            <a:r>
              <a:rPr lang="fi-FI" b="1" dirty="0"/>
              <a:t>, inc</a:t>
            </a:r>
            <a:r>
              <a:rPr lang="fi-FI" dirty="0"/>
              <a:t>. </a:t>
            </a:r>
          </a:p>
          <a:p>
            <a:r>
              <a:rPr lang="fi-FI" dirty="0"/>
              <a:t>Huutokaupan aikana yksittäiset tarjoukset eivät näy ja huutokaupan päätteeksi avaus- tai päätöshinnaksi muodostuu taso, jolla on tehty eniten kauppoja. Huutokauppojen idea on antaa sijoittajille kuva käyvästä hinnasta, mikä helpottaa kauppaa. </a:t>
            </a:r>
          </a:p>
        </p:txBody>
      </p:sp>
      <p:sp>
        <p:nvSpPr>
          <p:cNvPr id="4" name="Dian numeron paikkamerkki 3"/>
          <p:cNvSpPr>
            <a:spLocks noGrp="1"/>
          </p:cNvSpPr>
          <p:nvPr>
            <p:ph type="sldNum" sz="quarter" idx="5"/>
          </p:nvPr>
        </p:nvSpPr>
        <p:spPr/>
        <p:txBody>
          <a:bodyPr/>
          <a:lstStyle/>
          <a:p>
            <a:fld id="{17815765-0BA9-9640-A279-94A0ED342D9D}" type="slidenum">
              <a:rPr lang="fi-FI" smtClean="0"/>
              <a:t>2</a:t>
            </a:fld>
            <a:endParaRPr lang="fi-FI"/>
          </a:p>
        </p:txBody>
      </p:sp>
    </p:spTree>
    <p:extLst>
      <p:ext uri="{BB962C8B-B14F-4D97-AF65-F5344CB8AC3E}">
        <p14:creationId xmlns:p14="http://schemas.microsoft.com/office/powerpoint/2010/main" val="293669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Varsinaisessa yhtiökokouksessa valitaan yhtiön hallitus ja tilintarkastaja. Hallitus tekee yrityksen tärkeimmät päätökset ja nimittää (ja erottaa) toimitusjohtajan. </a:t>
            </a:r>
          </a:p>
          <a:p>
            <a:r>
              <a:rPr lang="fi-FI" dirty="0"/>
              <a:t>Tilintarkastaja on osakkeenomistajien näkökulmasta kriittinen henkilö, sillä hänellä on pääsy yrityksen tilitietoihin ja asiakirjoihin. Hän valvoo, että yritystä johdetaan asianmukaisesti ja varoja käytetään oikein. Tilintarkastajan on oltava asiantunteva, riippumaton ja luotettava. </a:t>
            </a:r>
          </a:p>
        </p:txBody>
      </p:sp>
      <p:sp>
        <p:nvSpPr>
          <p:cNvPr id="4" name="Dian numeron paikkamerkki 3"/>
          <p:cNvSpPr>
            <a:spLocks noGrp="1"/>
          </p:cNvSpPr>
          <p:nvPr>
            <p:ph type="sldNum" sz="quarter" idx="5"/>
          </p:nvPr>
        </p:nvSpPr>
        <p:spPr/>
        <p:txBody>
          <a:bodyPr/>
          <a:lstStyle/>
          <a:p>
            <a:fld id="{17815765-0BA9-9640-A279-94A0ED342D9D}" type="slidenum">
              <a:rPr lang="fi-FI" smtClean="0"/>
              <a:t>3</a:t>
            </a:fld>
            <a:endParaRPr lang="fi-FI"/>
          </a:p>
        </p:txBody>
      </p:sp>
    </p:spTree>
    <p:extLst>
      <p:ext uri="{BB962C8B-B14F-4D97-AF65-F5344CB8AC3E}">
        <p14:creationId xmlns:p14="http://schemas.microsoft.com/office/powerpoint/2010/main" val="71044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Käytännössä osinko irtoaa yhtiökokouksen ja irtoamispäivän välisenä yönä klo 24:00. Osingon siis saa, jos osakkeen omistaa tuolla hetkellä. </a:t>
            </a:r>
          </a:p>
          <a:p>
            <a:r>
              <a:rPr lang="fi-FI" dirty="0"/>
              <a:t>Täsmäytyspäivänä yrityksen osakasluettelosta tarkistetaan, ketkä omistivat osakkeen tuolloin. Täsmäytyspäivä on aikaisintaan kolmas päivä yhtiökokouksesta laskien. Näin siksi, että kaupat ja uudet omistajat ehditään rekisteröidä osakasluetteloon. </a:t>
            </a:r>
          </a:p>
          <a:p>
            <a:r>
              <a:rPr lang="fi-FI" dirty="0"/>
              <a:t>Osingon maksupäivä on yleensä viides pankkipäivä täsmäytyspäivän jälkeen, mutta se voi olla muulloinkin (esimerkiksi monta kertaa vuodessa). </a:t>
            </a:r>
          </a:p>
          <a:p>
            <a:r>
              <a:rPr lang="fi-FI" dirty="0"/>
              <a:t>Merkintäoikeuksia saa suhteessa omistettuihin osakkeisiin: mitä enemmän osakkeita omistaa, sitä enemmän uusia osakkeita saa merkitä. Merkintäoikeuden arvo riippuu hinnasta, jolla uusia osakkeita saa merkitä eli ostaa. Yleensä merkintähinta on markkina-arvoa alempi. Jos kaikki osakkeet jäävät merkitsemättä (yleensä 1–6 %), pidetään toissijainen anti niille, jotka ovat siihen ilmoittautuneet. </a:t>
            </a:r>
          </a:p>
        </p:txBody>
      </p:sp>
      <p:sp>
        <p:nvSpPr>
          <p:cNvPr id="4" name="Dian numeron paikkamerkki 3"/>
          <p:cNvSpPr>
            <a:spLocks noGrp="1"/>
          </p:cNvSpPr>
          <p:nvPr>
            <p:ph type="sldNum" sz="quarter" idx="5"/>
          </p:nvPr>
        </p:nvSpPr>
        <p:spPr/>
        <p:txBody>
          <a:bodyPr/>
          <a:lstStyle/>
          <a:p>
            <a:fld id="{17815765-0BA9-9640-A279-94A0ED342D9D}" type="slidenum">
              <a:rPr lang="fi-FI" smtClean="0"/>
              <a:t>4</a:t>
            </a:fld>
            <a:endParaRPr lang="fi-FI"/>
          </a:p>
        </p:txBody>
      </p:sp>
    </p:spTree>
    <p:extLst>
      <p:ext uri="{BB962C8B-B14F-4D97-AF65-F5344CB8AC3E}">
        <p14:creationId xmlns:p14="http://schemas.microsoft.com/office/powerpoint/2010/main" val="70045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5</a:t>
            </a:fld>
            <a:endParaRPr lang="fi-FI"/>
          </a:p>
        </p:txBody>
      </p:sp>
    </p:spTree>
    <p:extLst>
      <p:ext uri="{BB962C8B-B14F-4D97-AF65-F5344CB8AC3E}">
        <p14:creationId xmlns:p14="http://schemas.microsoft.com/office/powerpoint/2010/main" val="219124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Toimeksiantoja voi jättää milloin vain, mutta ne toteutetaan vain pörssin aukioloaikoina. Toimeksiannosta peritään palkkio vasta sitten, kun kaupat ovat toteutuneet. Transaktiokulut koskevat ostoja ja myyntejä. </a:t>
            </a:r>
          </a:p>
        </p:txBody>
      </p:sp>
      <p:sp>
        <p:nvSpPr>
          <p:cNvPr id="4" name="Dian numeron paikkamerkki 3"/>
          <p:cNvSpPr>
            <a:spLocks noGrp="1"/>
          </p:cNvSpPr>
          <p:nvPr>
            <p:ph type="sldNum" sz="quarter" idx="5"/>
          </p:nvPr>
        </p:nvSpPr>
        <p:spPr/>
        <p:txBody>
          <a:bodyPr/>
          <a:lstStyle/>
          <a:p>
            <a:fld id="{17815765-0BA9-9640-A279-94A0ED342D9D}" type="slidenum">
              <a:rPr lang="fi-FI" smtClean="0"/>
              <a:t>6</a:t>
            </a:fld>
            <a:endParaRPr lang="fi-FI"/>
          </a:p>
        </p:txBody>
      </p:sp>
    </p:spTree>
    <p:extLst>
      <p:ext uri="{BB962C8B-B14F-4D97-AF65-F5344CB8AC3E}">
        <p14:creationId xmlns:p14="http://schemas.microsoft.com/office/powerpoint/2010/main" val="247081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10</a:t>
            </a:fld>
            <a:endParaRPr lang="fi-FI"/>
          </a:p>
        </p:txBody>
      </p:sp>
    </p:spTree>
    <p:extLst>
      <p:ext uri="{BB962C8B-B14F-4D97-AF65-F5344CB8AC3E}">
        <p14:creationId xmlns:p14="http://schemas.microsoft.com/office/powerpoint/2010/main" val="17085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Spread ja tarjousten määrä kertovat likviditeetistä. On monia pieniä ja keskisuuria yrityksiä, joiden osakkeilla ei käydä juuri lainkaan kauppaa! Tällaisilla osakkeilla pienikin ostotarjous voi nostaa kurssia +10 % tai enemmän. Likviditeettiriski realisoituu herkemmin silloin, kun kurssit laskevat. </a:t>
            </a:r>
          </a:p>
        </p:txBody>
      </p:sp>
      <p:sp>
        <p:nvSpPr>
          <p:cNvPr id="4" name="Dian numeron paikkamerkki 3"/>
          <p:cNvSpPr>
            <a:spLocks noGrp="1"/>
          </p:cNvSpPr>
          <p:nvPr>
            <p:ph type="sldNum" sz="quarter" idx="5"/>
          </p:nvPr>
        </p:nvSpPr>
        <p:spPr/>
        <p:txBody>
          <a:bodyPr/>
          <a:lstStyle/>
          <a:p>
            <a:fld id="{17815765-0BA9-9640-A279-94A0ED342D9D}" type="slidenum">
              <a:rPr lang="fi-FI" smtClean="0"/>
              <a:t>11</a:t>
            </a:fld>
            <a:endParaRPr lang="fi-FI"/>
          </a:p>
        </p:txBody>
      </p:sp>
    </p:spTree>
    <p:extLst>
      <p:ext uri="{BB962C8B-B14F-4D97-AF65-F5344CB8AC3E}">
        <p14:creationId xmlns:p14="http://schemas.microsoft.com/office/powerpoint/2010/main" val="57860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Erityisistä toimeksiannoista löytyy selittävät tekstit opiskelijoille jaettavasta oppaasta (”Osakkeiden ostajan muistilista”), joten nämä voi käydä läpi nopeasti. </a:t>
            </a:r>
          </a:p>
        </p:txBody>
      </p:sp>
      <p:sp>
        <p:nvSpPr>
          <p:cNvPr id="4" name="Dian numeron paikkamerkki 3"/>
          <p:cNvSpPr>
            <a:spLocks noGrp="1"/>
          </p:cNvSpPr>
          <p:nvPr>
            <p:ph type="sldNum" sz="quarter" idx="5"/>
          </p:nvPr>
        </p:nvSpPr>
        <p:spPr/>
        <p:txBody>
          <a:bodyPr/>
          <a:lstStyle/>
          <a:p>
            <a:fld id="{17815765-0BA9-9640-A279-94A0ED342D9D}" type="slidenum">
              <a:rPr lang="fi-FI" smtClean="0"/>
              <a:t>12</a:t>
            </a:fld>
            <a:endParaRPr lang="fi-FI"/>
          </a:p>
        </p:txBody>
      </p:sp>
    </p:spTree>
    <p:extLst>
      <p:ext uri="{BB962C8B-B14F-4D97-AF65-F5344CB8AC3E}">
        <p14:creationId xmlns:p14="http://schemas.microsoft.com/office/powerpoint/2010/main" val="2443627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nsi_värillä">
    <p:bg>
      <p:bgPr>
        <a:solidFill>
          <a:schemeClr val="accent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8A2535C-B8DA-DC49-8DF4-EEB5B9DCFAA3}" type="datetime1">
              <a:t>27.4.2023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p:nvPr>
        </p:nvSpPr>
        <p:spPr>
          <a:xfrm>
            <a:off x="531629" y="3607877"/>
            <a:ext cx="7657780"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Title 2"/>
          <p:cNvSpPr>
            <a:spLocks noGrp="1"/>
          </p:cNvSpPr>
          <p:nvPr>
            <p:ph type="title"/>
          </p:nvPr>
        </p:nvSpPr>
        <p:spPr>
          <a:xfrm>
            <a:off x="539507" y="904010"/>
            <a:ext cx="9695538" cy="2506426"/>
          </a:xfrm>
        </p:spPr>
        <p:txBody>
          <a:bodyPr anchor="b"/>
          <a:lstStyle>
            <a:lvl1pPr>
              <a:defRPr>
                <a:solidFill>
                  <a:schemeClr val="bg1"/>
                </a:solidFill>
              </a:defRPr>
            </a:lvl1pPr>
          </a:lstStyle>
          <a:p>
            <a:r>
              <a:rPr lang="fi-FI"/>
              <a:t>Muokkaa ots. perustyyl. napsautt.</a:t>
            </a:r>
            <a:endParaRPr lang="en-US"/>
          </a:p>
        </p:txBody>
      </p:sp>
      <p:pic>
        <p:nvPicPr>
          <p:cNvPr id="9" name="Picture 8">
            <a:extLst>
              <a:ext uri="{FF2B5EF4-FFF2-40B4-BE49-F238E27FC236}">
                <a16:creationId xmlns:a16="http://schemas.microsoft.com/office/drawing/2014/main" id="{80DEB45B-E7B8-D94E-8BC2-1220FB7CF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äysikokoinen_kuva">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solidFill>
            <a:schemeClr val="bg1"/>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r>
              <a:rPr lang="fi-FI"/>
              <a:t>Lisää kuva napsauttamalla kuvaketta</a:t>
            </a:r>
            <a:endParaRPr lang="en-GB" dirty="0"/>
          </a:p>
        </p:txBody>
      </p:sp>
      <p:sp>
        <p:nvSpPr>
          <p:cNvPr id="2" name="Date Placeholder 1" hidden="1"/>
          <p:cNvSpPr>
            <a:spLocks noGrp="1"/>
          </p:cNvSpPr>
          <p:nvPr>
            <p:ph type="dt" sz="half" idx="10"/>
          </p:nvPr>
        </p:nvSpPr>
        <p:spPr>
          <a:xfrm>
            <a:off x="459616" y="6375522"/>
            <a:ext cx="882074" cy="216048"/>
          </a:xfrm>
          <a:prstGeom prst="rect">
            <a:avLst/>
          </a:prstGeom>
        </p:spPr>
        <p:txBody>
          <a:bodyPr/>
          <a:lstStyle>
            <a:lvl1pPr>
              <a:defRPr>
                <a:noFill/>
              </a:defRPr>
            </a:lvl1pPr>
          </a:lstStyle>
          <a:p>
            <a:fld id="{9C1E3C27-C693-3A47-B0CC-9C99BE3A6056}" type="datetime1">
              <a:t>27.4.2023</a:t>
            </a:fld>
            <a:endParaRPr lang="fi-FI"/>
          </a:p>
        </p:txBody>
      </p:sp>
      <p:sp>
        <p:nvSpPr>
          <p:cNvPr id="3" name="Footer Placeholder 2" hidden="1"/>
          <p:cNvSpPr>
            <a:spLocks noGrp="1"/>
          </p:cNvSpPr>
          <p:nvPr>
            <p:ph type="ftr" sz="quarter" idx="11"/>
          </p:nvPr>
        </p:nvSpPr>
        <p:spPr>
          <a:xfrm>
            <a:off x="1388009" y="6375522"/>
            <a:ext cx="2881313" cy="215899"/>
          </a:xfrm>
          <a:prstGeom prst="rect">
            <a:avLst/>
          </a:prstGeom>
        </p:spPr>
        <p:txBody>
          <a:bodyPr/>
          <a:lstStyle>
            <a:lvl1pPr>
              <a:defRPr>
                <a:noFill/>
              </a:defRPr>
            </a:lvl1pPr>
          </a:lstStyle>
          <a:p>
            <a:r>
              <a:rPr lang="fi-FI"/>
              <a:t>Etunimi Sukunimi</a:t>
            </a:r>
          </a:p>
        </p:txBody>
      </p:sp>
      <p:sp>
        <p:nvSpPr>
          <p:cNvPr id="4" name="Slide Number Placeholder 3" hidden="1"/>
          <p:cNvSpPr>
            <a:spLocks noGrp="1"/>
          </p:cNvSpPr>
          <p:nvPr>
            <p:ph type="sldNum" sz="quarter" idx="12"/>
          </p:nvPr>
        </p:nvSpPr>
        <p:spPr>
          <a:xfrm>
            <a:off x="499531" y="6375522"/>
            <a:ext cx="719137" cy="215900"/>
          </a:xfrm>
          <a:prstGeom prst="rect">
            <a:avLst/>
          </a:prstGeom>
        </p:spPr>
        <p:txBody>
          <a:bodyPr/>
          <a:lstStyle>
            <a:lvl1pPr>
              <a:defRPr>
                <a:noFill/>
              </a:defRPr>
            </a:lvl1pPr>
          </a:lstStyle>
          <a:p>
            <a:fld id="{FFFEBCAA-439F-41B8-BD49-91774E008E46}"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oletti_otsikkosivu">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1" name="Title 2"/>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6" name="Picture 5">
            <a:extLst>
              <a:ext uri="{FF2B5EF4-FFF2-40B4-BE49-F238E27FC236}">
                <a16:creationId xmlns:a16="http://schemas.microsoft.com/office/drawing/2014/main" id="{143DB670-9BA8-554A-8C8B-61662374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21121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sivu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80F056-C4FA-7348-A02C-E513A7203B1F}"/>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a:extLst>
              <a:ext uri="{FF2B5EF4-FFF2-40B4-BE49-F238E27FC236}">
                <a16:creationId xmlns:a16="http://schemas.microsoft.com/office/drawing/2014/main" id="{05804631-9EEC-7942-9235-E819D6132177}"/>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2" name="Picture 11">
            <a:extLst>
              <a:ext uri="{FF2B5EF4-FFF2-40B4-BE49-F238E27FC236}">
                <a16:creationId xmlns:a16="http://schemas.microsoft.com/office/drawing/2014/main" id="{B91E9AE8-70DA-FF4F-B848-6404DFEEE5F6}"/>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76810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sivu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212351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sivu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32858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inen_otsikkosivu">
    <p:bg>
      <p:bgPr>
        <a:solidFill>
          <a:srgbClr val="00BC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5C525B-F72D-CB4C-A499-30356DE83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11CE3E4F-89C9-794F-AFF2-29A82A87FDDD}"/>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C05AA80D-7CBA-C24D-A0AF-A5BBA4A78DF9}"/>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50319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urkoosi_otsikkosivu">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38E52-FA83-B043-9FFB-5629814B7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63273D20-D105-8B4E-A8C7-C6C758F619C4}"/>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885529FC-CC25-9749-8BA9-E7E17A05D77A}"/>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82587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genta_otsikkosivu">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857FD-E646-1B44-8255-EF12388BE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7" name="Subtitle 2">
            <a:extLst>
              <a:ext uri="{FF2B5EF4-FFF2-40B4-BE49-F238E27FC236}">
                <a16:creationId xmlns:a16="http://schemas.microsoft.com/office/drawing/2014/main" id="{8951F8BF-A798-4C4B-B23C-B163769951F5}"/>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9" name="Title 2">
            <a:extLst>
              <a:ext uri="{FF2B5EF4-FFF2-40B4-BE49-F238E27FC236}">
                <a16:creationId xmlns:a16="http://schemas.microsoft.com/office/drawing/2014/main" id="{6D99DC74-F2E6-D345-8B02-B1E44C139E4F}"/>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22297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ssi_otsikkosivu">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B9376-BA9B-2A4A-A8C0-DC60DE303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C178FD2D-C1AC-024F-9204-66FCDF08003B}"/>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0ACA8C3B-B0B6-514C-9E4B-34E2002F2622}"/>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09694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p:bg>
      <p:bgPr>
        <a:solidFill>
          <a:schemeClr val="bg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70E110F7-09D5-0440-A77B-531B3CBD6C23}" type="datetime1">
              <a:t>27.4.2023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531629" y="1570074"/>
            <a:ext cx="7657780" cy="647526"/>
          </a:xfrm>
        </p:spPr>
        <p:txBody>
          <a:bodyPr anchor="t" anchorCtr="0"/>
          <a:lstStyle>
            <a:lvl1pPr marL="0" indent="0" algn="l">
              <a:spcBef>
                <a:spcPts val="800"/>
              </a:spcBef>
              <a:buNone/>
              <a:defRPr sz="2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p:cNvSpPr>
            <a:spLocks noGrp="1"/>
          </p:cNvSpPr>
          <p:nvPr>
            <p:ph type="title" hasCustomPrompt="1"/>
          </p:nvPr>
        </p:nvSpPr>
        <p:spPr>
          <a:xfrm>
            <a:off x="539508" y="311729"/>
            <a:ext cx="9695538" cy="1132608"/>
          </a:xfrm>
        </p:spPr>
        <p:txBody>
          <a:bodyPr anchor="b"/>
          <a:lstStyle>
            <a:lvl1pPr>
              <a:defRPr>
                <a:solidFill>
                  <a:schemeClr val="accent1"/>
                </a:solidFill>
              </a:defRPr>
            </a:lvl1pPr>
          </a:lstStyle>
          <a:p>
            <a:r>
              <a:rPr lang="fi-FI"/>
              <a:t>Lisää otsikko</a:t>
            </a:r>
            <a:endParaRPr lang="en-US"/>
          </a:p>
        </p:txBody>
      </p:sp>
      <p:pic>
        <p:nvPicPr>
          <p:cNvPr id="8" name="Picture 7">
            <a:extLst>
              <a:ext uri="{FF2B5EF4-FFF2-40B4-BE49-F238E27FC236}">
                <a16:creationId xmlns:a16="http://schemas.microsoft.com/office/drawing/2014/main" id="{98D00B00-E492-3241-B54C-11E906992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_ja _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endParaRPr lang="fi-FI" dirty="0"/>
          </a:p>
        </p:txBody>
      </p:sp>
      <p:sp>
        <p:nvSpPr>
          <p:cNvPr id="3" name="Content Placeholder 2"/>
          <p:cNvSpPr>
            <a:spLocks noGrp="1"/>
          </p:cNvSpPr>
          <p:nvPr>
            <p:ph idx="1" hasCustomPrompt="1"/>
          </p:nvPr>
        </p:nvSpPr>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buClr>
                <a:srgbClr val="37116F"/>
              </a:buClr>
              <a:defRPr sz="14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a:p>
            <a:pPr lvl="5"/>
            <a:r>
              <a:rPr lang="fi-FI"/>
              <a:t>kuudes taso</a:t>
            </a:r>
          </a:p>
          <a:p>
            <a:pPr lvl="6"/>
            <a:r>
              <a:rPr lang="fi-FI"/>
              <a:t>seitsemäs taso </a:t>
            </a:r>
          </a:p>
          <a:p>
            <a:pPr lvl="7"/>
            <a:r>
              <a:rPr lang="fi-FI"/>
              <a:t>kahdeksas taso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ksi_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p>
        </p:txBody>
      </p:sp>
      <p:sp>
        <p:nvSpPr>
          <p:cNvPr id="3" name="Content Placeholder 2"/>
          <p:cNvSpPr>
            <a:spLocks noGrp="1"/>
          </p:cNvSpPr>
          <p:nvPr>
            <p:ph sz="half" idx="1" hasCustomPrompt="1"/>
          </p:nvPr>
        </p:nvSpPr>
        <p:spPr>
          <a:xfrm>
            <a:off x="498764" y="1655089"/>
            <a:ext cx="5403272" cy="446405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marL="1878012" indent="0">
              <a:buNone/>
              <a:defRPr sz="1800">
                <a:solidFill>
                  <a:schemeClr val="bg2">
                    <a:lumMod val="50000"/>
                  </a:schemeClr>
                </a:solidFill>
              </a:defRPr>
            </a:lvl9pPr>
          </a:lstStyle>
          <a:p>
            <a:pPr lvl="0"/>
            <a:r>
              <a:rPr lang="fi-FI"/>
              <a:t>Lisää sisätöä</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hasCustomPrompt="1"/>
          </p:nvPr>
        </p:nvSpPr>
        <p:spPr>
          <a:xfrm>
            <a:off x="6244936" y="1634307"/>
            <a:ext cx="5413664" cy="4464050"/>
          </a:xfrm>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defRPr sz="18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avio_ja_pal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F38EBE-329F-AD48-BDB0-35C13D3170B4}"/>
              </a:ext>
            </a:extLst>
          </p:cNvPr>
          <p:cNvSpPr>
            <a:spLocks noGrp="1"/>
          </p:cNvSpPr>
          <p:nvPr>
            <p:ph sz="quarter" idx="14" hasCustomPrompt="1"/>
          </p:nvPr>
        </p:nvSpPr>
        <p:spPr>
          <a:xfrm>
            <a:off x="496888" y="1633538"/>
            <a:ext cx="7127875" cy="4464050"/>
          </a:xfrm>
        </p:spPr>
        <p:txBody>
          <a:bodyPr/>
          <a:lstStyle/>
          <a:p>
            <a:pPr lvl="0"/>
            <a:r>
              <a:rPr lang="en-US"/>
              <a:t>Lisää sisältöä klikkaamalla ikonia</a:t>
            </a:r>
            <a:endParaRPr lang="fi-FI"/>
          </a:p>
        </p:txBody>
      </p:sp>
      <p:sp>
        <p:nvSpPr>
          <p:cNvPr id="2" name="Title 1"/>
          <p:cNvSpPr>
            <a:spLocks noGrp="1"/>
          </p:cNvSpPr>
          <p:nvPr>
            <p:ph type="title" hasCustomPrompt="1"/>
          </p:nvPr>
        </p:nvSpPr>
        <p:spPr/>
        <p:txBody>
          <a:bodyPr/>
          <a:lstStyle/>
          <a:p>
            <a:r>
              <a:rPr lang="fi-FI"/>
              <a:t>Lisää otsikko</a:t>
            </a:r>
          </a:p>
        </p:txBody>
      </p:sp>
      <p:sp>
        <p:nvSpPr>
          <p:cNvPr id="4" name="Content Placeholder 3"/>
          <p:cNvSpPr>
            <a:spLocks noGrp="1"/>
          </p:cNvSpPr>
          <p:nvPr>
            <p:ph sz="half" idx="2" hasCustomPrompt="1"/>
          </p:nvPr>
        </p:nvSpPr>
        <p:spPr>
          <a:xfrm>
            <a:off x="7913340" y="1634307"/>
            <a:ext cx="3776433" cy="4464050"/>
          </a:xfrm>
        </p:spPr>
        <p:txBody>
          <a:body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ksi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532029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4" y="2065807"/>
            <a:ext cx="5320290"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hasCustomPrompt="1"/>
          </p:nvPr>
        </p:nvSpPr>
        <p:spPr>
          <a:xfrm>
            <a:off x="6383338" y="1634307"/>
            <a:ext cx="5285654"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6" name="Content Placeholder 5"/>
          <p:cNvSpPr>
            <a:spLocks noGrp="1"/>
          </p:cNvSpPr>
          <p:nvPr>
            <p:ph sz="quarter" idx="4"/>
          </p:nvPr>
        </p:nvSpPr>
        <p:spPr>
          <a:xfrm>
            <a:off x="6383338" y="2065807"/>
            <a:ext cx="5285653"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lme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3"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
        <p:nvSpPr>
          <p:cNvPr id="7" name="Text Placeholder 2">
            <a:extLst>
              <a:ext uri="{FF2B5EF4-FFF2-40B4-BE49-F238E27FC236}">
                <a16:creationId xmlns:a16="http://schemas.microsoft.com/office/drawing/2014/main" id="{12E8D385-EFE4-472C-A4C2-270A4143DEB6}"/>
              </a:ext>
            </a:extLst>
          </p:cNvPr>
          <p:cNvSpPr>
            <a:spLocks noGrp="1"/>
          </p:cNvSpPr>
          <p:nvPr>
            <p:ph type="body" idx="10" hasCustomPrompt="1"/>
          </p:nvPr>
        </p:nvSpPr>
        <p:spPr>
          <a:xfrm>
            <a:off x="4371974"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8" name="Content Placeholder 3">
            <a:extLst>
              <a:ext uri="{FF2B5EF4-FFF2-40B4-BE49-F238E27FC236}">
                <a16:creationId xmlns:a16="http://schemas.microsoft.com/office/drawing/2014/main" id="{53C806C4-CAC2-4E69-BE23-093DBC4EF200}"/>
              </a:ext>
            </a:extLst>
          </p:cNvPr>
          <p:cNvSpPr>
            <a:spLocks noGrp="1"/>
          </p:cNvSpPr>
          <p:nvPr>
            <p:ph sz="half" idx="11"/>
          </p:nvPr>
        </p:nvSpPr>
        <p:spPr>
          <a:xfrm>
            <a:off x="4371974"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xt Placeholder 2">
            <a:extLst>
              <a:ext uri="{FF2B5EF4-FFF2-40B4-BE49-F238E27FC236}">
                <a16:creationId xmlns:a16="http://schemas.microsoft.com/office/drawing/2014/main" id="{2FC9295F-66FC-4AAD-8031-A486CAAAD0D4}"/>
              </a:ext>
            </a:extLst>
          </p:cNvPr>
          <p:cNvSpPr>
            <a:spLocks noGrp="1"/>
          </p:cNvSpPr>
          <p:nvPr>
            <p:ph type="body" idx="12" hasCustomPrompt="1"/>
          </p:nvPr>
        </p:nvSpPr>
        <p:spPr>
          <a:xfrm>
            <a:off x="8255575"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11" name="Content Placeholder 3">
            <a:extLst>
              <a:ext uri="{FF2B5EF4-FFF2-40B4-BE49-F238E27FC236}">
                <a16:creationId xmlns:a16="http://schemas.microsoft.com/office/drawing/2014/main" id="{486E9234-CA59-4744-ACB8-91E2DB35ACA0}"/>
              </a:ext>
            </a:extLst>
          </p:cNvPr>
          <p:cNvSpPr>
            <a:spLocks noGrp="1"/>
          </p:cNvSpPr>
          <p:nvPr>
            <p:ph sz="half" idx="13"/>
          </p:nvPr>
        </p:nvSpPr>
        <p:spPr>
          <a:xfrm>
            <a:off x="8255574" y="2071339"/>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8109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_sivu">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endParaRPr lang="fi-FI" dirty="0"/>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fingrid</a:t>
            </a:r>
            <a:endParaRPr lang="en-GB" sz="200" dirty="0" err="1">
              <a:solidFill>
                <a:schemeClr val="bg1"/>
              </a:solidFill>
            </a:endParaRPr>
          </a:p>
        </p:txBody>
      </p:sp>
      <p:pic>
        <p:nvPicPr>
          <p:cNvPr id="7" name="Picture 6">
            <a:extLst>
              <a:ext uri="{FF2B5EF4-FFF2-40B4-BE49-F238E27FC236}">
                <a16:creationId xmlns:a16="http://schemas.microsoft.com/office/drawing/2014/main" id="{C0DE1883-6FBE-2846-806D-CEB0E26D8F0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710" r:id="rId1"/>
    <p:sldLayoutId id="2147483695" r:id="rId2"/>
    <p:sldLayoutId id="2147483699" r:id="rId3"/>
    <p:sldLayoutId id="2147483700" r:id="rId4"/>
    <p:sldLayoutId id="2147483701" r:id="rId5"/>
    <p:sldLayoutId id="2147483702" r:id="rId6"/>
    <p:sldLayoutId id="2147483729" r:id="rId7"/>
    <p:sldLayoutId id="2147483703" r:id="rId8"/>
    <p:sldLayoutId id="2147483706" r:id="rId9"/>
    <p:sldLayoutId id="2147483705" r:id="rId10"/>
    <p:sldLayoutId id="2147483721" r:id="rId11"/>
    <p:sldLayoutId id="2147483727" r:id="rId12"/>
    <p:sldLayoutId id="2147483726" r:id="rId13"/>
    <p:sldLayoutId id="2147483728" r:id="rId14"/>
    <p:sldLayoutId id="2147483722" r:id="rId15"/>
    <p:sldLayoutId id="2147483723" r:id="rId16"/>
    <p:sldLayoutId id="2147483724" r:id="rId17"/>
    <p:sldLayoutId id="2147483725" r:id="rId18"/>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p:titleStyle>
    <p:bodyStyle>
      <a:lvl1pPr marL="285750" indent="-2857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1pPr>
      <a:lvl2pPr marL="26670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2pPr>
      <a:lvl3pPr marL="539750" indent="-2730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3pPr>
      <a:lvl4pPr marL="80645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4pPr>
      <a:lvl5pPr marL="1071563" indent="-265113"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5pPr>
      <a:lvl6pPr marL="1346200" indent="-274638"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6pPr>
      <a:lvl7pPr marL="1612900" indent="-2667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7pPr>
      <a:lvl8pPr marL="1898650" indent="-28575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video" Target="https://www.youtube.com/embed/-I6p5VNPgYc?list=PL7A7xDUTCulDWmXFLSHYhlYA9JLyfvHI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video" Target="https://www.youtube.com/embed/egg2mcH4VZw?list=PL7A7xDUTCulDWmXFLSHYhlYA9JLyfvHI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ECB6FB46-7177-41A5-A408-8152F52F1835}"/>
              </a:ext>
            </a:extLst>
          </p:cNvPr>
          <p:cNvSpPr>
            <a:spLocks noGrp="1"/>
          </p:cNvSpPr>
          <p:nvPr>
            <p:ph type="subTitle" idx="1"/>
          </p:nvPr>
        </p:nvSpPr>
        <p:spPr/>
        <p:txBody>
          <a:bodyPr/>
          <a:lstStyle/>
          <a:p>
            <a:r>
              <a:rPr lang="fi-FI" sz="2400" b="0" i="0" dirty="0">
                <a:solidFill>
                  <a:srgbClr val="FFFFFF"/>
                </a:solidFill>
                <a:effectLst/>
                <a:latin typeface="Arial" panose="020B0604020202020204" pitchFamily="34" charset="0"/>
              </a:rPr>
              <a:t>Lukiolaisten sijoittajakoulu, oppitunti 8</a:t>
            </a:r>
            <a:endParaRPr lang="fi-FI" sz="2400" dirty="0"/>
          </a:p>
        </p:txBody>
      </p:sp>
      <p:sp>
        <p:nvSpPr>
          <p:cNvPr id="3" name="Otsikko 2">
            <a:extLst>
              <a:ext uri="{FF2B5EF4-FFF2-40B4-BE49-F238E27FC236}">
                <a16:creationId xmlns:a16="http://schemas.microsoft.com/office/drawing/2014/main" id="{607AFE16-D8F5-4325-A38F-BB24A5B543EF}"/>
              </a:ext>
            </a:extLst>
          </p:cNvPr>
          <p:cNvSpPr>
            <a:spLocks noGrp="1"/>
          </p:cNvSpPr>
          <p:nvPr>
            <p:ph type="title"/>
          </p:nvPr>
        </p:nvSpPr>
        <p:spPr/>
        <p:txBody>
          <a:bodyPr/>
          <a:lstStyle/>
          <a:p>
            <a:r>
              <a:rPr lang="fi-FI" dirty="0"/>
              <a:t>Miten osakkeita ostetaan?</a:t>
            </a:r>
          </a:p>
        </p:txBody>
      </p:sp>
    </p:spTree>
    <p:extLst>
      <p:ext uri="{BB962C8B-B14F-4D97-AF65-F5344CB8AC3E}">
        <p14:creationId xmlns:p14="http://schemas.microsoft.com/office/powerpoint/2010/main" val="186399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731A66F-E5DF-0346-9FE1-CCCBCAB8A7E2}"/>
              </a:ext>
            </a:extLst>
          </p:cNvPr>
          <p:cNvSpPr txBox="1"/>
          <p:nvPr/>
        </p:nvSpPr>
        <p:spPr>
          <a:xfrm>
            <a:off x="673769" y="481263"/>
            <a:ext cx="7947718" cy="6063198"/>
          </a:xfrm>
          <a:prstGeom prst="rect">
            <a:avLst/>
          </a:prstGeom>
          <a:noFill/>
        </p:spPr>
        <p:txBody>
          <a:bodyPr wrap="square" rtlCol="0">
            <a:spAutoFit/>
          </a:bodyPr>
          <a:lstStyle/>
          <a:p>
            <a:r>
              <a:rPr lang="fi-FI" sz="2800" b="1" dirty="0">
                <a:solidFill>
                  <a:schemeClr val="accent1"/>
                </a:solidFill>
              </a:rPr>
              <a:t>Esimerkki 2: osakkeiden myyminen</a:t>
            </a:r>
          </a:p>
          <a:p>
            <a:endParaRPr lang="fi-FI" b="1" dirty="0"/>
          </a:p>
          <a:p>
            <a:r>
              <a:rPr lang="fi-FI" dirty="0"/>
              <a:t>Haluan </a:t>
            </a:r>
            <a:r>
              <a:rPr lang="fi-FI" u="sng" dirty="0"/>
              <a:t>myydä</a:t>
            </a:r>
            <a:r>
              <a:rPr lang="fi-FI" dirty="0"/>
              <a:t> 200 kpl Koneen osakkeita hintaan 68,50 euroa / kpl.</a:t>
            </a:r>
          </a:p>
          <a:p>
            <a:endParaRPr lang="fi-FI" dirty="0"/>
          </a:p>
          <a:p>
            <a:r>
              <a:rPr lang="fi-FI" dirty="0"/>
              <a:t>Oletetaan, että osakkeesta on ostotarjouksia seuraavasti:</a:t>
            </a:r>
          </a:p>
          <a:p>
            <a:pPr marL="285750" indent="-285750">
              <a:buFont typeface="Arial" panose="020B0604020202020204" pitchFamily="34" charset="0"/>
              <a:buChar char="•"/>
            </a:pPr>
            <a:r>
              <a:rPr lang="fi-FI" b="1" dirty="0">
                <a:solidFill>
                  <a:schemeClr val="accent1"/>
                </a:solidFill>
              </a:rPr>
              <a:t>50 kpl hintaan 68,65</a:t>
            </a:r>
          </a:p>
          <a:p>
            <a:pPr marL="285750" indent="-285750">
              <a:buFont typeface="Arial" panose="020B0604020202020204" pitchFamily="34" charset="0"/>
              <a:buChar char="•"/>
            </a:pPr>
            <a:r>
              <a:rPr lang="fi-FI" b="1" dirty="0">
                <a:solidFill>
                  <a:schemeClr val="accent1"/>
                </a:solidFill>
              </a:rPr>
              <a:t>50 kpl hintaan 68,55</a:t>
            </a:r>
          </a:p>
          <a:p>
            <a:pPr marL="285750" indent="-285750">
              <a:buFont typeface="Arial" panose="020B0604020202020204" pitchFamily="34" charset="0"/>
              <a:buChar char="•"/>
            </a:pPr>
            <a:r>
              <a:rPr lang="fi-FI" b="1" dirty="0">
                <a:solidFill>
                  <a:schemeClr val="accent1"/>
                </a:solidFill>
              </a:rPr>
              <a:t>200 kpl hintaan 68,45</a:t>
            </a:r>
          </a:p>
          <a:p>
            <a:pPr marL="285750" indent="-285750">
              <a:buFont typeface="Arial" panose="020B0604020202020204" pitchFamily="34" charset="0"/>
              <a:buChar char="•"/>
            </a:pPr>
            <a:endParaRPr lang="fi-FI" dirty="0"/>
          </a:p>
          <a:p>
            <a:r>
              <a:rPr lang="fi-FI" dirty="0"/>
              <a:t>Ensin välittäjä myisi 50 kpl osaketta hintaan 68,65e (korkein hinta)</a:t>
            </a:r>
          </a:p>
          <a:p>
            <a:r>
              <a:rPr lang="fi-FI" dirty="0"/>
              <a:t>Seuraavaksi hän myisi 50 kpl osaketta hintaan 68,55e. </a:t>
            </a:r>
          </a:p>
          <a:p>
            <a:endParaRPr lang="fi-FI" dirty="0"/>
          </a:p>
          <a:p>
            <a:r>
              <a:rPr lang="fi-FI" dirty="0"/>
              <a:t>Koska jäljelle jäävät ostotarjoukset ovat liian matalia (68,45e), pörssiin jäisi myyntitarjous 100 kpl osakkeesta hinnalla 68,50e. </a:t>
            </a:r>
          </a:p>
          <a:p>
            <a:endParaRPr lang="fi-FI" dirty="0"/>
          </a:p>
          <a:p>
            <a:r>
              <a:rPr lang="fi-FI" dirty="0"/>
              <a:t>Se olisi voimassa niin kauan, kunnes tarjoukseni voimassaolo päättyy. Mikäli ostajaa ei tuolla hinnalla löydy, saisin myytyä vain 100 osaketta.</a:t>
            </a:r>
          </a:p>
          <a:p>
            <a:endParaRPr lang="fi-FI" dirty="0"/>
          </a:p>
          <a:p>
            <a:r>
              <a:rPr lang="fi-FI" dirty="0"/>
              <a:t>Jos haluaa olla varma, että myyntitoimeksianto toteutuu ja osakkeista pääsee eroon, kannattaa hinta laittaa tarpeeksi matalaksi (esim. 1–2 % alle tavoitehinnan).  </a:t>
            </a:r>
          </a:p>
        </p:txBody>
      </p:sp>
      <p:sp>
        <p:nvSpPr>
          <p:cNvPr id="3" name="Tekstiruutu 2">
            <a:extLst>
              <a:ext uri="{FF2B5EF4-FFF2-40B4-BE49-F238E27FC236}">
                <a16:creationId xmlns:a16="http://schemas.microsoft.com/office/drawing/2014/main" id="{15E515C0-914A-AD4A-9B22-E35E6D85ABBD}"/>
              </a:ext>
            </a:extLst>
          </p:cNvPr>
          <p:cNvSpPr txBox="1"/>
          <p:nvPr/>
        </p:nvSpPr>
        <p:spPr>
          <a:xfrm>
            <a:off x="8752114" y="1747157"/>
            <a:ext cx="3325586" cy="4524315"/>
          </a:xfrm>
          <a:prstGeom prst="rect">
            <a:avLst/>
          </a:prstGeom>
          <a:noFill/>
        </p:spPr>
        <p:txBody>
          <a:bodyPr wrap="square" rtlCol="0">
            <a:spAutoFit/>
          </a:bodyPr>
          <a:lstStyle/>
          <a:p>
            <a:r>
              <a:rPr lang="fi-FI" sz="2200" b="1" dirty="0">
                <a:solidFill>
                  <a:schemeClr val="accent1"/>
                </a:solidFill>
              </a:rPr>
              <a:t>FIFO </a:t>
            </a:r>
            <a:r>
              <a:rPr lang="fi-FI" sz="2200" dirty="0">
                <a:solidFill>
                  <a:schemeClr val="accent1"/>
                </a:solidFill>
              </a:rPr>
              <a:t>(</a:t>
            </a:r>
            <a:r>
              <a:rPr lang="fi-FI" sz="2200" i="1" dirty="0" err="1">
                <a:solidFill>
                  <a:schemeClr val="accent1"/>
                </a:solidFill>
              </a:rPr>
              <a:t>First</a:t>
            </a:r>
            <a:r>
              <a:rPr lang="fi-FI" sz="2200" i="1" dirty="0">
                <a:solidFill>
                  <a:schemeClr val="accent1"/>
                </a:solidFill>
              </a:rPr>
              <a:t> In, </a:t>
            </a:r>
            <a:r>
              <a:rPr lang="fi-FI" sz="2200" i="1" dirty="0" err="1">
                <a:solidFill>
                  <a:schemeClr val="accent1"/>
                </a:solidFill>
              </a:rPr>
              <a:t>First</a:t>
            </a:r>
            <a:r>
              <a:rPr lang="fi-FI" sz="2200" i="1" dirty="0">
                <a:solidFill>
                  <a:schemeClr val="accent1"/>
                </a:solidFill>
              </a:rPr>
              <a:t> Out</a:t>
            </a:r>
            <a:r>
              <a:rPr lang="fi-FI" sz="2200" dirty="0">
                <a:solidFill>
                  <a:schemeClr val="accent1"/>
                </a:solidFill>
              </a:rPr>
              <a:t>)</a:t>
            </a:r>
          </a:p>
          <a:p>
            <a:endParaRPr lang="fi-FI" sz="1400" dirty="0"/>
          </a:p>
          <a:p>
            <a:r>
              <a:rPr lang="fi-FI" sz="1400" dirty="0"/>
              <a:t>Arvo-osuustilillä olevat osakkeet myydään aina FIFO-periaatteella:</a:t>
            </a:r>
          </a:p>
          <a:p>
            <a:r>
              <a:rPr lang="fi-FI" sz="1400" dirty="0"/>
              <a:t>Ensin hankitut osakkeet myydään ensimmäisenä.</a:t>
            </a:r>
          </a:p>
          <a:p>
            <a:endParaRPr lang="fi-FI" sz="1400" dirty="0"/>
          </a:p>
          <a:p>
            <a:r>
              <a:rPr lang="fi-FI" sz="1400" dirty="0"/>
              <a:t>Sanotaan, että olet ostanut Nokian osakkeita kahdessa erässä: </a:t>
            </a:r>
          </a:p>
          <a:p>
            <a:pPr marL="285750" indent="-285750">
              <a:buFontTx/>
              <a:buChar char="-"/>
            </a:pPr>
            <a:r>
              <a:rPr lang="fi-FI" sz="1400" dirty="0"/>
              <a:t>100 kpl (5,05e) vuonna 2016</a:t>
            </a:r>
          </a:p>
          <a:p>
            <a:pPr marL="285750" indent="-285750">
              <a:buFontTx/>
              <a:buChar char="-"/>
            </a:pPr>
            <a:r>
              <a:rPr lang="fi-FI" sz="1400" dirty="0"/>
              <a:t>100 kpl (5,70e) vuonna 2018</a:t>
            </a:r>
          </a:p>
          <a:p>
            <a:endParaRPr lang="fi-FI" sz="1400" dirty="0"/>
          </a:p>
          <a:p>
            <a:r>
              <a:rPr lang="fi-FI" sz="1400" dirty="0"/>
              <a:t>Jos nyt myisit 150 osaketta, menisivät myyntiin ensin vuonna 2016 hankitut ja vasta sitten vuonna 2018 ostetut osakkeet. </a:t>
            </a:r>
          </a:p>
          <a:p>
            <a:endParaRPr lang="fi-FI" sz="1400" dirty="0"/>
          </a:p>
          <a:p>
            <a:r>
              <a:rPr lang="fi-FI" sz="1400" dirty="0"/>
              <a:t>Tällä on vaikutusta veroihin, sillä mahdollisesta voitosta peritään luovutusvoittoveroa (30–34 %). </a:t>
            </a:r>
          </a:p>
        </p:txBody>
      </p:sp>
    </p:spTree>
    <p:extLst>
      <p:ext uri="{BB962C8B-B14F-4D97-AF65-F5344CB8AC3E}">
        <p14:creationId xmlns:p14="http://schemas.microsoft.com/office/powerpoint/2010/main" val="87340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DD18B44-C6D2-574B-9C9C-DA12D73D8AF9}"/>
              </a:ext>
            </a:extLst>
          </p:cNvPr>
          <p:cNvPicPr>
            <a:picLocks noChangeAspect="1"/>
          </p:cNvPicPr>
          <p:nvPr/>
        </p:nvPicPr>
        <p:blipFill>
          <a:blip r:embed="rId3"/>
          <a:stretch>
            <a:fillRect/>
          </a:stretch>
        </p:blipFill>
        <p:spPr>
          <a:xfrm>
            <a:off x="2969078" y="1572986"/>
            <a:ext cx="5513349" cy="3799114"/>
          </a:xfrm>
          <a:prstGeom prst="rect">
            <a:avLst/>
          </a:prstGeom>
        </p:spPr>
      </p:pic>
      <p:sp>
        <p:nvSpPr>
          <p:cNvPr id="4" name="Tekstiruutu 3">
            <a:extLst>
              <a:ext uri="{FF2B5EF4-FFF2-40B4-BE49-F238E27FC236}">
                <a16:creationId xmlns:a16="http://schemas.microsoft.com/office/drawing/2014/main" id="{25630F1A-69DA-5641-8AC7-5FCFB94720AF}"/>
              </a:ext>
            </a:extLst>
          </p:cNvPr>
          <p:cNvSpPr txBox="1"/>
          <p:nvPr/>
        </p:nvSpPr>
        <p:spPr>
          <a:xfrm>
            <a:off x="457200" y="669471"/>
            <a:ext cx="9223102" cy="523220"/>
          </a:xfrm>
          <a:prstGeom prst="rect">
            <a:avLst/>
          </a:prstGeom>
          <a:noFill/>
        </p:spPr>
        <p:txBody>
          <a:bodyPr wrap="none" rtlCol="0">
            <a:spAutoFit/>
          </a:bodyPr>
          <a:lstStyle/>
          <a:p>
            <a:r>
              <a:rPr lang="fi-FI" sz="2800" b="1" dirty="0">
                <a:solidFill>
                  <a:schemeClr val="accent1"/>
                </a:solidFill>
              </a:rPr>
              <a:t>KYSYNTÄ &amp; TARJONTA: Tarjoustasot eli Tarjouskirja</a:t>
            </a:r>
          </a:p>
        </p:txBody>
      </p:sp>
      <p:sp>
        <p:nvSpPr>
          <p:cNvPr id="5" name="Pyöristetty suorakulmio 4">
            <a:extLst>
              <a:ext uri="{FF2B5EF4-FFF2-40B4-BE49-F238E27FC236}">
                <a16:creationId xmlns:a16="http://schemas.microsoft.com/office/drawing/2014/main" id="{8DD388DA-A0F2-0347-B079-69E850526DC6}"/>
              </a:ext>
            </a:extLst>
          </p:cNvPr>
          <p:cNvSpPr/>
          <p:nvPr/>
        </p:nvSpPr>
        <p:spPr>
          <a:xfrm>
            <a:off x="8833757" y="1572986"/>
            <a:ext cx="2547257" cy="1072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Näkyvissä 5 parasta myynti- ja ostotarjousta. </a:t>
            </a:r>
          </a:p>
        </p:txBody>
      </p:sp>
      <p:sp>
        <p:nvSpPr>
          <p:cNvPr id="6" name="Pyöristetty suorakulmio 5">
            <a:extLst>
              <a:ext uri="{FF2B5EF4-FFF2-40B4-BE49-F238E27FC236}">
                <a16:creationId xmlns:a16="http://schemas.microsoft.com/office/drawing/2014/main" id="{94AC80A8-9455-A34E-96FD-553240E1223A}"/>
              </a:ext>
            </a:extLst>
          </p:cNvPr>
          <p:cNvSpPr/>
          <p:nvPr/>
        </p:nvSpPr>
        <p:spPr>
          <a:xfrm>
            <a:off x="457200" y="1572986"/>
            <a:ext cx="2511878" cy="1072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Parhaan osto- ja myyntitarjouksen erotus on </a:t>
            </a:r>
            <a:r>
              <a:rPr lang="fi-FI" sz="1600" b="1" dirty="0"/>
              <a:t>spread</a:t>
            </a:r>
            <a:r>
              <a:rPr lang="fi-FI" sz="1600" dirty="0"/>
              <a:t>. </a:t>
            </a:r>
          </a:p>
          <a:p>
            <a:r>
              <a:rPr lang="fi-FI" sz="1600" dirty="0"/>
              <a:t>Tässä se on 0,01e.</a:t>
            </a:r>
          </a:p>
        </p:txBody>
      </p:sp>
      <p:cxnSp>
        <p:nvCxnSpPr>
          <p:cNvPr id="8" name="Suora nuoliyhdysviiva 7">
            <a:extLst>
              <a:ext uri="{FF2B5EF4-FFF2-40B4-BE49-F238E27FC236}">
                <a16:creationId xmlns:a16="http://schemas.microsoft.com/office/drawing/2014/main" id="{6F8C448F-084B-CC48-9864-021DB8BDDD62}"/>
              </a:ext>
            </a:extLst>
          </p:cNvPr>
          <p:cNvCxnSpPr>
            <a:cxnSpLocks/>
          </p:cNvCxnSpPr>
          <p:nvPr/>
        </p:nvCxnSpPr>
        <p:spPr>
          <a:xfrm>
            <a:off x="2969078" y="1698171"/>
            <a:ext cx="2370365" cy="9470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Ellipsi 9">
            <a:extLst>
              <a:ext uri="{FF2B5EF4-FFF2-40B4-BE49-F238E27FC236}">
                <a16:creationId xmlns:a16="http://schemas.microsoft.com/office/drawing/2014/main" id="{D2462754-1608-9746-B243-0BB27850EACB}"/>
              </a:ext>
            </a:extLst>
          </p:cNvPr>
          <p:cNvSpPr/>
          <p:nvPr/>
        </p:nvSpPr>
        <p:spPr>
          <a:xfrm>
            <a:off x="5143500" y="2645229"/>
            <a:ext cx="1371600"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12" name="Pyöristetty suorakulmio 11">
            <a:extLst>
              <a:ext uri="{FF2B5EF4-FFF2-40B4-BE49-F238E27FC236}">
                <a16:creationId xmlns:a16="http://schemas.microsoft.com/office/drawing/2014/main" id="{0C0B8A95-DC15-BB4A-9CB4-6FFBDE139DFE}"/>
              </a:ext>
            </a:extLst>
          </p:cNvPr>
          <p:cNvSpPr/>
          <p:nvPr/>
        </p:nvSpPr>
        <p:spPr>
          <a:xfrm>
            <a:off x="8869136" y="3013933"/>
            <a:ext cx="2511878" cy="165603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Osakkeiden </a:t>
            </a:r>
            <a:r>
              <a:rPr lang="fi-FI" sz="1600" u="sng" dirty="0"/>
              <a:t>näkyvä</a:t>
            </a:r>
            <a:r>
              <a:rPr lang="fi-FI" sz="1600" dirty="0"/>
              <a:t> lukumäärä jokaisella tarjoustasolla. Niiden takana voi olla piilotoimeksiantoja.</a:t>
            </a:r>
          </a:p>
          <a:p>
            <a:r>
              <a:rPr lang="fi-FI" sz="1600" dirty="0"/>
              <a:t>”Jäävuori”. </a:t>
            </a:r>
          </a:p>
        </p:txBody>
      </p:sp>
      <p:cxnSp>
        <p:nvCxnSpPr>
          <p:cNvPr id="13" name="Suora nuoliyhdysviiva 12">
            <a:extLst>
              <a:ext uri="{FF2B5EF4-FFF2-40B4-BE49-F238E27FC236}">
                <a16:creationId xmlns:a16="http://schemas.microsoft.com/office/drawing/2014/main" id="{E74021AF-507D-7449-99EE-155937460AD0}"/>
              </a:ext>
            </a:extLst>
          </p:cNvPr>
          <p:cNvCxnSpPr>
            <a:cxnSpLocks/>
          </p:cNvCxnSpPr>
          <p:nvPr/>
        </p:nvCxnSpPr>
        <p:spPr>
          <a:xfrm flipH="1" flipV="1">
            <a:off x="8131629" y="3025524"/>
            <a:ext cx="702129" cy="1912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Pyöristetty suorakulmio 19">
            <a:extLst>
              <a:ext uri="{FF2B5EF4-FFF2-40B4-BE49-F238E27FC236}">
                <a16:creationId xmlns:a16="http://schemas.microsoft.com/office/drawing/2014/main" id="{A9EAEEB5-6E3A-124D-9AC7-E2352B8FC6A8}"/>
              </a:ext>
            </a:extLst>
          </p:cNvPr>
          <p:cNvSpPr/>
          <p:nvPr/>
        </p:nvSpPr>
        <p:spPr>
          <a:xfrm>
            <a:off x="8523513" y="5020015"/>
            <a:ext cx="3477987" cy="91168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Tarjouslaitojen yhteenlaskettujen osakkeiden näkyvä määrä. </a:t>
            </a:r>
          </a:p>
        </p:txBody>
      </p:sp>
      <p:cxnSp>
        <p:nvCxnSpPr>
          <p:cNvPr id="21" name="Suora nuoliyhdysviiva 20">
            <a:extLst>
              <a:ext uri="{FF2B5EF4-FFF2-40B4-BE49-F238E27FC236}">
                <a16:creationId xmlns:a16="http://schemas.microsoft.com/office/drawing/2014/main" id="{0A8AAF10-F25C-F045-87BD-89A4F79F7B57}"/>
              </a:ext>
            </a:extLst>
          </p:cNvPr>
          <p:cNvCxnSpPr>
            <a:cxnSpLocks/>
            <a:stCxn id="20" idx="1"/>
          </p:cNvCxnSpPr>
          <p:nvPr/>
        </p:nvCxnSpPr>
        <p:spPr>
          <a:xfrm flipH="1" flipV="1">
            <a:off x="7478486" y="4898571"/>
            <a:ext cx="1045027" cy="5772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Ellipsi 21">
            <a:extLst>
              <a:ext uri="{FF2B5EF4-FFF2-40B4-BE49-F238E27FC236}">
                <a16:creationId xmlns:a16="http://schemas.microsoft.com/office/drawing/2014/main" id="{0817DF68-76CB-0849-A64E-27768F1D2E69}"/>
              </a:ext>
            </a:extLst>
          </p:cNvPr>
          <p:cNvSpPr/>
          <p:nvPr/>
        </p:nvSpPr>
        <p:spPr>
          <a:xfrm>
            <a:off x="4457700" y="4542064"/>
            <a:ext cx="2857500" cy="503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27" name="Pyöristetty suorakulmio 26">
            <a:extLst>
              <a:ext uri="{FF2B5EF4-FFF2-40B4-BE49-F238E27FC236}">
                <a16:creationId xmlns:a16="http://schemas.microsoft.com/office/drawing/2014/main" id="{5B0F2F96-5B37-F849-9502-C92912034FD9}"/>
              </a:ext>
            </a:extLst>
          </p:cNvPr>
          <p:cNvSpPr/>
          <p:nvPr/>
        </p:nvSpPr>
        <p:spPr>
          <a:xfrm>
            <a:off x="96344" y="3795687"/>
            <a:ext cx="2791091" cy="16437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Palkin koko kuvastaa tämänhetkistä tarjoustilannetta ja on aina suhteessa näkyvään tarjouskirjaan (5 parasta)</a:t>
            </a:r>
          </a:p>
        </p:txBody>
      </p:sp>
      <p:cxnSp>
        <p:nvCxnSpPr>
          <p:cNvPr id="28" name="Suora nuoliyhdysviiva 27">
            <a:extLst>
              <a:ext uri="{FF2B5EF4-FFF2-40B4-BE49-F238E27FC236}">
                <a16:creationId xmlns:a16="http://schemas.microsoft.com/office/drawing/2014/main" id="{9941E165-C2CF-AE4D-8E74-6829BEF11BED}"/>
              </a:ext>
            </a:extLst>
          </p:cNvPr>
          <p:cNvCxnSpPr>
            <a:cxnSpLocks/>
            <a:stCxn id="27" idx="3"/>
          </p:cNvCxnSpPr>
          <p:nvPr/>
        </p:nvCxnSpPr>
        <p:spPr>
          <a:xfrm flipV="1">
            <a:off x="2887435" y="3841952"/>
            <a:ext cx="1406979" cy="77560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Ellipsi 28">
            <a:extLst>
              <a:ext uri="{FF2B5EF4-FFF2-40B4-BE49-F238E27FC236}">
                <a16:creationId xmlns:a16="http://schemas.microsoft.com/office/drawing/2014/main" id="{1914D8D4-89D7-F44D-A14C-13C1BE9AE44F}"/>
              </a:ext>
            </a:extLst>
          </p:cNvPr>
          <p:cNvSpPr/>
          <p:nvPr/>
        </p:nvSpPr>
        <p:spPr>
          <a:xfrm>
            <a:off x="4331019" y="3592287"/>
            <a:ext cx="1530937" cy="378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33" name="Pyöristetty suorakulmio 32">
            <a:extLst>
              <a:ext uri="{FF2B5EF4-FFF2-40B4-BE49-F238E27FC236}">
                <a16:creationId xmlns:a16="http://schemas.microsoft.com/office/drawing/2014/main" id="{BFFC8161-3657-1C47-8539-F5789D443F39}"/>
              </a:ext>
            </a:extLst>
          </p:cNvPr>
          <p:cNvSpPr/>
          <p:nvPr/>
        </p:nvSpPr>
        <p:spPr>
          <a:xfrm>
            <a:off x="2887435" y="5548992"/>
            <a:ext cx="5502728" cy="107224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Tarjoustasot voivat olla reaaliaikaisia tai viivästettyjä (15 min). Ne muuttuvat nopeasti, sillä esim. algoritmit tekevät paljon kauppaa!</a:t>
            </a:r>
          </a:p>
        </p:txBody>
      </p:sp>
    </p:spTree>
    <p:extLst>
      <p:ext uri="{BB962C8B-B14F-4D97-AF65-F5344CB8AC3E}">
        <p14:creationId xmlns:p14="http://schemas.microsoft.com/office/powerpoint/2010/main" val="32847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20" grpId="0" animBg="1"/>
      <p:bldP spid="22" grpId="0" animBg="1"/>
      <p:bldP spid="27" grpId="0" animBg="1"/>
      <p:bldP spid="29"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99424354-1E15-944D-8B77-DC6C1B69E843}"/>
              </a:ext>
            </a:extLst>
          </p:cNvPr>
          <p:cNvSpPr txBox="1"/>
          <p:nvPr/>
        </p:nvSpPr>
        <p:spPr>
          <a:xfrm>
            <a:off x="673769" y="383291"/>
            <a:ext cx="6788388" cy="6017032"/>
          </a:xfrm>
          <a:prstGeom prst="rect">
            <a:avLst/>
          </a:prstGeom>
          <a:noFill/>
        </p:spPr>
        <p:txBody>
          <a:bodyPr wrap="square" rtlCol="0">
            <a:spAutoFit/>
          </a:bodyPr>
          <a:lstStyle/>
          <a:p>
            <a:r>
              <a:rPr lang="fi-FI" sz="2800" b="1" dirty="0">
                <a:solidFill>
                  <a:schemeClr val="accent1"/>
                </a:solidFill>
              </a:rPr>
              <a:t>Erityisiä ostotarjouksia</a:t>
            </a:r>
          </a:p>
          <a:p>
            <a:endParaRPr lang="fi-FI" b="1" dirty="0"/>
          </a:p>
          <a:p>
            <a:r>
              <a:rPr lang="fi-FI" b="1" dirty="0">
                <a:solidFill>
                  <a:schemeClr val="accent1"/>
                </a:solidFill>
              </a:rPr>
              <a:t>Normaali: </a:t>
            </a:r>
            <a:r>
              <a:rPr lang="fi-FI" dirty="0"/>
              <a:t>Välittäjä toteuttaa edellä kuvatulla periaatteella niin pitkälle kuin mahdollista. </a:t>
            </a:r>
          </a:p>
          <a:p>
            <a:endParaRPr lang="fi-FI" b="1" dirty="0"/>
          </a:p>
          <a:p>
            <a:r>
              <a:rPr lang="fi-FI" b="1" dirty="0">
                <a:solidFill>
                  <a:schemeClr val="accent1"/>
                </a:solidFill>
              </a:rPr>
              <a:t>Fill and kill</a:t>
            </a:r>
            <a:r>
              <a:rPr lang="fi-FI" b="1" dirty="0">
                <a:solidFill>
                  <a:schemeClr val="tx2"/>
                </a:solidFill>
              </a:rPr>
              <a:t>: </a:t>
            </a:r>
            <a:r>
              <a:rPr lang="fi-FI" dirty="0"/>
              <a:t>Välittäjä toteuttaa ostotarjouksen siinä määrin kuin on </a:t>
            </a:r>
            <a:r>
              <a:rPr lang="fi-FI" u="sng" dirty="0"/>
              <a:t>heti</a:t>
            </a:r>
            <a:r>
              <a:rPr lang="fi-FI" dirty="0"/>
              <a:t> mahdollista. Siltä osin, kun toimeksianto jää toteutumatta, pörssiin ei jää ostotarjousta. Tämä toimii siis periaatteella: ”osta niin paljon osakkeita kuin saat heti ja poistu markkinoilta”. </a:t>
            </a:r>
          </a:p>
          <a:p>
            <a:endParaRPr lang="fi-FI" b="1" dirty="0"/>
          </a:p>
          <a:p>
            <a:r>
              <a:rPr lang="fi-FI" b="1" dirty="0">
                <a:solidFill>
                  <a:schemeClr val="accent1"/>
                </a:solidFill>
              </a:rPr>
              <a:t>Fill or kill: </a:t>
            </a:r>
            <a:r>
              <a:rPr lang="fi-FI" dirty="0"/>
              <a:t>Välittäjä toteuttaa ostotoimeksiannon vain siinä tapauksessa, että kaikki toivotut osakkeet voidaan hankkia. Tässä on siis periaatteena: ”kaikki tai ei mitään”. Toimeksianto on voimassa päivän.  </a:t>
            </a:r>
          </a:p>
          <a:p>
            <a:pPr marL="285750" indent="-285750">
              <a:buFont typeface="Arial" panose="020B0604020202020204" pitchFamily="34" charset="0"/>
              <a:buChar char="•"/>
            </a:pPr>
            <a:r>
              <a:rPr lang="fi-FI" sz="1700" dirty="0"/>
              <a:t>Esimerkissä toimeksianto ei olisi johtanut yhdenkään osakkeen ostamiseen, koska osakkeita ei ollut riittävästi myytävänä halutulla hinnalla. </a:t>
            </a:r>
            <a:endParaRPr lang="fi-FI" sz="1700" b="1" dirty="0"/>
          </a:p>
          <a:p>
            <a:endParaRPr lang="fi-FI" dirty="0"/>
          </a:p>
          <a:p>
            <a:r>
              <a:rPr lang="fi-FI" b="1" dirty="0">
                <a:solidFill>
                  <a:schemeClr val="accent1"/>
                </a:solidFill>
              </a:rPr>
              <a:t>Jäävuori: </a:t>
            </a:r>
            <a:r>
              <a:rPr lang="fi-FI" dirty="0"/>
              <a:t>Välittäjä tekee ostotarjoukset osissa niin, että vain yksi erä on kerrallaan näkyvissä. Minimitoimeksianto on 10 000 euroa. </a:t>
            </a:r>
            <a:endParaRPr lang="fi-FI" b="1" dirty="0"/>
          </a:p>
        </p:txBody>
      </p:sp>
      <p:pic>
        <p:nvPicPr>
          <p:cNvPr id="4" name="Kuva 3">
            <a:extLst>
              <a:ext uri="{FF2B5EF4-FFF2-40B4-BE49-F238E27FC236}">
                <a16:creationId xmlns:a16="http://schemas.microsoft.com/office/drawing/2014/main" id="{DFF8BD0F-936B-A949-AB0E-6B37F58EACBF}"/>
              </a:ext>
            </a:extLst>
          </p:cNvPr>
          <p:cNvPicPr>
            <a:picLocks noChangeAspect="1"/>
          </p:cNvPicPr>
          <p:nvPr/>
        </p:nvPicPr>
        <p:blipFill>
          <a:blip r:embed="rId3"/>
          <a:stretch>
            <a:fillRect/>
          </a:stretch>
        </p:blipFill>
        <p:spPr>
          <a:xfrm>
            <a:off x="7756071" y="1437620"/>
            <a:ext cx="4196444" cy="5014751"/>
          </a:xfrm>
          <a:prstGeom prst="rect">
            <a:avLst/>
          </a:prstGeom>
        </p:spPr>
      </p:pic>
      <p:sp>
        <p:nvSpPr>
          <p:cNvPr id="3" name="Tekstiruutu 2">
            <a:extLst>
              <a:ext uri="{FF2B5EF4-FFF2-40B4-BE49-F238E27FC236}">
                <a16:creationId xmlns:a16="http://schemas.microsoft.com/office/drawing/2014/main" id="{6A6AA215-0E9F-154B-8F8A-5A6C2E83AAD6}"/>
              </a:ext>
            </a:extLst>
          </p:cNvPr>
          <p:cNvSpPr txBox="1"/>
          <p:nvPr/>
        </p:nvSpPr>
        <p:spPr>
          <a:xfrm>
            <a:off x="7971692" y="2168771"/>
            <a:ext cx="2860431" cy="276999"/>
          </a:xfrm>
          <a:prstGeom prst="rect">
            <a:avLst/>
          </a:prstGeom>
          <a:solidFill>
            <a:schemeClr val="bg1"/>
          </a:solidFill>
          <a:ln>
            <a:solidFill>
              <a:schemeClr val="bg1"/>
            </a:solidFill>
          </a:ln>
        </p:spPr>
        <p:txBody>
          <a:bodyPr wrap="square" rtlCol="0">
            <a:spAutoFit/>
          </a:bodyPr>
          <a:lstStyle/>
          <a:p>
            <a:r>
              <a:rPr lang="fi-FI" sz="1200" dirty="0"/>
              <a:t>Sijoittaja Seppo - 123456789</a:t>
            </a:r>
          </a:p>
        </p:txBody>
      </p:sp>
    </p:spTree>
    <p:extLst>
      <p:ext uri="{BB962C8B-B14F-4D97-AF65-F5344CB8AC3E}">
        <p14:creationId xmlns:p14="http://schemas.microsoft.com/office/powerpoint/2010/main" val="187985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DB1912-3560-344E-8C21-222E420AD5C2}"/>
              </a:ext>
            </a:extLst>
          </p:cNvPr>
          <p:cNvSpPr>
            <a:spLocks noGrp="1"/>
          </p:cNvSpPr>
          <p:nvPr>
            <p:ph type="title"/>
          </p:nvPr>
        </p:nvSpPr>
        <p:spPr/>
        <p:txBody>
          <a:bodyPr/>
          <a:lstStyle/>
          <a:p>
            <a:r>
              <a:rPr lang="fi-FI" dirty="0"/>
              <a:t>Osakeostajan muistilista</a:t>
            </a:r>
          </a:p>
        </p:txBody>
      </p:sp>
      <p:sp>
        <p:nvSpPr>
          <p:cNvPr id="3" name="Sisällön paikkamerkki 2">
            <a:extLst>
              <a:ext uri="{FF2B5EF4-FFF2-40B4-BE49-F238E27FC236}">
                <a16:creationId xmlns:a16="http://schemas.microsoft.com/office/drawing/2014/main" id="{AAFFEB62-EFAD-2C44-B931-3554F096B957}"/>
              </a:ext>
            </a:extLst>
          </p:cNvPr>
          <p:cNvSpPr>
            <a:spLocks noGrp="1"/>
          </p:cNvSpPr>
          <p:nvPr>
            <p:ph idx="1"/>
          </p:nvPr>
        </p:nvSpPr>
        <p:spPr>
          <a:xfrm>
            <a:off x="497943" y="1735636"/>
            <a:ext cx="7273938" cy="3750408"/>
          </a:xfrm>
        </p:spPr>
        <p:txBody>
          <a:bodyPr>
            <a:normAutofit/>
          </a:bodyPr>
          <a:lstStyle/>
          <a:p>
            <a:pPr>
              <a:buFont typeface="+mj-lt"/>
              <a:buAutoNum type="arabicPeriod"/>
            </a:pPr>
            <a:r>
              <a:rPr lang="fi-FI" dirty="0">
                <a:solidFill>
                  <a:schemeClr val="tx1"/>
                </a:solidFill>
              </a:rPr>
              <a:t>Pörssissä </a:t>
            </a:r>
            <a:r>
              <a:rPr lang="fi-FI" b="1" dirty="0">
                <a:solidFill>
                  <a:schemeClr val="accent1"/>
                </a:solidFill>
              </a:rPr>
              <a:t>markkinatilanne muuttuu nopeasti. </a:t>
            </a:r>
            <a:r>
              <a:rPr lang="fi-FI" dirty="0">
                <a:solidFill>
                  <a:schemeClr val="tx1"/>
                </a:solidFill>
              </a:rPr>
              <a:t>Näkemäsi tarjouskirja voi olla jo vanhentunut, kun teet toimeksiannon. Varaudu yllätyksiin.</a:t>
            </a:r>
          </a:p>
          <a:p>
            <a:pPr>
              <a:buFont typeface="+mj-lt"/>
              <a:buAutoNum type="arabicPeriod"/>
            </a:pPr>
            <a:r>
              <a:rPr lang="fi-FI" dirty="0">
                <a:solidFill>
                  <a:schemeClr val="tx1"/>
                </a:solidFill>
              </a:rPr>
              <a:t>Osakkeiden hintaa ohjaavat </a:t>
            </a:r>
            <a:r>
              <a:rPr lang="fi-FI" b="1" dirty="0">
                <a:solidFill>
                  <a:schemeClr val="accent1"/>
                </a:solidFill>
              </a:rPr>
              <a:t>kysynnän ja tarjonnan lait</a:t>
            </a:r>
            <a:r>
              <a:rPr lang="fi-FI" dirty="0">
                <a:solidFill>
                  <a:schemeClr val="accent1"/>
                </a:solidFill>
              </a:rPr>
              <a:t>. </a:t>
            </a:r>
            <a:r>
              <a:rPr lang="fi-FI" dirty="0">
                <a:solidFill>
                  <a:schemeClr val="tx1"/>
                </a:solidFill>
              </a:rPr>
              <a:t>Hinta muodostuu vain niistä osakkeista, joilla käydään kauppaa. Suuret toimeksiannot vaikuttavat aina osakkeen hintaan. </a:t>
            </a:r>
          </a:p>
          <a:p>
            <a:pPr>
              <a:buFont typeface="+mj-lt"/>
              <a:buAutoNum type="arabicPeriod"/>
            </a:pPr>
            <a:r>
              <a:rPr lang="fi-FI" b="1" dirty="0">
                <a:solidFill>
                  <a:schemeClr val="accent1"/>
                </a:solidFill>
              </a:rPr>
              <a:t>Likviditeettiriski</a:t>
            </a:r>
            <a:r>
              <a:rPr lang="fi-FI" dirty="0">
                <a:solidFill>
                  <a:schemeClr val="tx1"/>
                </a:solidFill>
              </a:rPr>
              <a:t> on erityisen suuri pienillä yrityksillä markkina-arvo alle 150 miljoonaa euroa). Tällaisiin yrityksiin sijoittamisessa on vaara, ettei osakkeista pääse lainkaan eroon, kun kukaan ei osta. </a:t>
            </a:r>
          </a:p>
        </p:txBody>
      </p:sp>
      <p:graphicFrame>
        <p:nvGraphicFramePr>
          <p:cNvPr id="5" name="Taulukko 5">
            <a:extLst>
              <a:ext uri="{FF2B5EF4-FFF2-40B4-BE49-F238E27FC236}">
                <a16:creationId xmlns:a16="http://schemas.microsoft.com/office/drawing/2014/main" id="{6049A77B-C255-2D4D-8801-8A8AB62AD903}"/>
              </a:ext>
            </a:extLst>
          </p:cNvPr>
          <p:cNvGraphicFramePr>
            <a:graphicFrameLocks noGrp="1"/>
          </p:cNvGraphicFramePr>
          <p:nvPr>
            <p:extLst>
              <p:ext uri="{D42A27DB-BD31-4B8C-83A1-F6EECF244321}">
                <p14:modId xmlns:p14="http://schemas.microsoft.com/office/powerpoint/2010/main" val="55045015"/>
              </p:ext>
            </p:extLst>
          </p:nvPr>
        </p:nvGraphicFramePr>
        <p:xfrm>
          <a:off x="8147349" y="2603500"/>
          <a:ext cx="3568036" cy="2359324"/>
        </p:xfrm>
        <a:graphic>
          <a:graphicData uri="http://schemas.openxmlformats.org/drawingml/2006/table">
            <a:tbl>
              <a:tblPr firstRow="1" bandRow="1">
                <a:tableStyleId>{F5AB1C69-6EDB-4FF4-983F-18BD219EF322}</a:tableStyleId>
              </a:tblPr>
              <a:tblGrid>
                <a:gridCol w="1605123">
                  <a:extLst>
                    <a:ext uri="{9D8B030D-6E8A-4147-A177-3AD203B41FA5}">
                      <a16:colId xmlns:a16="http://schemas.microsoft.com/office/drawing/2014/main" val="3855167849"/>
                    </a:ext>
                  </a:extLst>
                </a:gridCol>
                <a:gridCol w="1962913">
                  <a:extLst>
                    <a:ext uri="{9D8B030D-6E8A-4147-A177-3AD203B41FA5}">
                      <a16:colId xmlns:a16="http://schemas.microsoft.com/office/drawing/2014/main" val="1100086469"/>
                    </a:ext>
                  </a:extLst>
                </a:gridCol>
              </a:tblGrid>
              <a:tr h="589831">
                <a:tc>
                  <a:txBody>
                    <a:bodyPr/>
                    <a:lstStyle/>
                    <a:p>
                      <a:endParaRPr lang="fi-FI" dirty="0">
                        <a:solidFill>
                          <a:schemeClr val="tx1"/>
                        </a:solidFill>
                      </a:endParaRPr>
                    </a:p>
                  </a:txBody>
                  <a:tcPr anchor="ctr">
                    <a:solidFill>
                      <a:schemeClr val="bg1"/>
                    </a:solidFill>
                  </a:tcPr>
                </a:tc>
                <a:tc>
                  <a:txBody>
                    <a:bodyPr/>
                    <a:lstStyle/>
                    <a:p>
                      <a:pPr algn="l"/>
                      <a:r>
                        <a:rPr lang="fi-FI" dirty="0">
                          <a:solidFill>
                            <a:schemeClr val="accent1"/>
                          </a:solidFill>
                        </a:rPr>
                        <a:t>markkina-arvo</a:t>
                      </a:r>
                    </a:p>
                  </a:txBody>
                  <a:tcPr anchor="b">
                    <a:solidFill>
                      <a:schemeClr val="bg1"/>
                    </a:solidFill>
                  </a:tcPr>
                </a:tc>
                <a:extLst>
                  <a:ext uri="{0D108BD9-81ED-4DB2-BD59-A6C34878D82A}">
                    <a16:rowId xmlns:a16="http://schemas.microsoft.com/office/drawing/2014/main" val="3913435768"/>
                  </a:ext>
                </a:extLst>
              </a:tr>
              <a:tr h="589831">
                <a:tc>
                  <a:txBody>
                    <a:bodyPr/>
                    <a:lstStyle/>
                    <a:p>
                      <a:r>
                        <a:rPr lang="fi-FI" dirty="0"/>
                        <a:t>Small Cap</a:t>
                      </a:r>
                    </a:p>
                  </a:txBody>
                  <a:tcPr anchor="ctr"/>
                </a:tc>
                <a:tc>
                  <a:txBody>
                    <a:bodyPr/>
                    <a:lstStyle/>
                    <a:p>
                      <a:r>
                        <a:rPr lang="fi-FI" dirty="0"/>
                        <a:t>alle 150 milj. €</a:t>
                      </a:r>
                    </a:p>
                  </a:txBody>
                  <a:tcPr anchor="ctr"/>
                </a:tc>
                <a:extLst>
                  <a:ext uri="{0D108BD9-81ED-4DB2-BD59-A6C34878D82A}">
                    <a16:rowId xmlns:a16="http://schemas.microsoft.com/office/drawing/2014/main" val="256285982"/>
                  </a:ext>
                </a:extLst>
              </a:tr>
              <a:tr h="589831">
                <a:tc>
                  <a:txBody>
                    <a:bodyPr/>
                    <a:lstStyle/>
                    <a:p>
                      <a:r>
                        <a:rPr lang="fi-FI" dirty="0"/>
                        <a:t>Mid Cap</a:t>
                      </a:r>
                    </a:p>
                  </a:txBody>
                  <a:tcPr anchor="ctr"/>
                </a:tc>
                <a:tc>
                  <a:txBody>
                    <a:bodyPr/>
                    <a:lstStyle/>
                    <a:p>
                      <a:r>
                        <a:rPr lang="fi-FI" dirty="0"/>
                        <a:t>150–1000 milj. €</a:t>
                      </a:r>
                    </a:p>
                  </a:txBody>
                  <a:tcPr anchor="ctr"/>
                </a:tc>
                <a:extLst>
                  <a:ext uri="{0D108BD9-81ED-4DB2-BD59-A6C34878D82A}">
                    <a16:rowId xmlns:a16="http://schemas.microsoft.com/office/drawing/2014/main" val="1543553267"/>
                  </a:ext>
                </a:extLst>
              </a:tr>
              <a:tr h="589831">
                <a:tc>
                  <a:txBody>
                    <a:bodyPr/>
                    <a:lstStyle/>
                    <a:p>
                      <a:r>
                        <a:rPr lang="fi-FI" dirty="0"/>
                        <a:t>Large Cap</a:t>
                      </a:r>
                    </a:p>
                  </a:txBody>
                  <a:tcPr anchor="ctr"/>
                </a:tc>
                <a:tc>
                  <a:txBody>
                    <a:bodyPr/>
                    <a:lstStyle/>
                    <a:p>
                      <a:r>
                        <a:rPr lang="fi-FI" dirty="0"/>
                        <a:t>yli 1000 milj. €</a:t>
                      </a:r>
                    </a:p>
                  </a:txBody>
                  <a:tcPr anchor="ctr"/>
                </a:tc>
                <a:extLst>
                  <a:ext uri="{0D108BD9-81ED-4DB2-BD59-A6C34878D82A}">
                    <a16:rowId xmlns:a16="http://schemas.microsoft.com/office/drawing/2014/main" val="3493293201"/>
                  </a:ext>
                </a:extLst>
              </a:tr>
            </a:tbl>
          </a:graphicData>
        </a:graphic>
      </p:graphicFrame>
      <p:sp>
        <p:nvSpPr>
          <p:cNvPr id="6" name="Tekstiruutu 5">
            <a:extLst>
              <a:ext uri="{FF2B5EF4-FFF2-40B4-BE49-F238E27FC236}">
                <a16:creationId xmlns:a16="http://schemas.microsoft.com/office/drawing/2014/main" id="{7DAA2D6E-9A4B-E841-A385-AADEE9788168}"/>
              </a:ext>
            </a:extLst>
          </p:cNvPr>
          <p:cNvSpPr txBox="1"/>
          <p:nvPr/>
        </p:nvSpPr>
        <p:spPr>
          <a:xfrm>
            <a:off x="8147349" y="4962824"/>
            <a:ext cx="3568036" cy="523220"/>
          </a:xfrm>
          <a:prstGeom prst="rect">
            <a:avLst/>
          </a:prstGeom>
          <a:noFill/>
        </p:spPr>
        <p:txBody>
          <a:bodyPr wrap="square" rtlCol="0">
            <a:spAutoFit/>
          </a:bodyPr>
          <a:lstStyle/>
          <a:p>
            <a:r>
              <a:rPr lang="fi-FI" sz="1400" dirty="0"/>
              <a:t>Helsingin pörssissä yritykset luokitellaan niiden arvon mukaan. </a:t>
            </a:r>
          </a:p>
        </p:txBody>
      </p:sp>
    </p:spTree>
    <p:extLst>
      <p:ext uri="{BB962C8B-B14F-4D97-AF65-F5344CB8AC3E}">
        <p14:creationId xmlns:p14="http://schemas.microsoft.com/office/powerpoint/2010/main" val="15243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582CC-F333-CA49-BA40-4D7553E2F069}"/>
              </a:ext>
            </a:extLst>
          </p:cNvPr>
          <p:cNvSpPr>
            <a:spLocks noGrp="1"/>
          </p:cNvSpPr>
          <p:nvPr>
            <p:ph type="title"/>
          </p:nvPr>
        </p:nvSpPr>
        <p:spPr/>
        <p:txBody>
          <a:bodyPr/>
          <a:lstStyle/>
          <a:p>
            <a:r>
              <a:rPr lang="fi-FI" dirty="0"/>
              <a:t>Miksi toimeksianto ei aina mene läpi?</a:t>
            </a:r>
          </a:p>
        </p:txBody>
      </p:sp>
      <p:sp>
        <p:nvSpPr>
          <p:cNvPr id="3" name="Sisällön paikkamerkki 2">
            <a:extLst>
              <a:ext uri="{FF2B5EF4-FFF2-40B4-BE49-F238E27FC236}">
                <a16:creationId xmlns:a16="http://schemas.microsoft.com/office/drawing/2014/main" id="{661DA165-B64A-4C4B-B2CB-CE720503A794}"/>
              </a:ext>
            </a:extLst>
          </p:cNvPr>
          <p:cNvSpPr>
            <a:spLocks noGrp="1"/>
          </p:cNvSpPr>
          <p:nvPr>
            <p:ph idx="1"/>
          </p:nvPr>
        </p:nvSpPr>
        <p:spPr>
          <a:xfrm>
            <a:off x="497943" y="1720850"/>
            <a:ext cx="10911860" cy="3416300"/>
          </a:xfrm>
        </p:spPr>
        <p:txBody>
          <a:bodyPr>
            <a:noAutofit/>
          </a:bodyPr>
          <a:lstStyle/>
          <a:p>
            <a:r>
              <a:rPr lang="fi-FI" sz="2000" dirty="0">
                <a:solidFill>
                  <a:schemeClr val="tx1"/>
                </a:solidFill>
              </a:rPr>
              <a:t>Tarjoat osto-/myyntitarjouksen parhaalla hinnalla ja kauppaa käydään, mutta sinun kaupat eivät toteudu – miksi?</a:t>
            </a:r>
          </a:p>
          <a:p>
            <a:r>
              <a:rPr lang="fi-FI" sz="2000" dirty="0">
                <a:solidFill>
                  <a:schemeClr val="tx1"/>
                </a:solidFill>
              </a:rPr>
              <a:t>Syy voi olla se, että joku muu tarjoaa saman hinnan, mutta on sinua edellä jonossa. </a:t>
            </a:r>
          </a:p>
          <a:p>
            <a:r>
              <a:rPr lang="fi-FI" sz="2000" dirty="0">
                <a:solidFill>
                  <a:schemeClr val="tx1"/>
                </a:solidFill>
              </a:rPr>
              <a:t>Toimeksiantojen prioriteettijärjestys on</a:t>
            </a:r>
            <a:r>
              <a:rPr lang="fi-FI" sz="2000" b="1" dirty="0">
                <a:solidFill>
                  <a:schemeClr val="tx1"/>
                </a:solidFill>
              </a:rPr>
              <a:t>:</a:t>
            </a:r>
          </a:p>
          <a:p>
            <a:pPr marL="800100" lvl="1" indent="-342900">
              <a:buFont typeface="+mj-lt"/>
              <a:buAutoNum type="arabicPeriod"/>
            </a:pPr>
            <a:r>
              <a:rPr lang="fi-FI" sz="2000" b="1" dirty="0">
                <a:solidFill>
                  <a:schemeClr val="accent1"/>
                </a:solidFill>
              </a:rPr>
              <a:t>Hinta</a:t>
            </a:r>
          </a:p>
          <a:p>
            <a:pPr marL="800100" lvl="1" indent="-342900">
              <a:buFont typeface="+mj-lt"/>
              <a:buAutoNum type="arabicPeriod"/>
            </a:pPr>
            <a:r>
              <a:rPr lang="fi-FI" sz="2000" b="1" dirty="0">
                <a:solidFill>
                  <a:schemeClr val="accent1"/>
                </a:solidFill>
              </a:rPr>
              <a:t>Sisäinen täsmäytys </a:t>
            </a:r>
            <a:r>
              <a:rPr lang="fi-FI" sz="2000" dirty="0">
                <a:solidFill>
                  <a:schemeClr val="tx1"/>
                </a:solidFill>
              </a:rPr>
              <a:t>(sama välittäjä) </a:t>
            </a:r>
            <a:r>
              <a:rPr lang="fi-FI" sz="2000" dirty="0">
                <a:solidFill>
                  <a:schemeClr val="tx1"/>
                </a:solidFill>
                <a:sym typeface="Wingdings" panose="05000000000000000000" pitchFamily="2" charset="2"/>
              </a:rPr>
              <a:t></a:t>
            </a:r>
            <a:r>
              <a:rPr lang="fi-FI" sz="2000" dirty="0">
                <a:solidFill>
                  <a:schemeClr val="tx1"/>
                </a:solidFill>
              </a:rPr>
              <a:t> sinulla on eri välittäjä kuin myyjällä</a:t>
            </a:r>
          </a:p>
          <a:p>
            <a:pPr marL="800100" lvl="1" indent="-342900">
              <a:buFont typeface="+mj-lt"/>
              <a:buAutoNum type="arabicPeriod"/>
            </a:pPr>
            <a:r>
              <a:rPr lang="fi-FI" sz="2000" b="1" dirty="0">
                <a:solidFill>
                  <a:schemeClr val="accent1"/>
                </a:solidFill>
              </a:rPr>
              <a:t>Tarjouskirjassa näkyvät tarjoukset </a:t>
            </a:r>
            <a:r>
              <a:rPr lang="fi-FI" sz="2000" dirty="0">
                <a:solidFill>
                  <a:schemeClr val="tx1"/>
                </a:solidFill>
                <a:sym typeface="Wingdings" panose="05000000000000000000" pitchFamily="2" charset="2"/>
              </a:rPr>
              <a:t></a:t>
            </a:r>
            <a:r>
              <a:rPr lang="fi-FI" sz="2000" dirty="0">
                <a:solidFill>
                  <a:schemeClr val="tx1"/>
                </a:solidFill>
              </a:rPr>
              <a:t> jäävuoritarjous joutuu jonon perälle</a:t>
            </a:r>
          </a:p>
          <a:p>
            <a:pPr marL="800100" lvl="1" indent="-342900">
              <a:buFont typeface="+mj-lt"/>
              <a:buAutoNum type="arabicPeriod"/>
            </a:pPr>
            <a:r>
              <a:rPr lang="fi-FI" sz="2000" b="1" dirty="0">
                <a:solidFill>
                  <a:schemeClr val="accent1"/>
                </a:solidFill>
              </a:rPr>
              <a:t>Aika</a:t>
            </a:r>
            <a:r>
              <a:rPr lang="fi-FI" sz="2000" dirty="0">
                <a:solidFill>
                  <a:schemeClr val="tx1"/>
                </a:solidFill>
              </a:rPr>
              <a:t> </a:t>
            </a:r>
            <a:r>
              <a:rPr lang="fi-FI" sz="2000" dirty="0">
                <a:solidFill>
                  <a:schemeClr val="tx1"/>
                </a:solidFill>
                <a:sym typeface="Wingdings" panose="05000000000000000000" pitchFamily="2" charset="2"/>
              </a:rPr>
              <a:t></a:t>
            </a:r>
            <a:r>
              <a:rPr lang="fi-FI" sz="2000" dirty="0">
                <a:solidFill>
                  <a:schemeClr val="tx1"/>
                </a:solidFill>
              </a:rPr>
              <a:t> joku muu teki tarjouksensa ennen sinua</a:t>
            </a:r>
          </a:p>
        </p:txBody>
      </p:sp>
    </p:spTree>
    <p:extLst>
      <p:ext uri="{BB962C8B-B14F-4D97-AF65-F5344CB8AC3E}">
        <p14:creationId xmlns:p14="http://schemas.microsoft.com/office/powerpoint/2010/main" val="21156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EC7209-7D04-4C4C-B061-D9513C9D8D7C}"/>
              </a:ext>
            </a:extLst>
          </p:cNvPr>
          <p:cNvSpPr>
            <a:spLocks noGrp="1"/>
          </p:cNvSpPr>
          <p:nvPr>
            <p:ph type="title"/>
          </p:nvPr>
        </p:nvSpPr>
        <p:spPr>
          <a:xfrm>
            <a:off x="670663" y="391219"/>
            <a:ext cx="11217442" cy="1108923"/>
          </a:xfrm>
        </p:spPr>
        <p:txBody>
          <a:bodyPr/>
          <a:lstStyle/>
          <a:p>
            <a:r>
              <a:rPr lang="fi-FI" dirty="0"/>
              <a:t>Pohdintatehtävä</a:t>
            </a:r>
          </a:p>
        </p:txBody>
      </p:sp>
      <p:sp>
        <p:nvSpPr>
          <p:cNvPr id="3" name="Sisällön paikkamerkki 2">
            <a:extLst>
              <a:ext uri="{FF2B5EF4-FFF2-40B4-BE49-F238E27FC236}">
                <a16:creationId xmlns:a16="http://schemas.microsoft.com/office/drawing/2014/main" id="{92ECF6DF-5C0A-FD46-A932-2333837DCBD1}"/>
              </a:ext>
            </a:extLst>
          </p:cNvPr>
          <p:cNvSpPr>
            <a:spLocks noGrp="1"/>
          </p:cNvSpPr>
          <p:nvPr>
            <p:ph idx="1"/>
          </p:nvPr>
        </p:nvSpPr>
        <p:spPr>
          <a:xfrm>
            <a:off x="762103" y="1974850"/>
            <a:ext cx="9054593" cy="3416300"/>
          </a:xfrm>
        </p:spPr>
        <p:txBody>
          <a:bodyPr/>
          <a:lstStyle/>
          <a:p>
            <a:pPr marL="0" indent="0">
              <a:buNone/>
            </a:pPr>
            <a:r>
              <a:rPr lang="fi-FI" dirty="0">
                <a:solidFill>
                  <a:schemeClr val="tx1"/>
                </a:solidFill>
              </a:rPr>
              <a:t>Noin 80 % Yhdysvaltain pörssissä tehdystä kaupasta on robottien tekemää (ns. </a:t>
            </a:r>
            <a:r>
              <a:rPr lang="fi-FI" i="1" dirty="0">
                <a:solidFill>
                  <a:schemeClr val="tx1"/>
                </a:solidFill>
              </a:rPr>
              <a:t>algorithmic trading</a:t>
            </a:r>
            <a:r>
              <a:rPr lang="fi-FI" dirty="0">
                <a:solidFill>
                  <a:schemeClr val="tx1"/>
                </a:solidFill>
              </a:rPr>
              <a:t>). Suurin osa näkyvistä kaupoista voi olla siten tietokoneiden välistä toimintaa. Algoritmeja hyödyntävät etenkin investointipankit ja erilaiset sijoitusrahastot.</a:t>
            </a:r>
          </a:p>
          <a:p>
            <a:pPr marL="0" indent="0">
              <a:buNone/>
            </a:pPr>
            <a:endParaRPr lang="fi-FI" dirty="0">
              <a:solidFill>
                <a:schemeClr val="tx1"/>
              </a:solidFill>
            </a:endParaRPr>
          </a:p>
          <a:p>
            <a:pPr marL="0" indent="0">
              <a:buNone/>
            </a:pPr>
            <a:r>
              <a:rPr lang="fi-FI" b="1" dirty="0">
                <a:solidFill>
                  <a:schemeClr val="accent1"/>
                </a:solidFill>
              </a:rPr>
              <a:t>Pohdi, millaisia hyötyjä tai riskejä tällainen automaattinen kaupankäynti aiheuttaa tavallisille sijoittajille? </a:t>
            </a:r>
          </a:p>
        </p:txBody>
      </p:sp>
    </p:spTree>
    <p:extLst>
      <p:ext uri="{BB962C8B-B14F-4D97-AF65-F5344CB8AC3E}">
        <p14:creationId xmlns:p14="http://schemas.microsoft.com/office/powerpoint/2010/main" val="228268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087D0-8BBD-2F46-BA1F-9E3167AC3537}"/>
              </a:ext>
            </a:extLst>
          </p:cNvPr>
          <p:cNvSpPr>
            <a:spLocks noGrp="1"/>
          </p:cNvSpPr>
          <p:nvPr>
            <p:ph type="title"/>
          </p:nvPr>
        </p:nvSpPr>
        <p:spPr>
          <a:xfrm>
            <a:off x="1154954" y="628606"/>
            <a:ext cx="8934977" cy="728480"/>
          </a:xfrm>
        </p:spPr>
        <p:txBody>
          <a:bodyPr/>
          <a:lstStyle/>
          <a:p>
            <a:r>
              <a:rPr lang="fi-FI" dirty="0"/>
              <a:t>Pörssi</a:t>
            </a:r>
          </a:p>
        </p:txBody>
      </p:sp>
      <p:sp>
        <p:nvSpPr>
          <p:cNvPr id="3" name="Sisällön paikkamerkki 2">
            <a:extLst>
              <a:ext uri="{FF2B5EF4-FFF2-40B4-BE49-F238E27FC236}">
                <a16:creationId xmlns:a16="http://schemas.microsoft.com/office/drawing/2014/main" id="{AC7B0B4F-B47B-FE46-87A6-69E1ECDBD84B}"/>
              </a:ext>
            </a:extLst>
          </p:cNvPr>
          <p:cNvSpPr>
            <a:spLocks noGrp="1"/>
          </p:cNvSpPr>
          <p:nvPr>
            <p:ph idx="1"/>
          </p:nvPr>
        </p:nvSpPr>
        <p:spPr>
          <a:xfrm>
            <a:off x="773954" y="1841499"/>
            <a:ext cx="10858370" cy="3753757"/>
          </a:xfrm>
        </p:spPr>
        <p:txBody>
          <a:bodyPr>
            <a:noAutofit/>
          </a:bodyPr>
          <a:lstStyle/>
          <a:p>
            <a:r>
              <a:rPr lang="fi-FI" dirty="0">
                <a:solidFill>
                  <a:schemeClr val="tx1"/>
                </a:solidFill>
              </a:rPr>
              <a:t>Pörssi on osakkeiden (ja muiden arvopaperien) julkinen ja säännöstelty kauppapaikka, jossa myyjät ja ostajat ovat yhdenvertaisessa asemassa.</a:t>
            </a:r>
          </a:p>
          <a:p>
            <a:r>
              <a:rPr lang="fi-FI" dirty="0">
                <a:solidFill>
                  <a:schemeClr val="tx1"/>
                </a:solidFill>
              </a:rPr>
              <a:t>Pörssi on myös yritys, joka perii kaupankäynnistä maksuja ja tekee näin voittoa. Helsingin pörssin omistaa amerikkalainen </a:t>
            </a:r>
            <a:r>
              <a:rPr lang="fi-FI" b="1" dirty="0" err="1">
                <a:solidFill>
                  <a:schemeClr val="tx1"/>
                </a:solidFill>
              </a:rPr>
              <a:t>Nasdaq</a:t>
            </a:r>
            <a:r>
              <a:rPr lang="fi-FI" b="1" dirty="0">
                <a:solidFill>
                  <a:schemeClr val="tx1"/>
                </a:solidFill>
              </a:rPr>
              <a:t>, inc</a:t>
            </a:r>
            <a:r>
              <a:rPr lang="fi-FI" dirty="0">
                <a:solidFill>
                  <a:schemeClr val="tx1"/>
                </a:solidFill>
              </a:rPr>
              <a:t>. </a:t>
            </a:r>
          </a:p>
          <a:p>
            <a:r>
              <a:rPr lang="fi-FI" dirty="0">
                <a:solidFill>
                  <a:schemeClr val="tx1"/>
                </a:solidFill>
              </a:rPr>
              <a:t>Helsingin pörssissä käydään kauppaa arkipäivisin klo 9.45 – 18.30:</a:t>
            </a:r>
          </a:p>
          <a:p>
            <a:pPr marL="857250" lvl="2" indent="0">
              <a:buNone/>
            </a:pPr>
            <a:r>
              <a:rPr lang="fi-FI" b="1" dirty="0">
                <a:solidFill>
                  <a:schemeClr val="tx1"/>
                </a:solidFill>
              </a:rPr>
              <a:t>09.45–10.00</a:t>
            </a:r>
            <a:r>
              <a:rPr lang="fi-FI" dirty="0">
                <a:solidFill>
                  <a:schemeClr val="tx1"/>
                </a:solidFill>
              </a:rPr>
              <a:t> Päivän avaushuutokauppa (avaushinta)</a:t>
            </a:r>
          </a:p>
          <a:p>
            <a:pPr marL="857250" lvl="2" indent="0">
              <a:buNone/>
            </a:pPr>
            <a:r>
              <a:rPr lang="fi-FI" b="1" dirty="0">
                <a:solidFill>
                  <a:schemeClr val="tx1"/>
                </a:solidFill>
              </a:rPr>
              <a:t>10.00–18.25</a:t>
            </a:r>
            <a:r>
              <a:rPr lang="fi-FI" dirty="0">
                <a:solidFill>
                  <a:schemeClr val="tx1"/>
                </a:solidFill>
              </a:rPr>
              <a:t> Jatkuva kaupankäynti </a:t>
            </a:r>
          </a:p>
          <a:p>
            <a:pPr marL="857250" lvl="2" indent="0">
              <a:buNone/>
            </a:pPr>
            <a:r>
              <a:rPr lang="fi-FI" b="1" dirty="0">
                <a:solidFill>
                  <a:schemeClr val="tx1"/>
                </a:solidFill>
              </a:rPr>
              <a:t>18.25–18.30</a:t>
            </a:r>
            <a:r>
              <a:rPr lang="fi-FI" dirty="0">
                <a:solidFill>
                  <a:schemeClr val="tx1"/>
                </a:solidFill>
              </a:rPr>
              <a:t> Päivän päätöshuutokauppa (päätöshinta)</a:t>
            </a:r>
          </a:p>
        </p:txBody>
      </p:sp>
    </p:spTree>
    <p:extLst>
      <p:ext uri="{BB962C8B-B14F-4D97-AF65-F5344CB8AC3E}">
        <p14:creationId xmlns:p14="http://schemas.microsoft.com/office/powerpoint/2010/main" val="35917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B06BBB03-6D8D-6543-B512-42DBE8C041E9}"/>
              </a:ext>
            </a:extLst>
          </p:cNvPr>
          <p:cNvSpPr txBox="1"/>
          <p:nvPr/>
        </p:nvSpPr>
        <p:spPr>
          <a:xfrm>
            <a:off x="2919611" y="1984181"/>
            <a:ext cx="6039825" cy="461665"/>
          </a:xfrm>
          <a:prstGeom prst="rect">
            <a:avLst/>
          </a:prstGeom>
          <a:noFill/>
        </p:spPr>
        <p:txBody>
          <a:bodyPr wrap="square" rtlCol="0">
            <a:spAutoFit/>
          </a:bodyPr>
          <a:lstStyle/>
          <a:p>
            <a:pPr algn="ctr"/>
            <a:r>
              <a:rPr lang="fi-FI" sz="2400" b="1" dirty="0">
                <a:solidFill>
                  <a:schemeClr val="accent1"/>
                </a:solidFill>
              </a:rPr>
              <a:t>YRITYKSEN YHTIÖKOKOUS</a:t>
            </a:r>
          </a:p>
        </p:txBody>
      </p:sp>
      <p:sp>
        <p:nvSpPr>
          <p:cNvPr id="5" name="Tekstiruutu 4">
            <a:extLst>
              <a:ext uri="{FF2B5EF4-FFF2-40B4-BE49-F238E27FC236}">
                <a16:creationId xmlns:a16="http://schemas.microsoft.com/office/drawing/2014/main" id="{42931F7C-D49E-4F4A-8AF6-0E6FA8CD6638}"/>
              </a:ext>
            </a:extLst>
          </p:cNvPr>
          <p:cNvSpPr txBox="1"/>
          <p:nvPr/>
        </p:nvSpPr>
        <p:spPr>
          <a:xfrm>
            <a:off x="5020901" y="2607841"/>
            <a:ext cx="2253916" cy="1107996"/>
          </a:xfrm>
          <a:prstGeom prst="rect">
            <a:avLst/>
          </a:prstGeom>
          <a:noFill/>
        </p:spPr>
        <p:txBody>
          <a:bodyPr wrap="square" rtlCol="0">
            <a:spAutoFit/>
          </a:bodyPr>
          <a:lstStyle/>
          <a:p>
            <a:pPr algn="ctr"/>
            <a:r>
              <a:rPr lang="fi-FI" sz="2400" b="1" dirty="0"/>
              <a:t>HALLITUS</a:t>
            </a:r>
          </a:p>
          <a:p>
            <a:pPr algn="ctr"/>
            <a:r>
              <a:rPr lang="fi-FI" sz="1400" dirty="0"/>
              <a:t>Vastaa yrityksen strategiasta, visiosta, arvoista jne. </a:t>
            </a:r>
          </a:p>
        </p:txBody>
      </p:sp>
      <p:sp>
        <p:nvSpPr>
          <p:cNvPr id="6" name="Tekstiruutu 5">
            <a:extLst>
              <a:ext uri="{FF2B5EF4-FFF2-40B4-BE49-F238E27FC236}">
                <a16:creationId xmlns:a16="http://schemas.microsoft.com/office/drawing/2014/main" id="{8BC3ADD2-532C-2949-9D41-B0D88F309F07}"/>
              </a:ext>
            </a:extLst>
          </p:cNvPr>
          <p:cNvSpPr txBox="1"/>
          <p:nvPr/>
        </p:nvSpPr>
        <p:spPr>
          <a:xfrm>
            <a:off x="3629458" y="5607036"/>
            <a:ext cx="5149515" cy="892552"/>
          </a:xfrm>
          <a:prstGeom prst="rect">
            <a:avLst/>
          </a:prstGeom>
          <a:noFill/>
        </p:spPr>
        <p:txBody>
          <a:bodyPr wrap="square" rtlCol="0">
            <a:spAutoFit/>
          </a:bodyPr>
          <a:lstStyle/>
          <a:p>
            <a:pPr algn="ctr"/>
            <a:r>
              <a:rPr lang="fi-FI" sz="2400" b="1" dirty="0">
                <a:solidFill>
                  <a:schemeClr val="accent1"/>
                </a:solidFill>
              </a:rPr>
              <a:t>OSAKKEENOMISTAJAT</a:t>
            </a:r>
          </a:p>
          <a:p>
            <a:pPr algn="ctr"/>
            <a:r>
              <a:rPr lang="fi-FI" sz="1400" dirty="0"/>
              <a:t>Äänioikeus yhtiökokouksessa. Ei taloudellista vastuuta yrityksen veloista, liiketoiminnasta jne. </a:t>
            </a:r>
          </a:p>
        </p:txBody>
      </p:sp>
      <p:sp>
        <p:nvSpPr>
          <p:cNvPr id="7" name="Ylänuoli 6">
            <a:extLst>
              <a:ext uri="{FF2B5EF4-FFF2-40B4-BE49-F238E27FC236}">
                <a16:creationId xmlns:a16="http://schemas.microsoft.com/office/drawing/2014/main" id="{11657D91-53EB-E64F-AAEF-319DC22350A9}"/>
              </a:ext>
            </a:extLst>
          </p:cNvPr>
          <p:cNvSpPr/>
          <p:nvPr/>
        </p:nvSpPr>
        <p:spPr>
          <a:xfrm>
            <a:off x="5883164" y="3936726"/>
            <a:ext cx="529390" cy="10828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8" name="Tekstiruutu 7">
            <a:extLst>
              <a:ext uri="{FF2B5EF4-FFF2-40B4-BE49-F238E27FC236}">
                <a16:creationId xmlns:a16="http://schemas.microsoft.com/office/drawing/2014/main" id="{F060E375-A2E1-014A-913C-0406D07FB0FF}"/>
              </a:ext>
            </a:extLst>
          </p:cNvPr>
          <p:cNvSpPr txBox="1"/>
          <p:nvPr/>
        </p:nvSpPr>
        <p:spPr>
          <a:xfrm>
            <a:off x="3573101" y="5222339"/>
            <a:ext cx="5149515" cy="400110"/>
          </a:xfrm>
          <a:prstGeom prst="rect">
            <a:avLst/>
          </a:prstGeom>
          <a:noFill/>
        </p:spPr>
        <p:txBody>
          <a:bodyPr wrap="square" rtlCol="0">
            <a:spAutoFit/>
          </a:bodyPr>
          <a:lstStyle/>
          <a:p>
            <a:pPr algn="ctr"/>
            <a:r>
              <a:rPr lang="fi-FI" sz="2000" b="1" dirty="0">
                <a:solidFill>
                  <a:schemeClr val="accent1"/>
                </a:solidFill>
              </a:rPr>
              <a:t>valitsee</a:t>
            </a:r>
            <a:endParaRPr lang="fi-FI" sz="2000" dirty="0">
              <a:solidFill>
                <a:schemeClr val="accent1"/>
              </a:solidFill>
            </a:endParaRPr>
          </a:p>
        </p:txBody>
      </p:sp>
      <p:sp>
        <p:nvSpPr>
          <p:cNvPr id="9" name="Tekstiruutu 8">
            <a:extLst>
              <a:ext uri="{FF2B5EF4-FFF2-40B4-BE49-F238E27FC236}">
                <a16:creationId xmlns:a16="http://schemas.microsoft.com/office/drawing/2014/main" id="{021B4232-2F0A-0A44-B719-0E8EFC1C5FF9}"/>
              </a:ext>
            </a:extLst>
          </p:cNvPr>
          <p:cNvSpPr txBox="1"/>
          <p:nvPr/>
        </p:nvSpPr>
        <p:spPr>
          <a:xfrm>
            <a:off x="852986" y="3204374"/>
            <a:ext cx="3603595" cy="1107996"/>
          </a:xfrm>
          <a:prstGeom prst="rect">
            <a:avLst/>
          </a:prstGeom>
          <a:noFill/>
        </p:spPr>
        <p:txBody>
          <a:bodyPr wrap="square" rtlCol="0">
            <a:spAutoFit/>
          </a:bodyPr>
          <a:lstStyle/>
          <a:p>
            <a:pPr algn="ctr"/>
            <a:r>
              <a:rPr lang="fi-FI" sz="2400" b="1" dirty="0">
                <a:solidFill>
                  <a:schemeClr val="accent1"/>
                </a:solidFill>
              </a:rPr>
              <a:t>TILINTARKASTAJA</a:t>
            </a:r>
          </a:p>
          <a:p>
            <a:pPr algn="ctr"/>
            <a:r>
              <a:rPr lang="fi-FI" sz="1400" dirty="0"/>
              <a:t>”Osakkeenomistajan paras kaveri”</a:t>
            </a:r>
          </a:p>
          <a:p>
            <a:pPr algn="ctr"/>
            <a:r>
              <a:rPr lang="fi-FI" sz="1400" dirty="0"/>
              <a:t>Valvoo, että tilinpäätös on tehty lainmukaisesti. </a:t>
            </a:r>
          </a:p>
        </p:txBody>
      </p:sp>
      <p:sp>
        <p:nvSpPr>
          <p:cNvPr id="11" name="Ylänuoli 10">
            <a:extLst>
              <a:ext uri="{FF2B5EF4-FFF2-40B4-BE49-F238E27FC236}">
                <a16:creationId xmlns:a16="http://schemas.microsoft.com/office/drawing/2014/main" id="{6CED6576-6789-AD4D-95BA-F045C20EAA6B}"/>
              </a:ext>
            </a:extLst>
          </p:cNvPr>
          <p:cNvSpPr/>
          <p:nvPr/>
        </p:nvSpPr>
        <p:spPr>
          <a:xfrm rot="18167409">
            <a:off x="4380459" y="3771111"/>
            <a:ext cx="276952" cy="20241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12" name="Ylänuoli 11">
            <a:extLst>
              <a:ext uri="{FF2B5EF4-FFF2-40B4-BE49-F238E27FC236}">
                <a16:creationId xmlns:a16="http://schemas.microsoft.com/office/drawing/2014/main" id="{E644FAC4-922F-2C42-B02A-A8D8C489D77D}"/>
              </a:ext>
            </a:extLst>
          </p:cNvPr>
          <p:cNvSpPr/>
          <p:nvPr/>
        </p:nvSpPr>
        <p:spPr>
          <a:xfrm rot="3866950">
            <a:off x="4665074" y="2876215"/>
            <a:ext cx="112771" cy="903778"/>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accent2"/>
              </a:solidFill>
            </a:endParaRPr>
          </a:p>
        </p:txBody>
      </p:sp>
      <p:sp>
        <p:nvSpPr>
          <p:cNvPr id="13" name="Tekstiruutu 12">
            <a:extLst>
              <a:ext uri="{FF2B5EF4-FFF2-40B4-BE49-F238E27FC236}">
                <a16:creationId xmlns:a16="http://schemas.microsoft.com/office/drawing/2014/main" id="{5405E3F7-7263-BD4C-80F7-C27E845DE7BF}"/>
              </a:ext>
            </a:extLst>
          </p:cNvPr>
          <p:cNvSpPr txBox="1"/>
          <p:nvPr/>
        </p:nvSpPr>
        <p:spPr>
          <a:xfrm rot="20049093">
            <a:off x="3605468" y="2931509"/>
            <a:ext cx="1961506" cy="369332"/>
          </a:xfrm>
          <a:prstGeom prst="rect">
            <a:avLst/>
          </a:prstGeom>
          <a:noFill/>
        </p:spPr>
        <p:txBody>
          <a:bodyPr wrap="square" rtlCol="0">
            <a:spAutoFit/>
          </a:bodyPr>
          <a:lstStyle/>
          <a:p>
            <a:pPr algn="ctr"/>
            <a:r>
              <a:rPr lang="fi-FI" b="1" dirty="0">
                <a:solidFill>
                  <a:schemeClr val="accent2"/>
                </a:solidFill>
              </a:rPr>
              <a:t>valvoo</a:t>
            </a:r>
            <a:endParaRPr lang="fi-FI" dirty="0">
              <a:solidFill>
                <a:schemeClr val="accent2"/>
              </a:solidFill>
            </a:endParaRPr>
          </a:p>
        </p:txBody>
      </p:sp>
      <p:sp>
        <p:nvSpPr>
          <p:cNvPr id="15" name="Tekstiruutu 14">
            <a:extLst>
              <a:ext uri="{FF2B5EF4-FFF2-40B4-BE49-F238E27FC236}">
                <a16:creationId xmlns:a16="http://schemas.microsoft.com/office/drawing/2014/main" id="{72198F2A-3B83-EA42-9D58-69C2CCAEEF90}"/>
              </a:ext>
            </a:extLst>
          </p:cNvPr>
          <p:cNvSpPr txBox="1"/>
          <p:nvPr/>
        </p:nvSpPr>
        <p:spPr>
          <a:xfrm>
            <a:off x="7839138" y="3212914"/>
            <a:ext cx="3692118" cy="892552"/>
          </a:xfrm>
          <a:prstGeom prst="rect">
            <a:avLst/>
          </a:prstGeom>
          <a:noFill/>
        </p:spPr>
        <p:txBody>
          <a:bodyPr wrap="square" rtlCol="0">
            <a:spAutoFit/>
          </a:bodyPr>
          <a:lstStyle/>
          <a:p>
            <a:pPr algn="ctr"/>
            <a:r>
              <a:rPr lang="fi-FI" sz="2400" b="1" dirty="0">
                <a:solidFill>
                  <a:schemeClr val="accent1"/>
                </a:solidFill>
              </a:rPr>
              <a:t>TOIMITUSJOHTAJA</a:t>
            </a:r>
          </a:p>
          <a:p>
            <a:pPr algn="ctr"/>
            <a:r>
              <a:rPr lang="fi-FI" sz="1400" dirty="0"/>
              <a:t>Yrityksen operatiivinen johtaja. Toteuttaa hallituksen toiveet.</a:t>
            </a:r>
          </a:p>
        </p:txBody>
      </p:sp>
      <p:sp>
        <p:nvSpPr>
          <p:cNvPr id="16" name="Ylänuoli 15">
            <a:extLst>
              <a:ext uri="{FF2B5EF4-FFF2-40B4-BE49-F238E27FC236}">
                <a16:creationId xmlns:a16="http://schemas.microsoft.com/office/drawing/2014/main" id="{262F2E82-CF93-8A47-B3A8-A317E854B082}"/>
              </a:ext>
            </a:extLst>
          </p:cNvPr>
          <p:cNvSpPr/>
          <p:nvPr/>
        </p:nvSpPr>
        <p:spPr>
          <a:xfrm rot="6754491">
            <a:off x="7436143" y="2840167"/>
            <a:ext cx="126627" cy="975873"/>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accent2"/>
              </a:solidFill>
            </a:endParaRPr>
          </a:p>
        </p:txBody>
      </p:sp>
      <p:sp>
        <p:nvSpPr>
          <p:cNvPr id="17" name="Tekstiruutu 16">
            <a:extLst>
              <a:ext uri="{FF2B5EF4-FFF2-40B4-BE49-F238E27FC236}">
                <a16:creationId xmlns:a16="http://schemas.microsoft.com/office/drawing/2014/main" id="{69A54922-2479-3C4C-BEA5-8ADDA0741A51}"/>
              </a:ext>
            </a:extLst>
          </p:cNvPr>
          <p:cNvSpPr txBox="1"/>
          <p:nvPr/>
        </p:nvSpPr>
        <p:spPr>
          <a:xfrm rot="1336634">
            <a:off x="6617069" y="2948778"/>
            <a:ext cx="1961506" cy="369332"/>
          </a:xfrm>
          <a:prstGeom prst="rect">
            <a:avLst/>
          </a:prstGeom>
          <a:noFill/>
        </p:spPr>
        <p:txBody>
          <a:bodyPr wrap="square" rtlCol="0">
            <a:spAutoFit/>
          </a:bodyPr>
          <a:lstStyle/>
          <a:p>
            <a:pPr algn="ctr"/>
            <a:r>
              <a:rPr lang="fi-FI" b="1" dirty="0">
                <a:solidFill>
                  <a:schemeClr val="accent2"/>
                </a:solidFill>
              </a:rPr>
              <a:t>valvoo</a:t>
            </a:r>
            <a:endParaRPr lang="fi-FI" dirty="0">
              <a:solidFill>
                <a:schemeClr val="accent2"/>
              </a:solidFill>
            </a:endParaRPr>
          </a:p>
        </p:txBody>
      </p:sp>
      <p:sp>
        <p:nvSpPr>
          <p:cNvPr id="14" name="Otsikko 1">
            <a:extLst>
              <a:ext uri="{FF2B5EF4-FFF2-40B4-BE49-F238E27FC236}">
                <a16:creationId xmlns:a16="http://schemas.microsoft.com/office/drawing/2014/main" id="{6BA57D20-8AA1-4437-A4FE-FDE6749D9415}"/>
              </a:ext>
            </a:extLst>
          </p:cNvPr>
          <p:cNvSpPr txBox="1">
            <a:spLocks/>
          </p:cNvSpPr>
          <p:nvPr/>
        </p:nvSpPr>
        <p:spPr>
          <a:xfrm>
            <a:off x="497943" y="358412"/>
            <a:ext cx="11217442" cy="1108923"/>
          </a:xfrm>
          <a:prstGeom prst="rect">
            <a:avLst/>
          </a:prstGeom>
        </p:spPr>
        <p:txBody>
          <a:bodyPr/>
          <a:lst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a:lstStyle>
          <a:p>
            <a:r>
              <a:rPr lang="fi-FI"/>
              <a:t>Osakkeenomistajan oikeudet</a:t>
            </a:r>
            <a:endParaRPr lang="fi-FI" dirty="0"/>
          </a:p>
        </p:txBody>
      </p:sp>
      <p:sp>
        <p:nvSpPr>
          <p:cNvPr id="2" name="Tekstiruutu 1">
            <a:extLst>
              <a:ext uri="{FF2B5EF4-FFF2-40B4-BE49-F238E27FC236}">
                <a16:creationId xmlns:a16="http://schemas.microsoft.com/office/drawing/2014/main" id="{2BC0B11E-950E-4F15-A4A1-9EAC4383A730}"/>
              </a:ext>
            </a:extLst>
          </p:cNvPr>
          <p:cNvSpPr txBox="1"/>
          <p:nvPr/>
        </p:nvSpPr>
        <p:spPr>
          <a:xfrm>
            <a:off x="497943" y="1194807"/>
            <a:ext cx="9119689" cy="615553"/>
          </a:xfrm>
          <a:prstGeom prst="rect">
            <a:avLst/>
          </a:prstGeom>
          <a:noFill/>
        </p:spPr>
        <p:txBody>
          <a:bodyPr wrap="square" rtlCol="0">
            <a:spAutoFit/>
          </a:bodyPr>
          <a:lstStyle/>
          <a:p>
            <a:r>
              <a:rPr lang="fi-FI" b="1" dirty="0">
                <a:solidFill>
                  <a:schemeClr val="accent3"/>
                </a:solidFill>
              </a:rPr>
              <a:t>1. Oikeus osallistua yhtiökokouksiin (viim. 6 kk tilikauden päätyttyä</a:t>
            </a:r>
            <a:r>
              <a:rPr lang="fi-FI" sz="1600" b="1" dirty="0">
                <a:solidFill>
                  <a:schemeClr val="accent3"/>
                </a:solidFill>
              </a:rPr>
              <a:t>)</a:t>
            </a:r>
          </a:p>
          <a:p>
            <a:pPr algn="l"/>
            <a:endParaRPr lang="fi-FI" sz="1600" b="1" dirty="0" err="1">
              <a:solidFill>
                <a:schemeClr val="accent3"/>
              </a:solidFill>
            </a:endParaRPr>
          </a:p>
        </p:txBody>
      </p:sp>
    </p:spTree>
    <p:extLst>
      <p:ext uri="{BB962C8B-B14F-4D97-AF65-F5344CB8AC3E}">
        <p14:creationId xmlns:p14="http://schemas.microsoft.com/office/powerpoint/2010/main" val="131930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CA3398-6D88-D446-9A2A-156AF128B234}"/>
              </a:ext>
            </a:extLst>
          </p:cNvPr>
          <p:cNvSpPr>
            <a:spLocks noGrp="1"/>
          </p:cNvSpPr>
          <p:nvPr>
            <p:ph type="title"/>
          </p:nvPr>
        </p:nvSpPr>
        <p:spPr/>
        <p:txBody>
          <a:bodyPr/>
          <a:lstStyle/>
          <a:p>
            <a:r>
              <a:rPr lang="fi-FI" dirty="0"/>
              <a:t>Osakkeenomistajan oikeudet</a:t>
            </a:r>
          </a:p>
        </p:txBody>
      </p:sp>
      <p:sp>
        <p:nvSpPr>
          <p:cNvPr id="3" name="Sisällön paikkamerkki 2">
            <a:extLst>
              <a:ext uri="{FF2B5EF4-FFF2-40B4-BE49-F238E27FC236}">
                <a16:creationId xmlns:a16="http://schemas.microsoft.com/office/drawing/2014/main" id="{64E82B0E-E3ED-3942-96DC-36D2A58ABDAA}"/>
              </a:ext>
            </a:extLst>
          </p:cNvPr>
          <p:cNvSpPr>
            <a:spLocks noGrp="1"/>
          </p:cNvSpPr>
          <p:nvPr>
            <p:ph idx="1"/>
          </p:nvPr>
        </p:nvSpPr>
        <p:spPr>
          <a:xfrm>
            <a:off x="897779" y="1793874"/>
            <a:ext cx="10085181" cy="3615981"/>
          </a:xfrm>
        </p:spPr>
        <p:txBody>
          <a:bodyPr>
            <a:normAutofit/>
          </a:bodyPr>
          <a:lstStyle/>
          <a:p>
            <a:pPr marL="457200" indent="-457200">
              <a:buFont typeface="+mj-lt"/>
              <a:buAutoNum type="arabicPeriod"/>
            </a:pPr>
            <a:r>
              <a:rPr lang="fi-FI" sz="1900" dirty="0">
                <a:solidFill>
                  <a:schemeClr val="tx1"/>
                </a:solidFill>
              </a:rPr>
              <a:t>Oikeus osallistua yhtiökokouksiin (viim. 6 kk tilikauden päätyttyä)</a:t>
            </a:r>
          </a:p>
          <a:p>
            <a:pPr marL="457200" indent="-457200">
              <a:buFont typeface="+mj-lt"/>
              <a:buAutoNum type="arabicPeriod"/>
            </a:pPr>
            <a:r>
              <a:rPr lang="fi-FI" sz="1900" b="1" dirty="0">
                <a:solidFill>
                  <a:schemeClr val="accent3"/>
                </a:solidFill>
              </a:rPr>
              <a:t>Oikeus saada osinkoa, mikäli osakkeen omistaa osingon irtoamispäivää edeltävänä päivänä, jolloin pidetään yhtiökokous (T).</a:t>
            </a:r>
          </a:p>
          <a:p>
            <a:pPr marL="742950" lvl="1" indent="-285750">
              <a:buClr>
                <a:schemeClr val="tx2"/>
              </a:buClr>
            </a:pPr>
            <a:r>
              <a:rPr lang="fi-FI" b="1" dirty="0">
                <a:solidFill>
                  <a:schemeClr val="accent1"/>
                </a:solidFill>
              </a:rPr>
              <a:t>Irtoamispäivä (T+1) </a:t>
            </a:r>
            <a:r>
              <a:rPr lang="fi-FI" dirty="0">
                <a:solidFill>
                  <a:schemeClr val="tx1"/>
                </a:solidFill>
              </a:rPr>
              <a:t>(yhtiökokousta seuraava päivä) = päivä, jolloin osinko ”irtoaa” eli osakkeen omistaminen ei enää oikeuta osinkoon</a:t>
            </a:r>
          </a:p>
          <a:p>
            <a:pPr marL="742950" lvl="1" indent="-285750">
              <a:buClr>
                <a:schemeClr val="tx2"/>
              </a:buClr>
            </a:pPr>
            <a:r>
              <a:rPr lang="fi-FI" b="1" dirty="0">
                <a:solidFill>
                  <a:schemeClr val="accent1"/>
                </a:solidFill>
              </a:rPr>
              <a:t>Täsmäytyspäivä (T+2): </a:t>
            </a:r>
            <a:r>
              <a:rPr lang="fi-FI" dirty="0">
                <a:solidFill>
                  <a:schemeClr val="tx1"/>
                </a:solidFill>
              </a:rPr>
              <a:t>päivä, jolloin osinkoon oikeutetut (=yhtiökokouspäivän loppuessa osakkeen omistaneet) tarkistetaan yrityksen osakasluettelosta. </a:t>
            </a:r>
          </a:p>
          <a:p>
            <a:pPr marL="742950" lvl="1" indent="-285750">
              <a:buClr>
                <a:schemeClr val="tx2"/>
              </a:buClr>
            </a:pPr>
            <a:r>
              <a:rPr lang="fi-FI" b="1" dirty="0">
                <a:solidFill>
                  <a:schemeClr val="accent1"/>
                </a:solidFill>
              </a:rPr>
              <a:t>Osingon maksupäivä</a:t>
            </a:r>
            <a:r>
              <a:rPr lang="fi-FI" dirty="0">
                <a:solidFill>
                  <a:schemeClr val="tx1"/>
                </a:solidFill>
              </a:rPr>
              <a:t>: Päivä, jolloin osinko maksetaan osakkeenomistajan tilille. Päivän päättää yhtiökokous. </a:t>
            </a:r>
          </a:p>
          <a:p>
            <a:pPr marL="457200" indent="-457200">
              <a:buClr>
                <a:srgbClr val="37116F"/>
              </a:buClr>
              <a:buFont typeface="+mj-lt"/>
              <a:buAutoNum type="arabicPeriod"/>
            </a:pPr>
            <a:r>
              <a:rPr lang="fi-FI" sz="1900" b="1" dirty="0">
                <a:solidFill>
                  <a:schemeClr val="accent3"/>
                </a:solidFill>
              </a:rPr>
              <a:t>Oikeus osallistua merkintäoikeusanteihin eli omistajille suunnattuihin osakeanteihin. Jos merkintäoikeuden jättää käyttämättä, sen voi myydä pörssissä. </a:t>
            </a:r>
          </a:p>
        </p:txBody>
      </p:sp>
    </p:spTree>
    <p:extLst>
      <p:ext uri="{BB962C8B-B14F-4D97-AF65-F5344CB8AC3E}">
        <p14:creationId xmlns:p14="http://schemas.microsoft.com/office/powerpoint/2010/main" val="361555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EFA69263-9549-E343-B4CD-51A569FEB07C}"/>
              </a:ext>
            </a:extLst>
          </p:cNvPr>
          <p:cNvSpPr txBox="1"/>
          <p:nvPr/>
        </p:nvSpPr>
        <p:spPr>
          <a:xfrm>
            <a:off x="673768" y="285320"/>
            <a:ext cx="10471752" cy="5940088"/>
          </a:xfrm>
          <a:prstGeom prst="rect">
            <a:avLst/>
          </a:prstGeom>
          <a:noFill/>
        </p:spPr>
        <p:txBody>
          <a:bodyPr wrap="square" rtlCol="0">
            <a:spAutoFit/>
          </a:bodyPr>
          <a:lstStyle/>
          <a:p>
            <a:r>
              <a:rPr lang="fi-FI" sz="2800" b="1" dirty="0">
                <a:solidFill>
                  <a:schemeClr val="accent1"/>
                </a:solidFill>
              </a:rPr>
              <a:t>Esimerkki:</a:t>
            </a:r>
          </a:p>
          <a:p>
            <a:r>
              <a:rPr lang="fi-FI" sz="2800" b="1" dirty="0">
                <a:solidFill>
                  <a:schemeClr val="accent1"/>
                </a:solidFill>
              </a:rPr>
              <a:t>Finnairin merkintäoikeusanti kesällä 2020</a:t>
            </a:r>
          </a:p>
          <a:p>
            <a:endParaRPr lang="fi-FI" b="1" dirty="0">
              <a:solidFill>
                <a:schemeClr val="tx2"/>
              </a:solidFill>
            </a:endParaRPr>
          </a:p>
          <a:p>
            <a:r>
              <a:rPr lang="fi-FI" sz="1700" dirty="0"/>
              <a:t>Finnair halusi kerätä 500 miljoonaa euroa pääomaa selvitäkseen koronakriisin ylitse. Tämä toteutettiin antamalla vanhoille osakkaille oikeus merkitä uusia osakkeita hintaan 0,40 euroa / kpl. </a:t>
            </a:r>
          </a:p>
          <a:p>
            <a:endParaRPr lang="fi-FI" sz="1700" dirty="0"/>
          </a:p>
          <a:p>
            <a:r>
              <a:rPr lang="fi-FI" sz="1700" dirty="0"/>
              <a:t>Jokainen 10.6.2020 (klo 23.59) omistettu osake antoi yhden merkintäoikeuden. Yhdellä merkintäoikeudella sai merkitä 10 uutta osaketta. </a:t>
            </a:r>
          </a:p>
          <a:p>
            <a:pPr marL="285750" indent="-285750">
              <a:buFont typeface="Arial" panose="020B0604020202020204" pitchFamily="34" charset="0"/>
              <a:buChar char="•"/>
            </a:pPr>
            <a:r>
              <a:rPr lang="fi-FI" sz="1700" b="1" dirty="0"/>
              <a:t>100 osakkeen omistaja sai siis merkitä itselleen 1000 uutta osaketta.</a:t>
            </a:r>
            <a:r>
              <a:rPr lang="fi-FI" sz="1700" dirty="0"/>
              <a:t> </a:t>
            </a:r>
          </a:p>
          <a:p>
            <a:endParaRPr lang="fi-FI" sz="1700" dirty="0"/>
          </a:p>
          <a:p>
            <a:r>
              <a:rPr lang="fi-FI" sz="1700" dirty="0"/>
              <a:t>12.6.2020 Merkintäoikeuden täsmäytyspäivä. Finnairin (vanhan) osakkeen arvo pörssissä on tuolloin 1,05 euroa / kpl. </a:t>
            </a:r>
          </a:p>
          <a:p>
            <a:endParaRPr lang="fi-FI" sz="1700" dirty="0"/>
          </a:p>
          <a:p>
            <a:r>
              <a:rPr lang="fi-FI" sz="1700" dirty="0"/>
              <a:t>17.–26.6.2020 Uusien osakkeiden merkintä alkaa ja merkintäoikeuksilla voi käydä kauppaa Helsingin pörssissä. Viimeinen päivä merkitä osakkeita on 1.7.2020.</a:t>
            </a:r>
          </a:p>
          <a:p>
            <a:endParaRPr lang="fi-FI" sz="1700" dirty="0"/>
          </a:p>
          <a:p>
            <a:r>
              <a:rPr lang="fi-FI" sz="1700" dirty="0"/>
              <a:t>8.7.2020 Tähän päivään asti merkityillä osakkeilla käydään vanhoista osakkeista erillistä kauppaa pörssissä. </a:t>
            </a:r>
          </a:p>
          <a:p>
            <a:endParaRPr lang="fi-FI" sz="1700" dirty="0"/>
          </a:p>
          <a:p>
            <a:r>
              <a:rPr lang="fi-FI" sz="1700" dirty="0"/>
              <a:t>9.7.2020 uudet osakkeet yhdistetään vanhaan osakekantaan. Osakkeen hinta pörssissä on tuolloin 0,61 euroa.</a:t>
            </a:r>
          </a:p>
        </p:txBody>
      </p:sp>
    </p:spTree>
    <p:extLst>
      <p:ext uri="{BB962C8B-B14F-4D97-AF65-F5344CB8AC3E}">
        <p14:creationId xmlns:p14="http://schemas.microsoft.com/office/powerpoint/2010/main" val="388998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627998-6C22-1444-B17D-AC9E6B1735B1}"/>
              </a:ext>
            </a:extLst>
          </p:cNvPr>
          <p:cNvSpPr>
            <a:spLocks noGrp="1"/>
          </p:cNvSpPr>
          <p:nvPr>
            <p:ph type="title"/>
          </p:nvPr>
        </p:nvSpPr>
        <p:spPr>
          <a:xfrm>
            <a:off x="1154953" y="638519"/>
            <a:ext cx="9107984" cy="728480"/>
          </a:xfrm>
        </p:spPr>
        <p:txBody>
          <a:bodyPr/>
          <a:lstStyle/>
          <a:p>
            <a:r>
              <a:rPr lang="fi-FI" dirty="0"/>
              <a:t>Miten osakkeita ostetaan tai myydään?</a:t>
            </a:r>
          </a:p>
        </p:txBody>
      </p:sp>
      <p:sp>
        <p:nvSpPr>
          <p:cNvPr id="3" name="Sisällön paikkamerkki 2">
            <a:extLst>
              <a:ext uri="{FF2B5EF4-FFF2-40B4-BE49-F238E27FC236}">
                <a16:creationId xmlns:a16="http://schemas.microsoft.com/office/drawing/2014/main" id="{B5B3B0BB-4876-574B-B741-068CDD6B87E6}"/>
              </a:ext>
            </a:extLst>
          </p:cNvPr>
          <p:cNvSpPr>
            <a:spLocks noGrp="1"/>
          </p:cNvSpPr>
          <p:nvPr>
            <p:ph idx="1"/>
          </p:nvPr>
        </p:nvSpPr>
        <p:spPr/>
        <p:txBody>
          <a:bodyPr>
            <a:normAutofit/>
          </a:bodyPr>
          <a:lstStyle/>
          <a:p>
            <a:pPr>
              <a:buFont typeface="+mj-lt"/>
              <a:buAutoNum type="arabicPeriod"/>
            </a:pPr>
            <a:r>
              <a:rPr lang="fi-FI" dirty="0">
                <a:solidFill>
                  <a:schemeClr val="tx1"/>
                </a:solidFill>
              </a:rPr>
              <a:t>Kaupankäyntiä varten tarvitaan arvo-osuus- tai osakesäästötili. </a:t>
            </a:r>
          </a:p>
          <a:p>
            <a:pPr>
              <a:buFont typeface="+mj-lt"/>
              <a:buAutoNum type="arabicPeriod"/>
            </a:pPr>
            <a:r>
              <a:rPr lang="fi-FI" dirty="0">
                <a:solidFill>
                  <a:schemeClr val="tx1"/>
                </a:solidFill>
              </a:rPr>
              <a:t>Ennen kauppoja on syytä tehdä tarvittava taustatyö/osakeanalyysi. </a:t>
            </a:r>
          </a:p>
          <a:p>
            <a:pPr>
              <a:buFont typeface="+mj-lt"/>
              <a:buAutoNum type="arabicPeriod"/>
            </a:pPr>
            <a:r>
              <a:rPr lang="fi-FI" dirty="0">
                <a:solidFill>
                  <a:schemeClr val="tx1"/>
                </a:solidFill>
              </a:rPr>
              <a:t>Osakkeita ostetaan ja myydään antamalla toimeksianto, jonka välittäjä (esim. pankki) toteuttaa puolestasi. Päätä, kuinka monta osaketta haluat ja millä rajahinnalla. </a:t>
            </a:r>
          </a:p>
          <a:p>
            <a:pPr marL="457200" lvl="1" indent="0">
              <a:buNone/>
            </a:pPr>
            <a:r>
              <a:rPr lang="fi-FI" b="1" dirty="0">
                <a:solidFill>
                  <a:schemeClr val="accent1"/>
                </a:solidFill>
              </a:rPr>
              <a:t>Ostotoimeksianto</a:t>
            </a:r>
            <a:r>
              <a:rPr lang="fi-FI" dirty="0">
                <a:solidFill>
                  <a:schemeClr val="tx1"/>
                </a:solidFill>
              </a:rPr>
              <a:t> toteutetaan aina mahdollisimman edullisella hinnalla. </a:t>
            </a:r>
          </a:p>
          <a:p>
            <a:pPr lvl="2">
              <a:buFont typeface="Wingdings" pitchFamily="2" charset="2"/>
              <a:buChar char="§"/>
            </a:pPr>
            <a:r>
              <a:rPr lang="fi-FI" dirty="0">
                <a:solidFill>
                  <a:schemeClr val="tx1"/>
                </a:solidFill>
              </a:rPr>
              <a:t>Mikäli osakkeita ei toivotulla hinnalla löydy, jää ostotarjous voimaan odottamaan sopivaa myyjää. </a:t>
            </a:r>
          </a:p>
          <a:p>
            <a:pPr marL="457200" lvl="1" indent="0">
              <a:buNone/>
            </a:pPr>
            <a:r>
              <a:rPr lang="fi-FI" b="1" dirty="0">
                <a:solidFill>
                  <a:schemeClr val="accent1"/>
                </a:solidFill>
              </a:rPr>
              <a:t>Myyntitoimeksianto</a:t>
            </a:r>
            <a:r>
              <a:rPr lang="fi-FI" dirty="0">
                <a:solidFill>
                  <a:schemeClr val="tx1"/>
                </a:solidFill>
              </a:rPr>
              <a:t> toteutetaan vastaavasti korkeimmalla mahdollisella hinnalla. </a:t>
            </a:r>
          </a:p>
          <a:p>
            <a:pPr lvl="2">
              <a:buFont typeface="Wingdings" pitchFamily="2" charset="2"/>
              <a:buChar char="§"/>
            </a:pPr>
            <a:r>
              <a:rPr lang="fi-FI" dirty="0">
                <a:solidFill>
                  <a:schemeClr val="tx1"/>
                </a:solidFill>
              </a:rPr>
              <a:t>Mikäli sopivaa ostajaa ei löydy, jää myyntitarjous myös voimaan odottamaan halukasta ostajaa. </a:t>
            </a:r>
          </a:p>
        </p:txBody>
      </p:sp>
    </p:spTree>
    <p:extLst>
      <p:ext uri="{BB962C8B-B14F-4D97-AF65-F5344CB8AC3E}">
        <p14:creationId xmlns:p14="http://schemas.microsoft.com/office/powerpoint/2010/main" val="5608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descr="Näin ostat ja myyt osakkeita eli teet toimeksiantoja Nordnetin verkkopalvelussa">
            <a:hlinkClick r:id="" action="ppaction://media"/>
            <a:extLst>
              <a:ext uri="{FF2B5EF4-FFF2-40B4-BE49-F238E27FC236}">
                <a16:creationId xmlns:a16="http://schemas.microsoft.com/office/drawing/2014/main" id="{D7B45C5E-A6C5-374F-AB5E-4FB5B867B685}"/>
              </a:ext>
            </a:extLst>
          </p:cNvPr>
          <p:cNvPicPr>
            <a:picLocks noRot="1" noChangeAspect="1"/>
          </p:cNvPicPr>
          <p:nvPr>
            <a:videoFile r:link="rId1"/>
          </p:nvPr>
        </p:nvPicPr>
        <p:blipFill>
          <a:blip r:embed="rId3"/>
          <a:stretch>
            <a:fillRect/>
          </a:stretch>
        </p:blipFill>
        <p:spPr>
          <a:xfrm>
            <a:off x="114300" y="49339"/>
            <a:ext cx="12077700" cy="6823901"/>
          </a:xfrm>
          <a:prstGeom prst="rect">
            <a:avLst/>
          </a:prstGeom>
        </p:spPr>
      </p:pic>
    </p:spTree>
    <p:extLst>
      <p:ext uri="{BB962C8B-B14F-4D97-AF65-F5344CB8AC3E}">
        <p14:creationId xmlns:p14="http://schemas.microsoft.com/office/powerpoint/2010/main" val="19730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descr="Osakkeen ostaminen – osakekaupan termistö ja yksityiskohdat">
            <a:hlinkClick r:id="" action="ppaction://media"/>
            <a:extLst>
              <a:ext uri="{FF2B5EF4-FFF2-40B4-BE49-F238E27FC236}">
                <a16:creationId xmlns:a16="http://schemas.microsoft.com/office/drawing/2014/main" id="{631646AC-745A-C940-BB0B-8F70484162AB}"/>
              </a:ext>
            </a:extLst>
          </p:cNvPr>
          <p:cNvPicPr>
            <a:picLocks noRot="1" noChangeAspect="1"/>
          </p:cNvPicPr>
          <p:nvPr>
            <a:videoFile r:link="rId1"/>
          </p:nvPr>
        </p:nvPicPr>
        <p:blipFill>
          <a:blip r:embed="rId3"/>
          <a:stretch>
            <a:fillRect/>
          </a:stretch>
        </p:blipFill>
        <p:spPr>
          <a:xfrm>
            <a:off x="0" y="-15240"/>
            <a:ext cx="12165027" cy="6873240"/>
          </a:xfrm>
          <a:prstGeom prst="rect">
            <a:avLst/>
          </a:prstGeom>
        </p:spPr>
      </p:pic>
    </p:spTree>
    <p:extLst>
      <p:ext uri="{BB962C8B-B14F-4D97-AF65-F5344CB8AC3E}">
        <p14:creationId xmlns:p14="http://schemas.microsoft.com/office/powerpoint/2010/main" val="21585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C7A2FD49-A922-634E-8F77-674316F185AE}"/>
              </a:ext>
            </a:extLst>
          </p:cNvPr>
          <p:cNvSpPr txBox="1"/>
          <p:nvPr/>
        </p:nvSpPr>
        <p:spPr>
          <a:xfrm>
            <a:off x="673768" y="481263"/>
            <a:ext cx="9011653" cy="5786199"/>
          </a:xfrm>
          <a:prstGeom prst="rect">
            <a:avLst/>
          </a:prstGeom>
          <a:noFill/>
        </p:spPr>
        <p:txBody>
          <a:bodyPr wrap="square" rtlCol="0">
            <a:spAutoFit/>
          </a:bodyPr>
          <a:lstStyle/>
          <a:p>
            <a:r>
              <a:rPr lang="fi-FI" sz="2800" b="1" dirty="0">
                <a:solidFill>
                  <a:schemeClr val="accent1"/>
                </a:solidFill>
              </a:rPr>
              <a:t>Esimerkki: osakkeiden ostaminen</a:t>
            </a:r>
          </a:p>
          <a:p>
            <a:endParaRPr lang="fi-FI" b="1" dirty="0"/>
          </a:p>
          <a:p>
            <a:r>
              <a:rPr lang="fi-FI" dirty="0"/>
              <a:t>Haluan </a:t>
            </a:r>
            <a:r>
              <a:rPr lang="fi-FI" u="sng" dirty="0"/>
              <a:t>ostaa</a:t>
            </a:r>
            <a:r>
              <a:rPr lang="fi-FI" dirty="0"/>
              <a:t> 200 kpl Koneen osakkeita hintaan 68,50 euroa / kpl.</a:t>
            </a:r>
          </a:p>
          <a:p>
            <a:endParaRPr lang="fi-FI" dirty="0"/>
          </a:p>
          <a:p>
            <a:r>
              <a:rPr lang="fi-FI" dirty="0"/>
              <a:t>Oletetaan, että osaketta on myynnissä seuraavasti:</a:t>
            </a:r>
          </a:p>
          <a:p>
            <a:pPr marL="285750" indent="-285750">
              <a:buFont typeface="Arial" panose="020B0604020202020204" pitchFamily="34" charset="0"/>
              <a:buChar char="•"/>
            </a:pPr>
            <a:r>
              <a:rPr lang="fi-FI" b="1" dirty="0">
                <a:solidFill>
                  <a:schemeClr val="accent1"/>
                </a:solidFill>
              </a:rPr>
              <a:t>100 kpl hintaan 68,40</a:t>
            </a:r>
          </a:p>
          <a:p>
            <a:pPr marL="285750" indent="-285750">
              <a:buFont typeface="Arial" panose="020B0604020202020204" pitchFamily="34" charset="0"/>
              <a:buChar char="•"/>
            </a:pPr>
            <a:r>
              <a:rPr lang="fi-FI" b="1" dirty="0">
                <a:solidFill>
                  <a:schemeClr val="accent1"/>
                </a:solidFill>
              </a:rPr>
              <a:t>50 kpl hintaan 68,45</a:t>
            </a:r>
          </a:p>
          <a:p>
            <a:pPr marL="285750" indent="-285750">
              <a:buFont typeface="Arial" panose="020B0604020202020204" pitchFamily="34" charset="0"/>
              <a:buChar char="•"/>
            </a:pPr>
            <a:r>
              <a:rPr lang="fi-FI" b="1" dirty="0">
                <a:solidFill>
                  <a:schemeClr val="accent1"/>
                </a:solidFill>
              </a:rPr>
              <a:t>100 kpl hintaan 68,55</a:t>
            </a:r>
          </a:p>
          <a:p>
            <a:pPr marL="285750" indent="-285750">
              <a:buFont typeface="Arial" panose="020B0604020202020204" pitchFamily="34" charset="0"/>
              <a:buChar char="•"/>
            </a:pPr>
            <a:endParaRPr lang="fi-FI" dirty="0"/>
          </a:p>
          <a:p>
            <a:r>
              <a:rPr lang="fi-FI" dirty="0"/>
              <a:t>Ensin välittäjä hankkisi 100 kpl osaketta hintaan 68,40e (edullisin hinta)</a:t>
            </a:r>
          </a:p>
          <a:p>
            <a:r>
              <a:rPr lang="fi-FI" dirty="0"/>
              <a:t>Seuraavaksi hän ostaisi 50 kpl osaketta hintaan 68,45e. </a:t>
            </a:r>
          </a:p>
          <a:p>
            <a:endParaRPr lang="fi-FI" dirty="0"/>
          </a:p>
          <a:p>
            <a:r>
              <a:rPr lang="fi-FI" dirty="0"/>
              <a:t>Koska jäljelle jäävät osakkeet ovat liian kalliita (68,55e), pörssiin jäisi ostotarjous 50 kpl osakkeesta hinnalla 68,50e. </a:t>
            </a:r>
          </a:p>
          <a:p>
            <a:endParaRPr lang="fi-FI" dirty="0"/>
          </a:p>
          <a:p>
            <a:r>
              <a:rPr lang="fi-FI" dirty="0"/>
              <a:t>Se olisi voimassa niin kauan, kunnes tarjoukseni voimassaolo päättyy. Mikäli myyjää ei tuolla hinnalla löydy, saisin hankittua vain 150 osaketta.</a:t>
            </a:r>
          </a:p>
          <a:p>
            <a:endParaRPr lang="fi-FI" dirty="0"/>
          </a:p>
          <a:p>
            <a:r>
              <a:rPr lang="fi-FI" dirty="0"/>
              <a:t>Jos haluaa olla varma, että ostotoimeksianto toteutuu, kannattaa hinta laittaa tarpeeksi korkeaksi (esim. 1 % yli tavoitehinnan).  </a:t>
            </a:r>
            <a:r>
              <a:rPr lang="fi-FI" b="1" dirty="0">
                <a:solidFill>
                  <a:schemeClr val="accent1"/>
                </a:solidFill>
              </a:rPr>
              <a:t>Kitsastelu ei kannata!</a:t>
            </a:r>
          </a:p>
        </p:txBody>
      </p:sp>
    </p:spTree>
    <p:extLst>
      <p:ext uri="{BB962C8B-B14F-4D97-AF65-F5344CB8AC3E}">
        <p14:creationId xmlns:p14="http://schemas.microsoft.com/office/powerpoint/2010/main" val="931619788"/>
      </p:ext>
    </p:extLst>
  </p:cSld>
  <p:clrMapOvr>
    <a:masterClrMapping/>
  </p:clrMapOvr>
</p:sld>
</file>

<file path=ppt/theme/theme1.xml><?xml version="1.0" encoding="utf-8"?>
<a:theme xmlns:a="http://schemas.openxmlformats.org/drawingml/2006/main" name="TAT 2019">
  <a:themeElements>
    <a:clrScheme name="TAT 2019">
      <a:dk1>
        <a:srgbClr val="282828"/>
      </a:dk1>
      <a:lt1>
        <a:srgbClr val="FFFFFF"/>
      </a:lt1>
      <a:dk2>
        <a:srgbClr val="BABABA"/>
      </a:dk2>
      <a:lt2>
        <a:srgbClr val="EFEFEF"/>
      </a:lt2>
      <a:accent1>
        <a:srgbClr val="300F5E"/>
      </a:accent1>
      <a:accent2>
        <a:srgbClr val="00D8CC"/>
      </a:accent2>
      <a:accent3>
        <a:srgbClr val="EC008C"/>
      </a:accent3>
      <a:accent4>
        <a:srgbClr val="FF8C00"/>
      </a:accent4>
      <a:accent5>
        <a:srgbClr val="00BCF2"/>
      </a:accent5>
      <a:accent6>
        <a:srgbClr val="EFEFEF"/>
      </a:accent6>
      <a:hlink>
        <a:srgbClr val="EC008C"/>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TAT PPT 2020" id="{52419699-3153-43A0-BA6A-86B4D6E20826}" vid="{03BDEC7E-9447-46EE-B87C-841692C173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2" ma:contentTypeDescription="Create a new document." ma:contentTypeScope="" ma:versionID="26a6e27be12bcf7dee2dd9802ef7f8b0">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e20f2ad472a15c7515c716865a9dcee"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90569F-8888-45C4-BCBA-B8246A4404AF}">
  <ds:schemaRefs>
    <ds:schemaRef ds:uri="http://schemas.microsoft.com/sharepoint/v3/contenttype/forms"/>
  </ds:schemaRefs>
</ds:datastoreItem>
</file>

<file path=customXml/itemProps2.xml><?xml version="1.0" encoding="utf-8"?>
<ds:datastoreItem xmlns:ds="http://schemas.openxmlformats.org/officeDocument/2006/customXml" ds:itemID="{4DFE70FD-4544-448A-A32A-CC6CF056E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9C352E-6CC4-47DD-B2B8-1CAA64AFBF93}">
  <ds:schemaRefs>
    <ds:schemaRef ds:uri="http://purl.org/dc/terms/"/>
    <ds:schemaRef ds:uri="0e3cafc4-93ba-489e-88e0-5310d8e166b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b104ebc-4fe4-4568-ac24-b34eb1a238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TAT PPT 2020</Template>
  <TotalTime>88</TotalTime>
  <Words>1704</Words>
  <Application>Microsoft Office PowerPoint</Application>
  <PresentationFormat>Laajakuva</PresentationFormat>
  <Paragraphs>169</Paragraphs>
  <Slides>15</Slides>
  <Notes>11</Notes>
  <HiddenSlides>0</HiddenSlides>
  <MMClips>2</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Calibri</vt:lpstr>
      <vt:lpstr>Wingdings</vt:lpstr>
      <vt:lpstr>TAT 2019</vt:lpstr>
      <vt:lpstr>Miten osakkeita ostetaan?</vt:lpstr>
      <vt:lpstr>Pörssi</vt:lpstr>
      <vt:lpstr>PowerPoint-esitys</vt:lpstr>
      <vt:lpstr>Osakkeenomistajan oikeudet</vt:lpstr>
      <vt:lpstr>PowerPoint-esitys</vt:lpstr>
      <vt:lpstr>Miten osakkeita ostetaan tai myydään?</vt:lpstr>
      <vt:lpstr>PowerPoint-esitys</vt:lpstr>
      <vt:lpstr>PowerPoint-esitys</vt:lpstr>
      <vt:lpstr>PowerPoint-esitys</vt:lpstr>
      <vt:lpstr>PowerPoint-esitys</vt:lpstr>
      <vt:lpstr>PowerPoint-esitys</vt:lpstr>
      <vt:lpstr>PowerPoint-esitys</vt:lpstr>
      <vt:lpstr>Osakeostajan muistilista</vt:lpstr>
      <vt:lpstr>Miksi toimeksianto ei aina mene läpi?</vt:lpstr>
      <vt:lpstr>Pohdintatehtävä</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Miten osakkeita ostetaan?</dc:title>
  <dc:subject/>
  <dc:creator>Kiljunen Julia</dc:creator>
  <cp:keywords>PPT Power point TAT 2017</cp:keywords>
  <dc:description/>
  <cp:lastModifiedBy>Uusimäki, Sirkku</cp:lastModifiedBy>
  <cp:revision>4</cp:revision>
  <dcterms:created xsi:type="dcterms:W3CDTF">2021-05-11T10:34:39Z</dcterms:created>
  <dcterms:modified xsi:type="dcterms:W3CDTF">2023-04-27T19:38:38Z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ies>
</file>