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11"/>
  </p:notesMasterIdLst>
  <p:handoutMasterIdLst>
    <p:handoutMasterId r:id="rId12"/>
  </p:handoutMasterIdLst>
  <p:sldIdLst>
    <p:sldId id="291" r:id="rId5"/>
    <p:sldId id="292" r:id="rId6"/>
    <p:sldId id="261" r:id="rId7"/>
    <p:sldId id="269" r:id="rId8"/>
    <p:sldId id="273" r:id="rId9"/>
    <p:sldId id="271"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981">
          <p15:clr>
            <a:srgbClr val="A4A3A4"/>
          </p15:clr>
        </p15:guide>
        <p15:guide id="4" orient="horz" pos="3793">
          <p15:clr>
            <a:srgbClr val="A4A3A4"/>
          </p15:clr>
        </p15:guide>
        <p15:guide id="5" orient="horz" pos="2387">
          <p15:clr>
            <a:srgbClr val="A4A3A4"/>
          </p15:clr>
        </p15:guide>
        <p15:guide id="6" pos="529">
          <p15:clr>
            <a:srgbClr val="A4A3A4"/>
          </p15:clr>
        </p15:guide>
        <p15:guide id="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 Keinänen" initials="TK" lastIdx="7" clrIdx="0">
    <p:extLst>
      <p:ext uri="{19B8F6BF-5375-455C-9EA6-DF929625EA0E}">
        <p15:presenceInfo xmlns:p15="http://schemas.microsoft.com/office/powerpoint/2012/main" userId="S::timo.keinanen@valve.fi::d2f4ee26-f853-47c6-a443-2fb9f1f4b3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116F"/>
    <a:srgbClr val="00BCF2"/>
    <a:srgbClr val="57A03C"/>
    <a:srgbClr val="300F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30" autoAdjust="0"/>
  </p:normalViewPr>
  <p:slideViewPr>
    <p:cSldViewPr snapToGrid="0" snapToObjects="1">
      <p:cViewPr varScale="1">
        <p:scale>
          <a:sx n="70" d="100"/>
          <a:sy n="70" d="100"/>
        </p:scale>
        <p:origin x="1166" y="48"/>
      </p:cViewPr>
      <p:guideLst>
        <p:guide orient="horz" pos="2160"/>
        <p:guide pos="3840"/>
        <p:guide orient="horz" pos="981"/>
        <p:guide orient="horz" pos="3793"/>
        <p:guide orient="horz" pos="2387"/>
        <p:guide pos="529"/>
        <p:guide pos="7151"/>
      </p:guideLst>
    </p:cSldViewPr>
  </p:slideViewPr>
  <p:notesTextViewPr>
    <p:cViewPr>
      <p:scale>
        <a:sx n="1" d="1"/>
        <a:sy n="1" d="1"/>
      </p:scale>
      <p:origin x="0" y="0"/>
    </p:cViewPr>
  </p:notesTextViewPr>
  <p:notesViewPr>
    <p:cSldViewPr snapToGrid="0" snapToObjects="1">
      <p:cViewPr varScale="1">
        <p:scale>
          <a:sx n="50" d="100"/>
          <a:sy n="50" d="100"/>
        </p:scale>
        <p:origin x="2708" y="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laskentataulukko.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Taul1!$B$1</c:f>
              <c:strCache>
                <c:ptCount val="1"/>
                <c:pt idx="0">
                  <c:v>Matala</c:v>
                </c:pt>
              </c:strCache>
            </c:strRef>
          </c:tx>
          <c:spPr>
            <a:ln w="28575" cap="rnd">
              <a:solidFill>
                <a:schemeClr val="tx1"/>
              </a:solidFill>
              <a:prstDash val="dash"/>
              <a:round/>
            </a:ln>
            <a:effectLst/>
          </c:spPr>
          <c:marker>
            <c:symbol val="none"/>
          </c:marker>
          <c:cat>
            <c:numRef>
              <c:f>Taul1!$A$2:$A$8</c:f>
              <c:numCache>
                <c:formatCode>General</c:formatCode>
                <c:ptCount val="7"/>
                <c:pt idx="0">
                  <c:v>0</c:v>
                </c:pt>
                <c:pt idx="1">
                  <c:v>1</c:v>
                </c:pt>
                <c:pt idx="2">
                  <c:v>2</c:v>
                </c:pt>
                <c:pt idx="3">
                  <c:v>3</c:v>
                </c:pt>
                <c:pt idx="4">
                  <c:v>4</c:v>
                </c:pt>
                <c:pt idx="5">
                  <c:v>5</c:v>
                </c:pt>
                <c:pt idx="6">
                  <c:v>6</c:v>
                </c:pt>
              </c:numCache>
            </c:numRef>
          </c:cat>
          <c:val>
            <c:numRef>
              <c:f>Taul1!$B$2:$B$8</c:f>
              <c:numCache>
                <c:formatCode>General</c:formatCode>
                <c:ptCount val="7"/>
                <c:pt idx="0">
                  <c:v>0.8</c:v>
                </c:pt>
                <c:pt idx="1">
                  <c:v>1</c:v>
                </c:pt>
                <c:pt idx="2">
                  <c:v>1.2</c:v>
                </c:pt>
                <c:pt idx="3">
                  <c:v>1.4</c:v>
                </c:pt>
                <c:pt idx="4">
                  <c:v>1.6</c:v>
                </c:pt>
                <c:pt idx="5">
                  <c:v>1.8</c:v>
                </c:pt>
                <c:pt idx="6">
                  <c:v>2</c:v>
                </c:pt>
              </c:numCache>
            </c:numRef>
          </c:val>
          <c:smooth val="0"/>
          <c:extLst>
            <c:ext xmlns:c16="http://schemas.microsoft.com/office/drawing/2014/chart" uri="{C3380CC4-5D6E-409C-BE32-E72D297353CC}">
              <c16:uniqueId val="{00000000-B400-4C65-AC98-F3DE28829C9F}"/>
            </c:ext>
          </c:extLst>
        </c:ser>
        <c:ser>
          <c:idx val="1"/>
          <c:order val="1"/>
          <c:tx>
            <c:strRef>
              <c:f>Taul1!$C$1</c:f>
              <c:strCache>
                <c:ptCount val="1"/>
                <c:pt idx="0">
                  <c:v>Keski</c:v>
                </c:pt>
              </c:strCache>
            </c:strRef>
          </c:tx>
          <c:spPr>
            <a:ln w="28575" cap="rnd">
              <a:solidFill>
                <a:schemeClr val="accent1"/>
              </a:solidFill>
              <a:round/>
            </a:ln>
            <a:effectLst/>
          </c:spPr>
          <c:marker>
            <c:symbol val="none"/>
          </c:marker>
          <c:cat>
            <c:numRef>
              <c:f>Taul1!$A$2:$A$8</c:f>
              <c:numCache>
                <c:formatCode>General</c:formatCode>
                <c:ptCount val="7"/>
                <c:pt idx="0">
                  <c:v>0</c:v>
                </c:pt>
                <c:pt idx="1">
                  <c:v>1</c:v>
                </c:pt>
                <c:pt idx="2">
                  <c:v>2</c:v>
                </c:pt>
                <c:pt idx="3">
                  <c:v>3</c:v>
                </c:pt>
                <c:pt idx="4">
                  <c:v>4</c:v>
                </c:pt>
                <c:pt idx="5">
                  <c:v>5</c:v>
                </c:pt>
                <c:pt idx="6">
                  <c:v>6</c:v>
                </c:pt>
              </c:numCache>
            </c:numRef>
          </c:cat>
          <c:val>
            <c:numRef>
              <c:f>Taul1!$C$2:$C$8</c:f>
              <c:numCache>
                <c:formatCode>General</c:formatCode>
                <c:ptCount val="7"/>
                <c:pt idx="0">
                  <c:v>0.7</c:v>
                </c:pt>
                <c:pt idx="1">
                  <c:v>1</c:v>
                </c:pt>
                <c:pt idx="2">
                  <c:v>1.1000000000000001</c:v>
                </c:pt>
                <c:pt idx="3">
                  <c:v>1.5</c:v>
                </c:pt>
                <c:pt idx="4">
                  <c:v>1.4</c:v>
                </c:pt>
                <c:pt idx="5">
                  <c:v>1.9</c:v>
                </c:pt>
                <c:pt idx="6">
                  <c:v>2.2000000000000002</c:v>
                </c:pt>
              </c:numCache>
            </c:numRef>
          </c:val>
          <c:smooth val="0"/>
          <c:extLst>
            <c:ext xmlns:c16="http://schemas.microsoft.com/office/drawing/2014/chart" uri="{C3380CC4-5D6E-409C-BE32-E72D297353CC}">
              <c16:uniqueId val="{00000001-B400-4C65-AC98-F3DE28829C9F}"/>
            </c:ext>
          </c:extLst>
        </c:ser>
        <c:ser>
          <c:idx val="2"/>
          <c:order val="2"/>
          <c:tx>
            <c:strRef>
              <c:f>Taul1!$D$1</c:f>
              <c:strCache>
                <c:ptCount val="1"/>
                <c:pt idx="0">
                  <c:v>Suuri</c:v>
                </c:pt>
              </c:strCache>
            </c:strRef>
          </c:tx>
          <c:spPr>
            <a:ln w="28575" cap="rnd">
              <a:solidFill>
                <a:srgbClr val="FF0000"/>
              </a:solidFill>
              <a:round/>
            </a:ln>
            <a:effectLst/>
          </c:spPr>
          <c:marker>
            <c:symbol val="none"/>
          </c:marker>
          <c:cat>
            <c:numRef>
              <c:f>Taul1!$A$2:$A$8</c:f>
              <c:numCache>
                <c:formatCode>General</c:formatCode>
                <c:ptCount val="7"/>
                <c:pt idx="0">
                  <c:v>0</c:v>
                </c:pt>
                <c:pt idx="1">
                  <c:v>1</c:v>
                </c:pt>
                <c:pt idx="2">
                  <c:v>2</c:v>
                </c:pt>
                <c:pt idx="3">
                  <c:v>3</c:v>
                </c:pt>
                <c:pt idx="4">
                  <c:v>4</c:v>
                </c:pt>
                <c:pt idx="5">
                  <c:v>5</c:v>
                </c:pt>
                <c:pt idx="6">
                  <c:v>6</c:v>
                </c:pt>
              </c:numCache>
            </c:numRef>
          </c:cat>
          <c:val>
            <c:numRef>
              <c:f>Taul1!$D$2:$D$8</c:f>
              <c:numCache>
                <c:formatCode>General</c:formatCode>
                <c:ptCount val="7"/>
                <c:pt idx="0">
                  <c:v>0.6</c:v>
                </c:pt>
                <c:pt idx="1">
                  <c:v>1</c:v>
                </c:pt>
                <c:pt idx="2">
                  <c:v>1.5</c:v>
                </c:pt>
                <c:pt idx="3">
                  <c:v>1.1000000000000001</c:v>
                </c:pt>
                <c:pt idx="4">
                  <c:v>1.9</c:v>
                </c:pt>
                <c:pt idx="5">
                  <c:v>1.4</c:v>
                </c:pt>
                <c:pt idx="6">
                  <c:v>2.7</c:v>
                </c:pt>
              </c:numCache>
            </c:numRef>
          </c:val>
          <c:smooth val="0"/>
          <c:extLst>
            <c:ext xmlns:c16="http://schemas.microsoft.com/office/drawing/2014/chart" uri="{C3380CC4-5D6E-409C-BE32-E72D297353CC}">
              <c16:uniqueId val="{00000002-B400-4C65-AC98-F3DE28829C9F}"/>
            </c:ext>
          </c:extLst>
        </c:ser>
        <c:dLbls>
          <c:showLegendKey val="0"/>
          <c:showVal val="0"/>
          <c:showCatName val="0"/>
          <c:showSerName val="0"/>
          <c:showPercent val="0"/>
          <c:showBubbleSize val="0"/>
        </c:dLbls>
        <c:smooth val="0"/>
        <c:axId val="68055104"/>
        <c:axId val="417326992"/>
      </c:lineChart>
      <c:catAx>
        <c:axId val="680551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i-FI" dirty="0">
                    <a:latin typeface="Arial" panose="020B0604020202020204" pitchFamily="34" charset="0"/>
                    <a:cs typeface="Arial" panose="020B0604020202020204" pitchFamily="34" charset="0"/>
                  </a:rPr>
                  <a:t>Aika</a:t>
                </a:r>
              </a:p>
            </c:rich>
          </c:tx>
          <c:layout>
            <c:manualLayout>
              <c:xMode val="edge"/>
              <c:yMode val="edge"/>
              <c:x val="0.88113111921205123"/>
              <c:y val="0.9108735287385210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out"/>
        <c:minorTickMark val="none"/>
        <c:tickLblPos val="none"/>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17326992"/>
        <c:crosses val="autoZero"/>
        <c:auto val="1"/>
        <c:lblAlgn val="ctr"/>
        <c:lblOffset val="100"/>
        <c:tickLblSkip val="10"/>
        <c:noMultiLvlLbl val="0"/>
      </c:catAx>
      <c:valAx>
        <c:axId val="41732699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i-FI" dirty="0">
                    <a:latin typeface="Arial" panose="020B0604020202020204" pitchFamily="34" charset="0"/>
                    <a:cs typeface="Arial" panose="020B0604020202020204" pitchFamily="34" charset="0"/>
                  </a:rPr>
                  <a:t>Arvo</a:t>
                </a:r>
              </a:p>
            </c:rich>
          </c:tx>
          <c:layout>
            <c:manualLayout>
              <c:xMode val="edge"/>
              <c:yMode val="edge"/>
              <c:x val="2.1713776279714471E-2"/>
              <c:y val="3.3954465927881171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out"/>
        <c:minorTickMark val="none"/>
        <c:tickLblPos val="none"/>
        <c:spPr>
          <a:solidFill>
            <a:schemeClr val="tx1">
              <a:lumMod val="50000"/>
              <a:lumOff val="50000"/>
            </a:schemeClr>
          </a:solid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68055104"/>
        <c:crossesAt val="1"/>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0.70365</cdr:x>
      <cdr:y>0.09699</cdr:y>
    </cdr:from>
    <cdr:to>
      <cdr:x>0.8764</cdr:x>
      <cdr:y>0.20166</cdr:y>
    </cdr:to>
    <cdr:sp macro="" textlink="">
      <cdr:nvSpPr>
        <cdr:cNvPr id="2" name="Tekstiruutu 4">
          <a:extLst xmlns:a="http://schemas.openxmlformats.org/drawingml/2006/main">
            <a:ext uri="{FF2B5EF4-FFF2-40B4-BE49-F238E27FC236}">
              <a16:creationId xmlns:a16="http://schemas.microsoft.com/office/drawing/2014/main" id="{A15365FA-DC43-D24C-BB2A-8B04F96B84F6}"/>
            </a:ext>
          </a:extLst>
        </cdr:cNvPr>
        <cdr:cNvSpPr txBox="1"/>
      </cdr:nvSpPr>
      <cdr:spPr>
        <a:xfrm xmlns:a="http://schemas.openxmlformats.org/drawingml/2006/main">
          <a:off x="3599126" y="399258"/>
          <a:ext cx="883575" cy="43088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100" dirty="0">
              <a:solidFill>
                <a:srgbClr val="C00000"/>
              </a:solidFill>
              <a:latin typeface="Arial" panose="020B0604020202020204" pitchFamily="34" charset="0"/>
              <a:cs typeface="Arial" panose="020B0604020202020204" pitchFamily="34" charset="0"/>
            </a:rPr>
            <a:t>suuri </a:t>
          </a:r>
        </a:p>
        <a:p xmlns:a="http://schemas.openxmlformats.org/drawingml/2006/main">
          <a:r>
            <a:rPr lang="fi-FI" sz="1100" dirty="0" err="1">
              <a:solidFill>
                <a:srgbClr val="C00000"/>
              </a:solidFill>
              <a:latin typeface="Arial" panose="020B0604020202020204" pitchFamily="34" charset="0"/>
              <a:cs typeface="Arial" panose="020B0604020202020204" pitchFamily="34" charset="0"/>
            </a:rPr>
            <a:t>volatiliteetti</a:t>
          </a:r>
          <a:endParaRPr lang="fi-FI" sz="1100" dirty="0">
            <a:solidFill>
              <a:srgbClr val="C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0.81211</cdr:x>
      <cdr:y>0.35783</cdr:y>
    </cdr:from>
    <cdr:to>
      <cdr:x>1</cdr:x>
      <cdr:y>0.4625</cdr:y>
    </cdr:to>
    <cdr:sp macro="" textlink="">
      <cdr:nvSpPr>
        <cdr:cNvPr id="3" name="Tekstiruutu 5">
          <a:extLst xmlns:a="http://schemas.openxmlformats.org/drawingml/2006/main">
            <a:ext uri="{FF2B5EF4-FFF2-40B4-BE49-F238E27FC236}">
              <a16:creationId xmlns:a16="http://schemas.microsoft.com/office/drawing/2014/main" id="{89A5473A-F310-2A47-BE98-6EE59AD32425}"/>
            </a:ext>
          </a:extLst>
        </cdr:cNvPr>
        <cdr:cNvSpPr txBox="1"/>
      </cdr:nvSpPr>
      <cdr:spPr>
        <a:xfrm xmlns:a="http://schemas.openxmlformats.org/drawingml/2006/main">
          <a:off x="4153904" y="1473064"/>
          <a:ext cx="961019"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100" dirty="0">
              <a:solidFill>
                <a:srgbClr val="57A03C"/>
              </a:solidFill>
              <a:latin typeface="Arial" panose="020B0604020202020204" pitchFamily="34" charset="0"/>
              <a:cs typeface="Arial" panose="020B0604020202020204" pitchFamily="34" charset="0"/>
            </a:rPr>
            <a:t>matala</a:t>
          </a:r>
        </a:p>
        <a:p xmlns:a="http://schemas.openxmlformats.org/drawingml/2006/main">
          <a:r>
            <a:rPr lang="fi-FI" sz="1100" dirty="0">
              <a:solidFill>
                <a:srgbClr val="57A03C"/>
              </a:solidFill>
              <a:latin typeface="Arial" panose="020B0604020202020204" pitchFamily="34" charset="0"/>
              <a:cs typeface="Arial" panose="020B0604020202020204" pitchFamily="34" charset="0"/>
            </a:rPr>
            <a:t> volatiliteetti</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BCAE9C7-4564-48BE-9550-50D98F55AC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37BAC794-CF73-428B-B6DE-1B05F91E8D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E23801-D73A-46F4-B232-9FA34C9FFE00}" type="datetimeFigureOut">
              <a:rPr lang="fi-FI" smtClean="0"/>
              <a:t>23.1.2023</a:t>
            </a:fld>
            <a:endParaRPr lang="fi-FI"/>
          </a:p>
        </p:txBody>
      </p:sp>
      <p:sp>
        <p:nvSpPr>
          <p:cNvPr id="4" name="Alatunnisteen paikkamerkki 3">
            <a:extLst>
              <a:ext uri="{FF2B5EF4-FFF2-40B4-BE49-F238E27FC236}">
                <a16:creationId xmlns:a16="http://schemas.microsoft.com/office/drawing/2014/main" id="{6C806182-26D6-4D8E-AA02-6222DFD966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AEA9A8CB-48A3-48A1-8449-7162E5DFFF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C7B14-754A-4E82-A98E-A5CA66F04F17}" type="slidenum">
              <a:rPr lang="fi-FI" smtClean="0"/>
              <a:t>‹#›</a:t>
            </a:fld>
            <a:endParaRPr lang="fi-FI"/>
          </a:p>
        </p:txBody>
      </p:sp>
    </p:spTree>
    <p:extLst>
      <p:ext uri="{BB962C8B-B14F-4D97-AF65-F5344CB8AC3E}">
        <p14:creationId xmlns:p14="http://schemas.microsoft.com/office/powerpoint/2010/main" val="2037736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586DE-2492-F248-A2B7-D0A2842ED0CC}"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1584A-0DF2-D843-A4B5-46CC1CBD327F}" type="slidenum">
              <a:rPr lang="en-US" smtClean="0"/>
              <a:t>‹#›</a:t>
            </a:fld>
            <a:endParaRPr lang="en-US"/>
          </a:p>
        </p:txBody>
      </p:sp>
    </p:spTree>
    <p:extLst>
      <p:ext uri="{BB962C8B-B14F-4D97-AF65-F5344CB8AC3E}">
        <p14:creationId xmlns:p14="http://schemas.microsoft.com/office/powerpoint/2010/main" val="17752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mj-lt"/>
              <a:buAutoNum type="romanUcPeriod"/>
            </a:pPr>
            <a:r>
              <a:rPr lang="fi-FI" dirty="0"/>
              <a:t>Yrityskohtaiseen riskiin vaikuttavat esimerkiksi yrityksen velkaantuneisuus, asiakkaiden lukumäärä, yrityskulttuuri, brändi, teknologinen osaaminen ja kilpailutilanne markkinoilla. </a:t>
            </a:r>
          </a:p>
          <a:p>
            <a:pPr marL="285750" indent="-285750">
              <a:buFont typeface="+mj-lt"/>
              <a:buAutoNum type="romanUcPeriod"/>
            </a:pPr>
            <a:r>
              <a:rPr lang="fi-FI" dirty="0"/>
              <a:t>Toimialakohtaiseen riskiin vaikuttavat esimerkiksi teknologian kehitys, megatrendit ja kuluttajien mieltymykset. Perinteinen metsäteollisuus on ollut ahdingossa </a:t>
            </a:r>
            <a:r>
              <a:rPr lang="fi-FI" dirty="0" err="1"/>
              <a:t>digitalisaation</a:t>
            </a:r>
            <a:r>
              <a:rPr lang="fi-FI" dirty="0"/>
              <a:t> seurauksena ja verkkokaupan yleistyminen uhkaa perinteisiä tavarataloja. </a:t>
            </a:r>
          </a:p>
          <a:p>
            <a:pPr marL="285750" indent="-285750">
              <a:buFont typeface="+mj-lt"/>
              <a:buAutoNum type="romanUcPeriod"/>
            </a:pPr>
            <a:r>
              <a:rPr lang="fi-FI" dirty="0"/>
              <a:t>Maantieteellinen riski voi liittyä yrityksen kotipaikkaan tai sen markkinoihin. Esimerkiksi Suomen teollisuus on hyvin riippuvainen Euroopan talouskehityksestä. Äärimmäinen esimerkki maantieteellisestä riskistä voisi olla sosialistinen vallankumous tai sisällissota. Esimerkiksi Venäjään sijoittaneet menettivät kaiken vuoden 1917 vallankumouksessa. </a:t>
            </a:r>
          </a:p>
          <a:p>
            <a:pPr marL="285750" indent="-285750">
              <a:buFont typeface="+mj-lt"/>
              <a:buAutoNum type="romanUcPeriod"/>
            </a:pPr>
            <a:r>
              <a:rPr lang="fi-FI" dirty="0"/>
              <a:t>Markkinariski liittyy koko maailmantalouden kehitykseen. Esimerkiksi finanssikriisi oli aidosti globaali kriisi, josta kärsi niin Aasia, Eurooppa kuin Amerikka. </a:t>
            </a:r>
          </a:p>
        </p:txBody>
      </p:sp>
      <p:sp>
        <p:nvSpPr>
          <p:cNvPr id="4" name="Dian numeron paikkamerkki 3"/>
          <p:cNvSpPr>
            <a:spLocks noGrp="1"/>
          </p:cNvSpPr>
          <p:nvPr>
            <p:ph type="sldNum" sz="quarter" idx="5"/>
          </p:nvPr>
        </p:nvSpPr>
        <p:spPr/>
        <p:txBody>
          <a:bodyPr/>
          <a:lstStyle/>
          <a:p>
            <a:fld id="{40500AFF-A89C-3B4C-B3BA-07793EA77995}" type="slidenum">
              <a:rPr lang="fi-FI" smtClean="0"/>
              <a:t>3</a:t>
            </a:fld>
            <a:endParaRPr lang="fi-FI"/>
          </a:p>
        </p:txBody>
      </p:sp>
    </p:spTree>
    <p:extLst>
      <p:ext uri="{BB962C8B-B14F-4D97-AF65-F5344CB8AC3E}">
        <p14:creationId xmlns:p14="http://schemas.microsoft.com/office/powerpoint/2010/main" val="46533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Miten portfolio kannattaa rakentaa, jos tarjolla on näiden kolmen yrityksen osakkeita? </a:t>
            </a:r>
          </a:p>
          <a:p>
            <a:r>
              <a:rPr lang="fi-FI" dirty="0"/>
              <a:t>Oikea vastaus: 50 % Rantahotelli ja 50 % Sateenvarjo oy:n osakkeita. </a:t>
            </a:r>
          </a:p>
          <a:p>
            <a:r>
              <a:rPr lang="fi-FI" dirty="0"/>
              <a:t>Tällöin 10 000 euron sijoitus tuottaa 1 250 euroa voittoa. </a:t>
            </a:r>
          </a:p>
        </p:txBody>
      </p:sp>
      <p:sp>
        <p:nvSpPr>
          <p:cNvPr id="4" name="Dian numeron paikkamerkki 3"/>
          <p:cNvSpPr>
            <a:spLocks noGrp="1"/>
          </p:cNvSpPr>
          <p:nvPr>
            <p:ph type="sldNum" sz="quarter" idx="5"/>
          </p:nvPr>
        </p:nvSpPr>
        <p:spPr/>
        <p:txBody>
          <a:bodyPr/>
          <a:lstStyle/>
          <a:p>
            <a:fld id="{40500AFF-A89C-3B4C-B3BA-07793EA77995}" type="slidenum">
              <a:rPr lang="fi-FI" smtClean="0"/>
              <a:t>4</a:t>
            </a:fld>
            <a:endParaRPr lang="fi-FI"/>
          </a:p>
        </p:txBody>
      </p:sp>
    </p:spTree>
    <p:extLst>
      <p:ext uri="{BB962C8B-B14F-4D97-AF65-F5344CB8AC3E}">
        <p14:creationId xmlns:p14="http://schemas.microsoft.com/office/powerpoint/2010/main" val="377301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Vaikka Elokuvateatteri oy on yksittäisenä yrityksenä turvallisin sijoitus (pienin volatiliteetti eli vaihtelu suhteessa keskimääräiseen tuottoon), saadaan hajauttamalla sijoitukset Rantahotelliin ja </a:t>
            </a:r>
            <a:r>
              <a:rPr lang="fi-FI" dirty="0" err="1"/>
              <a:t>Sateevarjoon</a:t>
            </a:r>
            <a:r>
              <a:rPr lang="fi-FI" dirty="0"/>
              <a:t> parempi keskimääräinen tuotto ja pienempi riski. </a:t>
            </a:r>
          </a:p>
          <a:p>
            <a:r>
              <a:rPr lang="fi-FI" dirty="0"/>
              <a:t>Harjoituksen opetus on se, että 1) hajautuksen hyödyt riippuvat sijoituskohteiden välisestä korrelaatiosta ja 2) joskus riskialttiita sijoituksia yhdistämällä voidaan kokonaisriskiä pienentää enemmän kuin hajauttamalla vain vakaisiin yrityksiin. </a:t>
            </a:r>
          </a:p>
        </p:txBody>
      </p:sp>
      <p:sp>
        <p:nvSpPr>
          <p:cNvPr id="4" name="Dian numeron paikkamerkki 3"/>
          <p:cNvSpPr>
            <a:spLocks noGrp="1"/>
          </p:cNvSpPr>
          <p:nvPr>
            <p:ph type="sldNum" sz="quarter" idx="5"/>
          </p:nvPr>
        </p:nvSpPr>
        <p:spPr/>
        <p:txBody>
          <a:bodyPr/>
          <a:lstStyle/>
          <a:p>
            <a:fld id="{40500AFF-A89C-3B4C-B3BA-07793EA77995}" type="slidenum">
              <a:rPr lang="fi-FI" smtClean="0"/>
              <a:t>5</a:t>
            </a:fld>
            <a:endParaRPr lang="fi-FI"/>
          </a:p>
        </p:txBody>
      </p:sp>
    </p:spTree>
    <p:extLst>
      <p:ext uri="{BB962C8B-B14F-4D97-AF65-F5344CB8AC3E}">
        <p14:creationId xmlns:p14="http://schemas.microsoft.com/office/powerpoint/2010/main" val="384603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Kuviosta on tärkeää huomata, että hajauttamisen riskiä madaltavat hyödyt pienenevät, kun osakkeiden lukumäärä kasvaa. Riittävä hajautus voidaan saada aikaan jo kymmenellä osakkeella. Jos suoria osakeostoja hajauttaa liian moneen osakkeeseen, voivat transaktiokustannukset tulla liian korkeiksi.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Olennaista hajauttamisessa on kuitenkin osakkeiden korrelaatio: negatiivisella korrelaatiolla -1 kaikki riski voidaan eliminoida. Nollakorrelaatiolla riski saadaan lähes olemattomiin. Koska kaikki osakkeet korreloivat jonkin verran, paras hajautus saadaan poimimalla mahdollisimman vähän korreloivia osakkeita.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Markkinariski = markkinatuotto</a:t>
            </a:r>
          </a:p>
          <a:p>
            <a:endParaRPr lang="fi-FI" dirty="0"/>
          </a:p>
        </p:txBody>
      </p:sp>
      <p:sp>
        <p:nvSpPr>
          <p:cNvPr id="4" name="Dian numeron paikkamerkki 3"/>
          <p:cNvSpPr>
            <a:spLocks noGrp="1"/>
          </p:cNvSpPr>
          <p:nvPr>
            <p:ph type="sldNum" sz="quarter" idx="5"/>
          </p:nvPr>
        </p:nvSpPr>
        <p:spPr/>
        <p:txBody>
          <a:bodyPr/>
          <a:lstStyle/>
          <a:p>
            <a:fld id="{40500AFF-A89C-3B4C-B3BA-07793EA77995}" type="slidenum">
              <a:rPr lang="fi-FI" smtClean="0"/>
              <a:t>6</a:t>
            </a:fld>
            <a:endParaRPr lang="fi-FI"/>
          </a:p>
        </p:txBody>
      </p:sp>
    </p:spTree>
    <p:extLst>
      <p:ext uri="{BB962C8B-B14F-4D97-AF65-F5344CB8AC3E}">
        <p14:creationId xmlns:p14="http://schemas.microsoft.com/office/powerpoint/2010/main" val="3446169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Kansi_värillä">
    <p:bg>
      <p:bgPr>
        <a:solidFill>
          <a:schemeClr val="accent1"/>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A8A2535C-B8DA-DC49-8DF4-EEB5B9DCFAA3}" type="datetime1">
              <a:t>23.1.2023</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r>
              <a:rPr lang="fi-FI"/>
              <a:t>Etunimi Sukunimi</a:t>
            </a:r>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p:nvPr>
        </p:nvSpPr>
        <p:spPr>
          <a:xfrm>
            <a:off x="531629" y="3607877"/>
            <a:ext cx="7657780" cy="1133937"/>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3" name="Title 2"/>
          <p:cNvSpPr>
            <a:spLocks noGrp="1"/>
          </p:cNvSpPr>
          <p:nvPr>
            <p:ph type="title"/>
          </p:nvPr>
        </p:nvSpPr>
        <p:spPr>
          <a:xfrm>
            <a:off x="539507" y="904010"/>
            <a:ext cx="9695538" cy="2506426"/>
          </a:xfrm>
        </p:spPr>
        <p:txBody>
          <a:bodyPr anchor="b"/>
          <a:lstStyle>
            <a:lvl1pPr>
              <a:defRPr>
                <a:solidFill>
                  <a:schemeClr val="bg1"/>
                </a:solidFill>
              </a:defRPr>
            </a:lvl1pPr>
          </a:lstStyle>
          <a:p>
            <a:r>
              <a:rPr lang="fi-FI"/>
              <a:t>Muokkaa ots. perustyyl. napsautt.</a:t>
            </a:r>
            <a:endParaRPr lang="en-US"/>
          </a:p>
        </p:txBody>
      </p:sp>
      <p:pic>
        <p:nvPicPr>
          <p:cNvPr id="9" name="Picture 8">
            <a:extLst>
              <a:ext uri="{FF2B5EF4-FFF2-40B4-BE49-F238E27FC236}">
                <a16:creationId xmlns:a16="http://schemas.microsoft.com/office/drawing/2014/main" id="{80DEB45B-E7B8-D94E-8BC2-1220FB7CF36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äysikokoinen_kuva">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a:solidFill>
            <a:schemeClr val="bg1"/>
          </a:solidFill>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r>
              <a:rPr lang="fi-FI"/>
              <a:t>Lisää kuva napsauttamalla kuvaketta</a:t>
            </a:r>
            <a:endParaRPr lang="en-GB" dirty="0"/>
          </a:p>
        </p:txBody>
      </p:sp>
      <p:sp>
        <p:nvSpPr>
          <p:cNvPr id="2" name="Date Placeholder 1" hidden="1"/>
          <p:cNvSpPr>
            <a:spLocks noGrp="1"/>
          </p:cNvSpPr>
          <p:nvPr>
            <p:ph type="dt" sz="half" idx="10"/>
          </p:nvPr>
        </p:nvSpPr>
        <p:spPr>
          <a:xfrm>
            <a:off x="459616" y="6375522"/>
            <a:ext cx="882074" cy="216048"/>
          </a:xfrm>
          <a:prstGeom prst="rect">
            <a:avLst/>
          </a:prstGeom>
        </p:spPr>
        <p:txBody>
          <a:bodyPr/>
          <a:lstStyle>
            <a:lvl1pPr>
              <a:defRPr>
                <a:noFill/>
              </a:defRPr>
            </a:lvl1pPr>
          </a:lstStyle>
          <a:p>
            <a:fld id="{9C1E3C27-C693-3A47-B0CC-9C99BE3A6056}" type="datetime1">
              <a:t>23.1.2023</a:t>
            </a:fld>
            <a:endParaRPr lang="fi-FI"/>
          </a:p>
        </p:txBody>
      </p:sp>
      <p:sp>
        <p:nvSpPr>
          <p:cNvPr id="3" name="Footer Placeholder 2" hidden="1"/>
          <p:cNvSpPr>
            <a:spLocks noGrp="1"/>
          </p:cNvSpPr>
          <p:nvPr>
            <p:ph type="ftr" sz="quarter" idx="11"/>
          </p:nvPr>
        </p:nvSpPr>
        <p:spPr>
          <a:xfrm>
            <a:off x="1388009" y="6375522"/>
            <a:ext cx="2881313" cy="215899"/>
          </a:xfrm>
          <a:prstGeom prst="rect">
            <a:avLst/>
          </a:prstGeom>
        </p:spPr>
        <p:txBody>
          <a:bodyPr/>
          <a:lstStyle>
            <a:lvl1pPr>
              <a:defRPr>
                <a:noFill/>
              </a:defRPr>
            </a:lvl1pPr>
          </a:lstStyle>
          <a:p>
            <a:r>
              <a:rPr lang="fi-FI"/>
              <a:t>Etunimi Sukunimi</a:t>
            </a:r>
          </a:p>
        </p:txBody>
      </p:sp>
      <p:sp>
        <p:nvSpPr>
          <p:cNvPr id="4" name="Slide Number Placeholder 3" hidden="1"/>
          <p:cNvSpPr>
            <a:spLocks noGrp="1"/>
          </p:cNvSpPr>
          <p:nvPr>
            <p:ph type="sldNum" sz="quarter" idx="12"/>
          </p:nvPr>
        </p:nvSpPr>
        <p:spPr>
          <a:xfrm>
            <a:off x="499531" y="6375522"/>
            <a:ext cx="719137" cy="215900"/>
          </a:xfrm>
          <a:prstGeom prst="rect">
            <a:avLst/>
          </a:prstGeom>
        </p:spPr>
        <p:txBody>
          <a:bodyPr/>
          <a:lstStyle>
            <a:lvl1pPr>
              <a:defRPr>
                <a:noFill/>
              </a:defRPr>
            </a:lvl1pPr>
          </a:lstStyle>
          <a:p>
            <a:fld id="{FFFEBCAA-439F-41B8-BD49-91774E008E46}"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oletti_otsikkosivu">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1" name="Title 2"/>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6" name="Picture 5">
            <a:extLst>
              <a:ext uri="{FF2B5EF4-FFF2-40B4-BE49-F238E27FC236}">
                <a16:creationId xmlns:a16="http://schemas.microsoft.com/office/drawing/2014/main" id="{143DB670-9BA8-554A-8C8B-616623744F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Tree>
    <p:extLst>
      <p:ext uri="{BB962C8B-B14F-4D97-AF65-F5344CB8AC3E}">
        <p14:creationId xmlns:p14="http://schemas.microsoft.com/office/powerpoint/2010/main" val="211210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tsikkosivu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A80F056-C4FA-7348-A02C-E513A7203B1F}"/>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0" name="Title 2">
            <a:extLst>
              <a:ext uri="{FF2B5EF4-FFF2-40B4-BE49-F238E27FC236}">
                <a16:creationId xmlns:a16="http://schemas.microsoft.com/office/drawing/2014/main" id="{05804631-9EEC-7942-9235-E819D6132177}"/>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2" name="Picture 11">
            <a:extLst>
              <a:ext uri="{FF2B5EF4-FFF2-40B4-BE49-F238E27FC236}">
                <a16:creationId xmlns:a16="http://schemas.microsoft.com/office/drawing/2014/main" id="{B91E9AE8-70DA-FF4F-B848-6404DFEEE5F6}"/>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176810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tsikkosivu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F608FE32-316E-344E-BBC4-55A84AD4D95E}"/>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6" name="Title 2">
            <a:extLst>
              <a:ext uri="{FF2B5EF4-FFF2-40B4-BE49-F238E27FC236}">
                <a16:creationId xmlns:a16="http://schemas.microsoft.com/office/drawing/2014/main" id="{9A1B98FA-CBDC-EE41-BA17-60621AE06E7E}"/>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0" name="Picture 9">
            <a:extLst>
              <a:ext uri="{FF2B5EF4-FFF2-40B4-BE49-F238E27FC236}">
                <a16:creationId xmlns:a16="http://schemas.microsoft.com/office/drawing/2014/main" id="{709593A7-AC33-1C42-BB9C-037E9A5CD010}"/>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212351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tsikkosivu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F608FE32-316E-344E-BBC4-55A84AD4D95E}"/>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6" name="Title 2">
            <a:extLst>
              <a:ext uri="{FF2B5EF4-FFF2-40B4-BE49-F238E27FC236}">
                <a16:creationId xmlns:a16="http://schemas.microsoft.com/office/drawing/2014/main" id="{9A1B98FA-CBDC-EE41-BA17-60621AE06E7E}"/>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0" name="Picture 9">
            <a:extLst>
              <a:ext uri="{FF2B5EF4-FFF2-40B4-BE49-F238E27FC236}">
                <a16:creationId xmlns:a16="http://schemas.microsoft.com/office/drawing/2014/main" id="{709593A7-AC33-1C42-BB9C-037E9A5CD010}"/>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1328582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inen_otsikkosivu">
    <p:bg>
      <p:bgPr>
        <a:solidFill>
          <a:srgbClr val="00BCF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5C525B-F72D-CB4C-A499-30356DE8318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11CE3E4F-89C9-794F-AFF2-29A82A87FDDD}"/>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C05AA80D-7CBA-C24D-A0AF-A5BBA4A78DF9}"/>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503199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urkoosi_otsikkosivu">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838E52-FA83-B043-9FFB-5629814B7E6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63273D20-D105-8B4E-A8C7-C6C758F619C4}"/>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885529FC-CC25-9749-8BA9-E7E17A05D77A}"/>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825872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genta_otsikkosivu">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5857FD-E646-1B44-8255-EF12388BE2B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7" name="Subtitle 2">
            <a:extLst>
              <a:ext uri="{FF2B5EF4-FFF2-40B4-BE49-F238E27FC236}">
                <a16:creationId xmlns:a16="http://schemas.microsoft.com/office/drawing/2014/main" id="{8951F8BF-A798-4C4B-B23C-B163769951F5}"/>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9" name="Title 2">
            <a:extLst>
              <a:ext uri="{FF2B5EF4-FFF2-40B4-BE49-F238E27FC236}">
                <a16:creationId xmlns:a16="http://schemas.microsoft.com/office/drawing/2014/main" id="{6D99DC74-F2E6-D345-8B02-B1E44C139E4F}"/>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3222976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ranssi_otsikkosivu">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4B9376-BA9B-2A4A-A8C0-DC60DE303E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C178FD2D-C1AC-024F-9204-66FCDF08003B}"/>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0ACA8C3B-B0B6-514C-9E4B-34E2002F2622}"/>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309694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p:bg>
      <p:bgPr>
        <a:solidFill>
          <a:schemeClr val="bg1"/>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70E110F7-09D5-0440-A77B-531B3CBD6C23}" type="datetime1">
              <a:t>23.1.2023</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r>
              <a:rPr lang="fi-FI"/>
              <a:t>Etunimi Sukunimi</a:t>
            </a:r>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hasCustomPrompt="1"/>
          </p:nvPr>
        </p:nvSpPr>
        <p:spPr>
          <a:xfrm>
            <a:off x="531629" y="1570074"/>
            <a:ext cx="7657780" cy="647526"/>
          </a:xfrm>
        </p:spPr>
        <p:txBody>
          <a:bodyPr anchor="t" anchorCtr="0"/>
          <a:lstStyle>
            <a:lvl1pPr marL="0" indent="0" algn="l">
              <a:spcBef>
                <a:spcPts val="800"/>
              </a:spcBef>
              <a:buNone/>
              <a:defRPr sz="2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0" name="Title 2"/>
          <p:cNvSpPr>
            <a:spLocks noGrp="1"/>
          </p:cNvSpPr>
          <p:nvPr>
            <p:ph type="title" hasCustomPrompt="1"/>
          </p:nvPr>
        </p:nvSpPr>
        <p:spPr>
          <a:xfrm>
            <a:off x="539508" y="311729"/>
            <a:ext cx="9695538" cy="1132608"/>
          </a:xfrm>
        </p:spPr>
        <p:txBody>
          <a:bodyPr anchor="b"/>
          <a:lstStyle>
            <a:lvl1pPr>
              <a:defRPr>
                <a:solidFill>
                  <a:schemeClr val="accent1"/>
                </a:solidFill>
              </a:defRPr>
            </a:lvl1pPr>
          </a:lstStyle>
          <a:p>
            <a:r>
              <a:rPr lang="fi-FI"/>
              <a:t>Lisää otsikko</a:t>
            </a:r>
            <a:endParaRPr lang="en-US"/>
          </a:p>
        </p:txBody>
      </p:sp>
      <p:pic>
        <p:nvPicPr>
          <p:cNvPr id="8" name="Picture 7">
            <a:extLst>
              <a:ext uri="{FF2B5EF4-FFF2-40B4-BE49-F238E27FC236}">
                <a16:creationId xmlns:a16="http://schemas.microsoft.com/office/drawing/2014/main" id="{98D00B00-E492-3241-B54C-11E906992FC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_ja _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Lisää otsikko</a:t>
            </a:r>
            <a:endParaRPr lang="fi-FI" dirty="0"/>
          </a:p>
        </p:txBody>
      </p:sp>
      <p:sp>
        <p:nvSpPr>
          <p:cNvPr id="3" name="Content Placeholder 2"/>
          <p:cNvSpPr>
            <a:spLocks noGrp="1"/>
          </p:cNvSpPr>
          <p:nvPr>
            <p:ph idx="1" hasCustomPrompt="1"/>
          </p:nvPr>
        </p:nvSpPr>
        <p:spPr/>
        <p:txBody>
          <a:bodyPr/>
          <a:lstStyle>
            <a:lvl1pPr>
              <a:buClr>
                <a:schemeClr val="accent1"/>
              </a:buClr>
              <a:defRPr sz="1800">
                <a:solidFill>
                  <a:schemeClr val="bg2">
                    <a:lumMod val="50000"/>
                  </a:schemeClr>
                </a:solidFill>
              </a:defRPr>
            </a:lvl1pPr>
            <a:lvl2pPr>
              <a:buClr>
                <a:schemeClr val="accent1"/>
              </a:buClr>
              <a:defRPr sz="1800">
                <a:solidFill>
                  <a:schemeClr val="bg2">
                    <a:lumMod val="50000"/>
                  </a:schemeClr>
                </a:solidFill>
              </a:defRPr>
            </a:lvl2pPr>
            <a:lvl3pPr>
              <a:buClr>
                <a:schemeClr val="accent1"/>
              </a:buClr>
              <a:defRPr sz="1800">
                <a:solidFill>
                  <a:schemeClr val="bg2">
                    <a:lumMod val="50000"/>
                  </a:schemeClr>
                </a:solidFill>
              </a:defRPr>
            </a:lvl3pPr>
            <a:lvl4pPr>
              <a:buClr>
                <a:schemeClr val="accent1"/>
              </a:buClr>
              <a:defRPr sz="1800">
                <a:solidFill>
                  <a:schemeClr val="bg2">
                    <a:lumMod val="50000"/>
                  </a:schemeClr>
                </a:solidFill>
              </a:defRPr>
            </a:lvl4pPr>
            <a:lvl5pPr>
              <a:buClr>
                <a:schemeClr val="accent1"/>
              </a:buCl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a:buClr>
                <a:srgbClr val="37116F"/>
              </a:buClr>
              <a:defRPr sz="1400">
                <a:solidFill>
                  <a:schemeClr val="bg2">
                    <a:lumMod val="50000"/>
                  </a:schemeClr>
                </a:solidFill>
              </a:defRPr>
            </a:lvl9p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p>
          <a:p>
            <a:pPr lvl="5"/>
            <a:r>
              <a:rPr lang="fi-FI"/>
              <a:t>kuudes taso</a:t>
            </a:r>
          </a:p>
          <a:p>
            <a:pPr lvl="6"/>
            <a:r>
              <a:rPr lang="fi-FI"/>
              <a:t>seitsemäs taso </a:t>
            </a:r>
          </a:p>
          <a:p>
            <a:pPr lvl="7"/>
            <a:r>
              <a:rPr lang="fi-FI"/>
              <a:t>kahdeksas taso </a:t>
            </a: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ksi_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Lisää otsikko</a:t>
            </a:r>
          </a:p>
        </p:txBody>
      </p:sp>
      <p:sp>
        <p:nvSpPr>
          <p:cNvPr id="3" name="Content Placeholder 2"/>
          <p:cNvSpPr>
            <a:spLocks noGrp="1"/>
          </p:cNvSpPr>
          <p:nvPr>
            <p:ph sz="half" idx="1" hasCustomPrompt="1"/>
          </p:nvPr>
        </p:nvSpPr>
        <p:spPr>
          <a:xfrm>
            <a:off x="498764" y="1655089"/>
            <a:ext cx="5403272" cy="4464050"/>
          </a:xfrm>
        </p:spPr>
        <p:txBody>
          <a:bodyPr/>
          <a:lstStyle>
            <a:lvl1pPr>
              <a:defRPr sz="1800">
                <a:solidFill>
                  <a:schemeClr val="bg2">
                    <a:lumMod val="50000"/>
                  </a:schemeClr>
                </a:solidFill>
              </a:defRPr>
            </a:lvl1pPr>
            <a:lvl2pPr>
              <a:defRPr sz="1800">
                <a:solidFill>
                  <a:schemeClr val="bg2">
                    <a:lumMod val="50000"/>
                  </a:schemeClr>
                </a:solidFill>
              </a:defRPr>
            </a:lvl2pPr>
            <a:lvl3pPr>
              <a:defRPr sz="18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marL="1878012" indent="0">
              <a:buNone/>
              <a:defRPr sz="1800">
                <a:solidFill>
                  <a:schemeClr val="bg2">
                    <a:lumMod val="50000"/>
                  </a:schemeClr>
                </a:solidFill>
              </a:defRPr>
            </a:lvl9pPr>
          </a:lstStyle>
          <a:p>
            <a:pPr lvl="0"/>
            <a:r>
              <a:rPr lang="fi-FI"/>
              <a:t>Lisää sisätöä</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hasCustomPrompt="1"/>
          </p:nvPr>
        </p:nvSpPr>
        <p:spPr>
          <a:xfrm>
            <a:off x="6244936" y="1634307"/>
            <a:ext cx="5413664" cy="4464050"/>
          </a:xfrm>
        </p:spPr>
        <p:txBody>
          <a:bodyPr/>
          <a:lstStyle>
            <a:lvl1pPr>
              <a:buClr>
                <a:schemeClr val="accent1"/>
              </a:buClr>
              <a:defRPr sz="1800">
                <a:solidFill>
                  <a:schemeClr val="bg2">
                    <a:lumMod val="50000"/>
                  </a:schemeClr>
                </a:solidFill>
              </a:defRPr>
            </a:lvl1pPr>
            <a:lvl2pPr>
              <a:buClr>
                <a:schemeClr val="accent1"/>
              </a:buClr>
              <a:defRPr sz="1800">
                <a:solidFill>
                  <a:schemeClr val="bg2">
                    <a:lumMod val="50000"/>
                  </a:schemeClr>
                </a:solidFill>
              </a:defRPr>
            </a:lvl2pPr>
            <a:lvl3pPr>
              <a:buClr>
                <a:schemeClr val="accent1"/>
              </a:buClr>
              <a:defRPr sz="1800">
                <a:solidFill>
                  <a:schemeClr val="bg2">
                    <a:lumMod val="50000"/>
                  </a:schemeClr>
                </a:solidFill>
              </a:defRPr>
            </a:lvl3pPr>
            <a:lvl4pPr>
              <a:buClr>
                <a:schemeClr val="accent1"/>
              </a:buClr>
              <a:defRPr sz="1800">
                <a:solidFill>
                  <a:schemeClr val="bg2">
                    <a:lumMod val="50000"/>
                  </a:schemeClr>
                </a:solidFill>
              </a:defRPr>
            </a:lvl4pPr>
            <a:lvl5pPr>
              <a:buClr>
                <a:schemeClr val="accent1"/>
              </a:buCl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a:defRPr sz="1800">
                <a:solidFill>
                  <a:schemeClr val="bg2">
                    <a:lumMod val="50000"/>
                  </a:schemeClr>
                </a:solidFill>
              </a:defRPr>
            </a:lvl9p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avio_ja_palsta">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6F38EBE-329F-AD48-BDB0-35C13D3170B4}"/>
              </a:ext>
            </a:extLst>
          </p:cNvPr>
          <p:cNvSpPr>
            <a:spLocks noGrp="1"/>
          </p:cNvSpPr>
          <p:nvPr>
            <p:ph sz="quarter" idx="14" hasCustomPrompt="1"/>
          </p:nvPr>
        </p:nvSpPr>
        <p:spPr>
          <a:xfrm>
            <a:off x="496888" y="1633538"/>
            <a:ext cx="7127875" cy="4464050"/>
          </a:xfrm>
        </p:spPr>
        <p:txBody>
          <a:bodyPr/>
          <a:lstStyle/>
          <a:p>
            <a:pPr lvl="0"/>
            <a:r>
              <a:rPr lang="en-US"/>
              <a:t>Lisää sisältöä klikkaamalla ikonia</a:t>
            </a:r>
            <a:endParaRPr lang="fi-FI"/>
          </a:p>
        </p:txBody>
      </p:sp>
      <p:sp>
        <p:nvSpPr>
          <p:cNvPr id="2" name="Title 1"/>
          <p:cNvSpPr>
            <a:spLocks noGrp="1"/>
          </p:cNvSpPr>
          <p:nvPr>
            <p:ph type="title" hasCustomPrompt="1"/>
          </p:nvPr>
        </p:nvSpPr>
        <p:spPr/>
        <p:txBody>
          <a:bodyPr/>
          <a:lstStyle/>
          <a:p>
            <a:r>
              <a:rPr lang="fi-FI"/>
              <a:t>Lisää otsikko</a:t>
            </a:r>
          </a:p>
        </p:txBody>
      </p:sp>
      <p:sp>
        <p:nvSpPr>
          <p:cNvPr id="4" name="Content Placeholder 3"/>
          <p:cNvSpPr>
            <a:spLocks noGrp="1"/>
          </p:cNvSpPr>
          <p:nvPr>
            <p:ph sz="half" idx="2" hasCustomPrompt="1"/>
          </p:nvPr>
        </p:nvSpPr>
        <p:spPr>
          <a:xfrm>
            <a:off x="7913340" y="1634307"/>
            <a:ext cx="3776433" cy="4464050"/>
          </a:xfrm>
        </p:spPr>
        <p:txBody>
          <a:body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ksi_palstaa_ja_apuotsiko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8374" y="1634307"/>
            <a:ext cx="532029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4" name="Content Placeholder 3"/>
          <p:cNvSpPr>
            <a:spLocks noGrp="1"/>
          </p:cNvSpPr>
          <p:nvPr>
            <p:ph sz="half" idx="2"/>
          </p:nvPr>
        </p:nvSpPr>
        <p:spPr>
          <a:xfrm>
            <a:off x="488374" y="2065807"/>
            <a:ext cx="5320290"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hasCustomPrompt="1"/>
          </p:nvPr>
        </p:nvSpPr>
        <p:spPr>
          <a:xfrm>
            <a:off x="6383338" y="1634307"/>
            <a:ext cx="5285654"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6" name="Content Placeholder 5"/>
          <p:cNvSpPr>
            <a:spLocks noGrp="1"/>
          </p:cNvSpPr>
          <p:nvPr>
            <p:ph sz="quarter" idx="4"/>
          </p:nvPr>
        </p:nvSpPr>
        <p:spPr>
          <a:xfrm>
            <a:off x="6383338" y="2065807"/>
            <a:ext cx="5285653"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itle 9"/>
          <p:cNvSpPr>
            <a:spLocks noGrp="1"/>
          </p:cNvSpPr>
          <p:nvPr>
            <p:ph type="title" hasCustomPrompt="1"/>
          </p:nvPr>
        </p:nvSpPr>
        <p:spPr/>
        <p:txBody>
          <a:bodyPr/>
          <a:lstStyle>
            <a:lvl1pPr>
              <a:defRPr>
                <a:solidFill>
                  <a:srgbClr val="37116F"/>
                </a:solidFill>
              </a:defRPr>
            </a:lvl1pPr>
          </a:lstStyle>
          <a:p>
            <a:r>
              <a:rPr lang="fi-FI"/>
              <a:t>Lisää otsikko</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lme_palstaa_ja_apuotsiko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8374" y="1634307"/>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4" name="Content Placeholder 3"/>
          <p:cNvSpPr>
            <a:spLocks noGrp="1"/>
          </p:cNvSpPr>
          <p:nvPr>
            <p:ph sz="half" idx="2"/>
          </p:nvPr>
        </p:nvSpPr>
        <p:spPr>
          <a:xfrm>
            <a:off x="488373" y="2065807"/>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itle 9"/>
          <p:cNvSpPr>
            <a:spLocks noGrp="1"/>
          </p:cNvSpPr>
          <p:nvPr>
            <p:ph type="title" hasCustomPrompt="1"/>
          </p:nvPr>
        </p:nvSpPr>
        <p:spPr/>
        <p:txBody>
          <a:bodyPr/>
          <a:lstStyle>
            <a:lvl1pPr>
              <a:defRPr>
                <a:solidFill>
                  <a:srgbClr val="37116F"/>
                </a:solidFill>
              </a:defRPr>
            </a:lvl1pPr>
          </a:lstStyle>
          <a:p>
            <a:r>
              <a:rPr lang="fi-FI"/>
              <a:t>Lisää otsikko</a:t>
            </a:r>
            <a:endParaRPr lang="en-GB"/>
          </a:p>
        </p:txBody>
      </p:sp>
      <p:sp>
        <p:nvSpPr>
          <p:cNvPr id="7" name="Text Placeholder 2">
            <a:extLst>
              <a:ext uri="{FF2B5EF4-FFF2-40B4-BE49-F238E27FC236}">
                <a16:creationId xmlns:a16="http://schemas.microsoft.com/office/drawing/2014/main" id="{12E8D385-EFE4-472C-A4C2-270A4143DEB6}"/>
              </a:ext>
            </a:extLst>
          </p:cNvPr>
          <p:cNvSpPr>
            <a:spLocks noGrp="1"/>
          </p:cNvSpPr>
          <p:nvPr>
            <p:ph type="body" idx="10" hasCustomPrompt="1"/>
          </p:nvPr>
        </p:nvSpPr>
        <p:spPr>
          <a:xfrm>
            <a:off x="4371974" y="1639839"/>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8" name="Content Placeholder 3">
            <a:extLst>
              <a:ext uri="{FF2B5EF4-FFF2-40B4-BE49-F238E27FC236}">
                <a16:creationId xmlns:a16="http://schemas.microsoft.com/office/drawing/2014/main" id="{53C806C4-CAC2-4E69-BE23-093DBC4EF200}"/>
              </a:ext>
            </a:extLst>
          </p:cNvPr>
          <p:cNvSpPr>
            <a:spLocks noGrp="1"/>
          </p:cNvSpPr>
          <p:nvPr>
            <p:ph sz="half" idx="11"/>
          </p:nvPr>
        </p:nvSpPr>
        <p:spPr>
          <a:xfrm>
            <a:off x="4371974" y="2065807"/>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Text Placeholder 2">
            <a:extLst>
              <a:ext uri="{FF2B5EF4-FFF2-40B4-BE49-F238E27FC236}">
                <a16:creationId xmlns:a16="http://schemas.microsoft.com/office/drawing/2014/main" id="{2FC9295F-66FC-4AAD-8031-A486CAAAD0D4}"/>
              </a:ext>
            </a:extLst>
          </p:cNvPr>
          <p:cNvSpPr>
            <a:spLocks noGrp="1"/>
          </p:cNvSpPr>
          <p:nvPr>
            <p:ph type="body" idx="12" hasCustomPrompt="1"/>
          </p:nvPr>
        </p:nvSpPr>
        <p:spPr>
          <a:xfrm>
            <a:off x="8255575" y="1639839"/>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11" name="Content Placeholder 3">
            <a:extLst>
              <a:ext uri="{FF2B5EF4-FFF2-40B4-BE49-F238E27FC236}">
                <a16:creationId xmlns:a16="http://schemas.microsoft.com/office/drawing/2014/main" id="{486E9234-CA59-4744-ACB8-91E2DB35ACA0}"/>
              </a:ext>
            </a:extLst>
          </p:cNvPr>
          <p:cNvSpPr>
            <a:spLocks noGrp="1"/>
          </p:cNvSpPr>
          <p:nvPr>
            <p:ph sz="half" idx="13"/>
          </p:nvPr>
        </p:nvSpPr>
        <p:spPr>
          <a:xfrm>
            <a:off x="8255574" y="2071339"/>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48109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lkkä_otsikko">
    <p:spTree>
      <p:nvGrpSpPr>
        <p:cNvPr id="1" name=""/>
        <p:cNvGrpSpPr/>
        <p:nvPr/>
      </p:nvGrpSpPr>
      <p:grpSpPr>
        <a:xfrm>
          <a:off x="0" y="0"/>
          <a:ext cx="0" cy="0"/>
          <a:chOff x="0" y="0"/>
          <a:chExt cx="0" cy="0"/>
        </a:xfrm>
      </p:grpSpPr>
      <p:sp>
        <p:nvSpPr>
          <p:cNvPr id="10" name="Title 2"/>
          <p:cNvSpPr>
            <a:spLocks noGrp="1"/>
          </p:cNvSpPr>
          <p:nvPr>
            <p:ph type="title" hasCustomPrompt="1"/>
          </p:nvPr>
        </p:nvSpPr>
        <p:spPr>
          <a:xfrm>
            <a:off x="539508" y="311729"/>
            <a:ext cx="9695538" cy="1132608"/>
          </a:xfrm>
        </p:spPr>
        <p:txBody>
          <a:bodyPr anchor="b"/>
          <a:lstStyle>
            <a:lvl1pPr>
              <a:defRPr>
                <a:solidFill>
                  <a:srgbClr val="37116F"/>
                </a:solidFill>
              </a:defRPr>
            </a:lvl1pPr>
          </a:lstStyle>
          <a:p>
            <a:r>
              <a:rPr lang="fi-FI"/>
              <a:t>Lisää otsikko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_sivu">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943" y="358412"/>
            <a:ext cx="11217442" cy="1108923"/>
          </a:xfrm>
          <a:prstGeom prst="rect">
            <a:avLst/>
          </a:prstGeom>
        </p:spPr>
        <p:txBody>
          <a:bodyPr vert="horz" lIns="0" tIns="36000" rIns="0" bIns="0" rtlCol="0" anchor="ctr" anchorCtr="0">
            <a:noAutofit/>
          </a:bodyPr>
          <a:lstStyle/>
          <a:p>
            <a:r>
              <a:rPr lang="fi-FI"/>
              <a:t>Lisää otsikko</a:t>
            </a:r>
            <a:endParaRPr lang="fi-FI" dirty="0"/>
          </a:p>
        </p:txBody>
      </p:sp>
      <p:sp>
        <p:nvSpPr>
          <p:cNvPr id="3" name="Text Placeholder 2"/>
          <p:cNvSpPr>
            <a:spLocks noGrp="1"/>
          </p:cNvSpPr>
          <p:nvPr>
            <p:ph type="body" idx="1"/>
          </p:nvPr>
        </p:nvSpPr>
        <p:spPr>
          <a:xfrm>
            <a:off x="497943" y="1615613"/>
            <a:ext cx="11219135" cy="4464595"/>
          </a:xfrm>
          <a:prstGeom prst="rect">
            <a:avLst/>
          </a:prstGeom>
        </p:spPr>
        <p:txBody>
          <a:bodyPr vert="horz" lIns="0" tIns="0" rIns="0" bIns="0" rtlCol="0" anchor="t" anchorCtr="0">
            <a:noAutofit/>
          </a:bodyPr>
          <a:lstStyle/>
          <a:p>
            <a:pPr lvl="0"/>
            <a:r>
              <a:rPr lang="fi-FI" noProof="0"/>
              <a:t>Lisää sisältöä</a:t>
            </a:r>
          </a:p>
          <a:p>
            <a:pPr lvl="1"/>
            <a:r>
              <a:rPr lang="fi-FI" noProof="0"/>
              <a:t>toinen taso</a:t>
            </a:r>
          </a:p>
          <a:p>
            <a:pPr lvl="2"/>
            <a:r>
              <a:rPr lang="fi-FI" noProof="0"/>
              <a:t>kolmas taso</a:t>
            </a:r>
          </a:p>
          <a:p>
            <a:pPr lvl="3"/>
            <a:r>
              <a:rPr lang="fi-FI" noProof="0"/>
              <a:t>neljäs taso</a:t>
            </a:r>
          </a:p>
          <a:p>
            <a:pPr lvl="4"/>
            <a:r>
              <a:rPr lang="fi-FI" noProof="0"/>
              <a:t>viides taso</a:t>
            </a:r>
          </a:p>
          <a:p>
            <a:pPr lvl="5"/>
            <a:r>
              <a:rPr lang="fi-FI" noProof="0"/>
              <a:t>kuudes taso</a:t>
            </a:r>
          </a:p>
          <a:p>
            <a:pPr lvl="6"/>
            <a:r>
              <a:rPr lang="fi-FI" noProof="0"/>
              <a:t>seitsemäs taso </a:t>
            </a:r>
          </a:p>
          <a:p>
            <a:pPr lvl="7"/>
            <a:r>
              <a:rPr lang="fi-FI" noProof="0"/>
              <a:t>kahdeksas taso</a:t>
            </a:r>
          </a:p>
          <a:p>
            <a:pPr lvl="7"/>
            <a:endParaRPr lang="fi-FI" noProof="0"/>
          </a:p>
        </p:txBody>
      </p:sp>
      <p:sp>
        <p:nvSpPr>
          <p:cNvPr id="19" name="(c)" hidden="1"/>
          <p:cNvSpPr txBox="1"/>
          <p:nvPr/>
        </p:nvSpPr>
        <p:spPr>
          <a:xfrm>
            <a:off x="11991132" y="6885384"/>
            <a:ext cx="200376"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fingrid</a:t>
            </a:r>
            <a:endParaRPr lang="en-GB" sz="200" dirty="0" err="1">
              <a:solidFill>
                <a:schemeClr val="bg1"/>
              </a:solidFill>
            </a:endParaRPr>
          </a:p>
        </p:txBody>
      </p:sp>
      <p:pic>
        <p:nvPicPr>
          <p:cNvPr id="7" name="Picture 6">
            <a:extLst>
              <a:ext uri="{FF2B5EF4-FFF2-40B4-BE49-F238E27FC236}">
                <a16:creationId xmlns:a16="http://schemas.microsoft.com/office/drawing/2014/main" id="{C0DE1883-6FBE-2846-806D-CEB0E26D8F0C}"/>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extLst>
      <p:ext uri="{BB962C8B-B14F-4D97-AF65-F5344CB8AC3E}">
        <p14:creationId xmlns:p14="http://schemas.microsoft.com/office/powerpoint/2010/main" val="439456739"/>
      </p:ext>
    </p:extLst>
  </p:cSld>
  <p:clrMap bg1="lt1" tx1="dk1" bg2="lt2" tx2="dk2" accent1="accent1" accent2="accent2" accent3="accent3" accent4="accent4" accent5="accent5" accent6="accent6" hlink="hlink" folHlink="folHlink"/>
  <p:sldLayoutIdLst>
    <p:sldLayoutId id="2147483710" r:id="rId1"/>
    <p:sldLayoutId id="2147483695" r:id="rId2"/>
    <p:sldLayoutId id="2147483699" r:id="rId3"/>
    <p:sldLayoutId id="2147483700" r:id="rId4"/>
    <p:sldLayoutId id="2147483701" r:id="rId5"/>
    <p:sldLayoutId id="2147483702" r:id="rId6"/>
    <p:sldLayoutId id="2147483729" r:id="rId7"/>
    <p:sldLayoutId id="2147483703" r:id="rId8"/>
    <p:sldLayoutId id="2147483706" r:id="rId9"/>
    <p:sldLayoutId id="2147483705" r:id="rId10"/>
    <p:sldLayoutId id="2147483721" r:id="rId11"/>
    <p:sldLayoutId id="2147483727" r:id="rId12"/>
    <p:sldLayoutId id="2147483726" r:id="rId13"/>
    <p:sldLayoutId id="2147483728" r:id="rId14"/>
    <p:sldLayoutId id="2147483722" r:id="rId15"/>
    <p:sldLayoutId id="2147483723" r:id="rId16"/>
    <p:sldLayoutId id="2147483724" r:id="rId17"/>
    <p:sldLayoutId id="2147483725" r:id="rId18"/>
  </p:sldLayoutIdLst>
  <p:hf sldNum="0" hdr="0" ftr="0" dt="0"/>
  <p:txStyles>
    <p:titleStyle>
      <a:lvl1pPr algn="l" defTabSz="914400" rtl="0" eaLnBrk="1" latinLnBrk="0" hangingPunct="1">
        <a:lnSpc>
          <a:spcPct val="85000"/>
        </a:lnSpc>
        <a:spcBef>
          <a:spcPct val="0"/>
        </a:spcBef>
        <a:buNone/>
        <a:defRPr sz="3500" b="1" kern="1200">
          <a:solidFill>
            <a:srgbClr val="37116F"/>
          </a:solidFill>
          <a:latin typeface="+mj-lt"/>
          <a:ea typeface="+mj-ea"/>
          <a:cs typeface="+mj-cs"/>
        </a:defRPr>
      </a:lvl1pPr>
    </p:titleStyle>
    <p:bodyStyle>
      <a:lvl1pPr marL="285750" indent="-28575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1pPr>
      <a:lvl2pPr marL="266700" indent="-26670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2pPr>
      <a:lvl3pPr marL="539750" indent="-27305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3pPr>
      <a:lvl4pPr marL="806450" indent="-26670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4pPr>
      <a:lvl5pPr marL="1071563" indent="-265113"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5pPr>
      <a:lvl6pPr marL="1346200" indent="-274638"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6pPr>
      <a:lvl7pPr marL="1612900" indent="-2667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7pPr>
      <a:lvl8pPr marL="1898650" indent="-28575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8pPr>
      <a:lvl9pPr marL="1878012" indent="0" algn="l" defTabSz="914400" rtl="0" eaLnBrk="1" latinLnBrk="0" hangingPunct="1">
        <a:lnSpc>
          <a:spcPct val="100000"/>
        </a:lnSpc>
        <a:spcBef>
          <a:spcPts val="1000"/>
        </a:spcBef>
        <a:buClr>
          <a:schemeClr val="accent1"/>
        </a:buClr>
        <a:buFont typeface="Arial" panose="020B0604020202020204" pitchFamily="34" charset="0"/>
        <a:buNone/>
        <a:defRPr sz="1800" kern="1200">
          <a:solidFill>
            <a:schemeClr val="bg2">
              <a:lumMod val="50000"/>
            </a:schemeClr>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638DC0E4-C4BE-4736-A3E6-530146AB5F81}"/>
              </a:ext>
            </a:extLst>
          </p:cNvPr>
          <p:cNvSpPr>
            <a:spLocks noGrp="1"/>
          </p:cNvSpPr>
          <p:nvPr>
            <p:ph type="subTitle" idx="1"/>
          </p:nvPr>
        </p:nvSpPr>
        <p:spPr/>
        <p:txBody>
          <a:bodyPr/>
          <a:lstStyle/>
          <a:p>
            <a:r>
              <a:rPr lang="fi-FI" dirty="0"/>
              <a:t>Lukiolaisten sijoittajakoulu, oppitunti 6</a:t>
            </a:r>
          </a:p>
        </p:txBody>
      </p:sp>
      <p:sp>
        <p:nvSpPr>
          <p:cNvPr id="3" name="Otsikko 2">
            <a:extLst>
              <a:ext uri="{FF2B5EF4-FFF2-40B4-BE49-F238E27FC236}">
                <a16:creationId xmlns:a16="http://schemas.microsoft.com/office/drawing/2014/main" id="{1C49E7D9-ECFA-482C-9E87-5893BA110F8A}"/>
              </a:ext>
            </a:extLst>
          </p:cNvPr>
          <p:cNvSpPr>
            <a:spLocks noGrp="1"/>
          </p:cNvSpPr>
          <p:nvPr>
            <p:ph type="title"/>
          </p:nvPr>
        </p:nvSpPr>
        <p:spPr/>
        <p:txBody>
          <a:bodyPr/>
          <a:lstStyle/>
          <a:p>
            <a:r>
              <a:rPr lang="fi-FI" dirty="0"/>
              <a:t>Hajauttaminen, osa 1</a:t>
            </a:r>
          </a:p>
        </p:txBody>
      </p:sp>
    </p:spTree>
    <p:extLst>
      <p:ext uri="{BB962C8B-B14F-4D97-AF65-F5344CB8AC3E}">
        <p14:creationId xmlns:p14="http://schemas.microsoft.com/office/powerpoint/2010/main" val="59071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AFBBF1E-406A-46A9-B221-E0A7E5EC8BA3}"/>
              </a:ext>
            </a:extLst>
          </p:cNvPr>
          <p:cNvSpPr>
            <a:spLocks noGrp="1"/>
          </p:cNvSpPr>
          <p:nvPr>
            <p:ph sz="quarter" idx="14"/>
          </p:nvPr>
        </p:nvSpPr>
        <p:spPr>
          <a:xfrm>
            <a:off x="496889" y="1633538"/>
            <a:ext cx="6008686" cy="4464050"/>
          </a:xfrm>
        </p:spPr>
        <p:txBody>
          <a:bodyPr/>
          <a:lstStyle/>
          <a:p>
            <a:r>
              <a:rPr lang="fi-FI" dirty="0"/>
              <a:t>Osakeriskillä tarkoitetaan osakkeiden arvon heilahteluita eli </a:t>
            </a:r>
            <a:r>
              <a:rPr lang="fi-FI" b="1" dirty="0" err="1">
                <a:solidFill>
                  <a:srgbClr val="37116F"/>
                </a:solidFill>
              </a:rPr>
              <a:t>volatiliteettia</a:t>
            </a:r>
            <a:r>
              <a:rPr lang="fi-FI" dirty="0">
                <a:solidFill>
                  <a:srgbClr val="37116F"/>
                </a:solidFill>
              </a:rPr>
              <a:t>.</a:t>
            </a:r>
          </a:p>
          <a:p>
            <a:r>
              <a:rPr lang="fi-FI" dirty="0"/>
              <a:t>Mitä enemmän arvo pörssissä heiluu, sitä riskialttiimpi osake (ja sitä korkeampi </a:t>
            </a:r>
            <a:r>
              <a:rPr lang="fi-FI" dirty="0" err="1"/>
              <a:t>volatiliteetti</a:t>
            </a:r>
            <a:r>
              <a:rPr lang="fi-FI" dirty="0"/>
              <a:t>). </a:t>
            </a:r>
          </a:p>
          <a:p>
            <a:r>
              <a:rPr lang="fi-FI" dirty="0"/>
              <a:t>Perinteisillä suuryrityksillä, kuten teleoperaattorit, on yleensä matala </a:t>
            </a:r>
            <a:r>
              <a:rPr lang="fi-FI" dirty="0" err="1"/>
              <a:t>volatiliteetti</a:t>
            </a:r>
            <a:r>
              <a:rPr lang="fi-FI" dirty="0"/>
              <a:t>. Niiden liiketoiminta on helposti ennustettavaa ja asiakaspohja on vakiintunut.  </a:t>
            </a:r>
          </a:p>
          <a:p>
            <a:r>
              <a:rPr lang="fi-FI" dirty="0"/>
              <a:t>Pienillä kasvuyrityksillä on korkeampi </a:t>
            </a:r>
            <a:r>
              <a:rPr lang="fi-FI" dirty="0" err="1"/>
              <a:t>volatiliteetti</a:t>
            </a:r>
            <a:r>
              <a:rPr lang="fi-FI" dirty="0"/>
              <a:t>. Niiden tulevaisuuteen liittyy enemmän epävarmuutta, minkä takia kurssi heiluu merkittävästi. </a:t>
            </a:r>
          </a:p>
          <a:p>
            <a:endParaRPr lang="fi-FI" dirty="0"/>
          </a:p>
          <a:p>
            <a:endParaRPr lang="fi-FI" dirty="0"/>
          </a:p>
          <a:p>
            <a:endParaRPr lang="fi-FI" dirty="0"/>
          </a:p>
        </p:txBody>
      </p:sp>
      <p:sp>
        <p:nvSpPr>
          <p:cNvPr id="3" name="Otsikko 2">
            <a:extLst>
              <a:ext uri="{FF2B5EF4-FFF2-40B4-BE49-F238E27FC236}">
                <a16:creationId xmlns:a16="http://schemas.microsoft.com/office/drawing/2014/main" id="{CD769D38-C5C6-404F-8E2C-F67F4555077E}"/>
              </a:ext>
            </a:extLst>
          </p:cNvPr>
          <p:cNvSpPr>
            <a:spLocks noGrp="1"/>
          </p:cNvSpPr>
          <p:nvPr>
            <p:ph type="title"/>
          </p:nvPr>
        </p:nvSpPr>
        <p:spPr/>
        <p:txBody>
          <a:bodyPr/>
          <a:lstStyle/>
          <a:p>
            <a:r>
              <a:rPr lang="fi-FI" dirty="0"/>
              <a:t>Mitä on riski?</a:t>
            </a:r>
          </a:p>
        </p:txBody>
      </p:sp>
      <p:graphicFrame>
        <p:nvGraphicFramePr>
          <p:cNvPr id="5" name="Kaavio 4">
            <a:extLst>
              <a:ext uri="{FF2B5EF4-FFF2-40B4-BE49-F238E27FC236}">
                <a16:creationId xmlns:a16="http://schemas.microsoft.com/office/drawing/2014/main" id="{A7768A4A-3506-4F87-A912-954CF5AFCCD5}"/>
              </a:ext>
            </a:extLst>
          </p:cNvPr>
          <p:cNvGraphicFramePr/>
          <p:nvPr>
            <p:extLst>
              <p:ext uri="{D42A27DB-BD31-4B8C-83A1-F6EECF244321}">
                <p14:modId xmlns:p14="http://schemas.microsoft.com/office/powerpoint/2010/main" val="2555791070"/>
              </p:ext>
            </p:extLst>
          </p:nvPr>
        </p:nvGraphicFramePr>
        <p:xfrm>
          <a:off x="6324601" y="2392499"/>
          <a:ext cx="5114923" cy="4116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431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670E69-9B43-694B-B5EB-D3F1AAAD3AEB}"/>
              </a:ext>
            </a:extLst>
          </p:cNvPr>
          <p:cNvSpPr>
            <a:spLocks noGrp="1"/>
          </p:cNvSpPr>
          <p:nvPr>
            <p:ph type="title"/>
          </p:nvPr>
        </p:nvSpPr>
        <p:spPr/>
        <p:txBody>
          <a:bodyPr/>
          <a:lstStyle/>
          <a:p>
            <a:r>
              <a:rPr lang="fi-FI" dirty="0"/>
              <a:t>Osakesijoittamisen riskit</a:t>
            </a:r>
          </a:p>
        </p:txBody>
      </p:sp>
      <p:sp>
        <p:nvSpPr>
          <p:cNvPr id="3" name="Sisällön paikkamerkki 2">
            <a:extLst>
              <a:ext uri="{FF2B5EF4-FFF2-40B4-BE49-F238E27FC236}">
                <a16:creationId xmlns:a16="http://schemas.microsoft.com/office/drawing/2014/main" id="{40E02782-F374-064A-8D18-D9697495AF5D}"/>
              </a:ext>
            </a:extLst>
          </p:cNvPr>
          <p:cNvSpPr>
            <a:spLocks noGrp="1"/>
          </p:cNvSpPr>
          <p:nvPr>
            <p:ph idx="1"/>
          </p:nvPr>
        </p:nvSpPr>
        <p:spPr>
          <a:xfrm>
            <a:off x="821579" y="1963943"/>
            <a:ext cx="9021780" cy="4141694"/>
          </a:xfrm>
        </p:spPr>
        <p:txBody>
          <a:bodyPr>
            <a:normAutofit/>
          </a:bodyPr>
          <a:lstStyle/>
          <a:p>
            <a:pPr marL="400050" indent="-400050">
              <a:buFont typeface="+mj-lt"/>
              <a:buAutoNum type="romanUcPeriod"/>
            </a:pPr>
            <a:r>
              <a:rPr lang="fi-FI" sz="2400" b="1" dirty="0"/>
              <a:t> Yrityskohtainen riski </a:t>
            </a:r>
            <a:endParaRPr lang="fi-FI" sz="2400" dirty="0"/>
          </a:p>
          <a:p>
            <a:pPr marL="400050" indent="-400050">
              <a:buFont typeface="+mj-lt"/>
              <a:buAutoNum type="romanUcPeriod"/>
            </a:pPr>
            <a:r>
              <a:rPr lang="fi-FI" sz="2400" b="1" dirty="0"/>
              <a:t> Toimialakohtainen riski</a:t>
            </a:r>
          </a:p>
          <a:p>
            <a:pPr marL="400050" indent="-400050">
              <a:buFont typeface="+mj-lt"/>
              <a:buAutoNum type="romanUcPeriod"/>
            </a:pPr>
            <a:r>
              <a:rPr lang="fi-FI" sz="2400" b="1" dirty="0"/>
              <a:t> Maantieteellinen riski </a:t>
            </a:r>
          </a:p>
          <a:p>
            <a:pPr marL="400050" indent="-400050">
              <a:buFont typeface="+mj-lt"/>
              <a:buAutoNum type="romanUcPeriod"/>
            </a:pPr>
            <a:r>
              <a:rPr lang="fi-FI" sz="2400" b="1" dirty="0"/>
              <a:t> Markkinariski</a:t>
            </a:r>
            <a:r>
              <a:rPr lang="fi-FI" sz="2400" dirty="0"/>
              <a:t> (systemaattinen riski)</a:t>
            </a:r>
          </a:p>
          <a:p>
            <a:pPr marL="0" indent="0">
              <a:buNone/>
            </a:pPr>
            <a:endParaRPr lang="fi-FI" sz="3000" dirty="0"/>
          </a:p>
          <a:p>
            <a:pPr marL="0" indent="0">
              <a:buNone/>
            </a:pPr>
            <a:endParaRPr lang="fi-FI" sz="3000" b="1" dirty="0">
              <a:solidFill>
                <a:srgbClr val="37116F"/>
              </a:solidFill>
            </a:endParaRPr>
          </a:p>
          <a:p>
            <a:pPr marL="0" indent="0">
              <a:buNone/>
            </a:pPr>
            <a:r>
              <a:rPr lang="fi-FI" sz="2400" b="1" dirty="0">
                <a:solidFill>
                  <a:srgbClr val="37116F"/>
                </a:solidFill>
              </a:rPr>
              <a:t>Pohdintatehtävä:</a:t>
            </a:r>
            <a:endParaRPr lang="fi-FI" sz="2400" dirty="0">
              <a:solidFill>
                <a:srgbClr val="37116F"/>
              </a:solidFill>
            </a:endParaRPr>
          </a:p>
          <a:p>
            <a:pPr marL="0" indent="0">
              <a:buNone/>
            </a:pPr>
            <a:r>
              <a:rPr lang="fi-FI" sz="2400" dirty="0"/>
              <a:t>Miten sijoittaja voi suojautua yllä mainittuja riskejä vastaan? </a:t>
            </a:r>
          </a:p>
        </p:txBody>
      </p:sp>
      <p:sp>
        <p:nvSpPr>
          <p:cNvPr id="4" name="Tekstiruutu 3">
            <a:extLst>
              <a:ext uri="{FF2B5EF4-FFF2-40B4-BE49-F238E27FC236}">
                <a16:creationId xmlns:a16="http://schemas.microsoft.com/office/drawing/2014/main" id="{429BF682-6B36-3640-B0C7-72E9553CBEB8}"/>
              </a:ext>
            </a:extLst>
          </p:cNvPr>
          <p:cNvSpPr txBox="1"/>
          <p:nvPr/>
        </p:nvSpPr>
        <p:spPr>
          <a:xfrm>
            <a:off x="5579670" y="2177588"/>
            <a:ext cx="4346089" cy="923330"/>
          </a:xfrm>
          <a:prstGeom prst="rect">
            <a:avLst/>
          </a:prstGeom>
          <a:noFill/>
        </p:spPr>
        <p:txBody>
          <a:bodyPr wrap="square" rtlCol="0">
            <a:spAutoFit/>
          </a:bodyPr>
          <a:lstStyle/>
          <a:p>
            <a:r>
              <a:rPr lang="fi-FI" b="1" dirty="0">
                <a:solidFill>
                  <a:schemeClr val="accent1"/>
                </a:solidFill>
              </a:rPr>
              <a:t>Näitä riskejä voi hallita sijoittamalla useaan eri yritykseen, jotka toimivat eri toimialoilla ympäri maailmaa.</a:t>
            </a:r>
          </a:p>
        </p:txBody>
      </p:sp>
      <p:sp>
        <p:nvSpPr>
          <p:cNvPr id="5" name="Oikea aaltosulje 4">
            <a:extLst>
              <a:ext uri="{FF2B5EF4-FFF2-40B4-BE49-F238E27FC236}">
                <a16:creationId xmlns:a16="http://schemas.microsoft.com/office/drawing/2014/main" id="{B77CA3A3-DF91-E64C-B252-90C6A80806F9}"/>
              </a:ext>
            </a:extLst>
          </p:cNvPr>
          <p:cNvSpPr/>
          <p:nvPr/>
        </p:nvSpPr>
        <p:spPr>
          <a:xfrm>
            <a:off x="4837617" y="2019418"/>
            <a:ext cx="494852" cy="1252351"/>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fi-FI"/>
          </a:p>
        </p:txBody>
      </p:sp>
      <p:sp>
        <p:nvSpPr>
          <p:cNvPr id="6" name="Tekstiruutu 5">
            <a:extLst>
              <a:ext uri="{FF2B5EF4-FFF2-40B4-BE49-F238E27FC236}">
                <a16:creationId xmlns:a16="http://schemas.microsoft.com/office/drawing/2014/main" id="{AC0E6AD4-EA71-B94F-9AC1-53227A6288DF}"/>
              </a:ext>
            </a:extLst>
          </p:cNvPr>
          <p:cNvSpPr txBox="1"/>
          <p:nvPr/>
        </p:nvSpPr>
        <p:spPr>
          <a:xfrm>
            <a:off x="6380293" y="3314563"/>
            <a:ext cx="4592507" cy="646331"/>
          </a:xfrm>
          <a:prstGeom prst="rect">
            <a:avLst/>
          </a:prstGeom>
          <a:noFill/>
        </p:spPr>
        <p:txBody>
          <a:bodyPr wrap="square" rtlCol="0">
            <a:spAutoFit/>
          </a:bodyPr>
          <a:lstStyle/>
          <a:p>
            <a:r>
              <a:rPr lang="fi-FI" b="1" dirty="0">
                <a:solidFill>
                  <a:schemeClr val="accent1"/>
                </a:solidFill>
              </a:rPr>
              <a:t>Markkinariskiltä ei voi suojautua, ellei sijoita muihin omaisuusluokkiin.  </a:t>
            </a:r>
          </a:p>
        </p:txBody>
      </p:sp>
    </p:spTree>
    <p:extLst>
      <p:ext uri="{BB962C8B-B14F-4D97-AF65-F5344CB8AC3E}">
        <p14:creationId xmlns:p14="http://schemas.microsoft.com/office/powerpoint/2010/main" val="327686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linds(horizont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7F634B-9B87-0646-A693-253053B803D5}"/>
              </a:ext>
            </a:extLst>
          </p:cNvPr>
          <p:cNvSpPr>
            <a:spLocks noGrp="1"/>
          </p:cNvSpPr>
          <p:nvPr>
            <p:ph type="title"/>
          </p:nvPr>
        </p:nvSpPr>
        <p:spPr/>
        <p:txBody>
          <a:bodyPr/>
          <a:lstStyle/>
          <a:p>
            <a:r>
              <a:rPr lang="fi-FI" dirty="0"/>
              <a:t>Hajautus ja korrelaatio</a:t>
            </a:r>
          </a:p>
        </p:txBody>
      </p:sp>
      <p:graphicFrame>
        <p:nvGraphicFramePr>
          <p:cNvPr id="4" name="Taulukko 3">
            <a:extLst>
              <a:ext uri="{FF2B5EF4-FFF2-40B4-BE49-F238E27FC236}">
                <a16:creationId xmlns:a16="http://schemas.microsoft.com/office/drawing/2014/main" id="{B6FA7C90-085B-1B47-AB2B-35FD94D7E12C}"/>
              </a:ext>
            </a:extLst>
          </p:cNvPr>
          <p:cNvGraphicFramePr>
            <a:graphicFrameLocks noGrp="1"/>
          </p:cNvGraphicFramePr>
          <p:nvPr>
            <p:extLst>
              <p:ext uri="{D42A27DB-BD31-4B8C-83A1-F6EECF244321}">
                <p14:modId xmlns:p14="http://schemas.microsoft.com/office/powerpoint/2010/main" val="1209481934"/>
              </p:ext>
            </p:extLst>
          </p:nvPr>
        </p:nvGraphicFramePr>
        <p:xfrm>
          <a:off x="966102" y="2377710"/>
          <a:ext cx="10281123" cy="2632831"/>
        </p:xfrm>
        <a:graphic>
          <a:graphicData uri="http://schemas.openxmlformats.org/drawingml/2006/table">
            <a:tbl>
              <a:tblPr firstRow="1" bandRow="1">
                <a:tableStyleId>{5C22544A-7EE6-4342-B048-85BDC9FD1C3A}</a:tableStyleId>
              </a:tblPr>
              <a:tblGrid>
                <a:gridCol w="2770674">
                  <a:extLst>
                    <a:ext uri="{9D8B030D-6E8A-4147-A177-3AD203B41FA5}">
                      <a16:colId xmlns:a16="http://schemas.microsoft.com/office/drawing/2014/main" val="2387758568"/>
                    </a:ext>
                  </a:extLst>
                </a:gridCol>
                <a:gridCol w="2369887">
                  <a:extLst>
                    <a:ext uri="{9D8B030D-6E8A-4147-A177-3AD203B41FA5}">
                      <a16:colId xmlns:a16="http://schemas.microsoft.com/office/drawing/2014/main" val="2842925752"/>
                    </a:ext>
                  </a:extLst>
                </a:gridCol>
                <a:gridCol w="2570281">
                  <a:extLst>
                    <a:ext uri="{9D8B030D-6E8A-4147-A177-3AD203B41FA5}">
                      <a16:colId xmlns:a16="http://schemas.microsoft.com/office/drawing/2014/main" val="4293279406"/>
                    </a:ext>
                  </a:extLst>
                </a:gridCol>
                <a:gridCol w="2570281">
                  <a:extLst>
                    <a:ext uri="{9D8B030D-6E8A-4147-A177-3AD203B41FA5}">
                      <a16:colId xmlns:a16="http://schemas.microsoft.com/office/drawing/2014/main" val="388907518"/>
                    </a:ext>
                  </a:extLst>
                </a:gridCol>
              </a:tblGrid>
              <a:tr h="858122">
                <a:tc>
                  <a:txBody>
                    <a:bodyPr/>
                    <a:lstStyle/>
                    <a:p>
                      <a:endParaRPr lang="fi-FI" dirty="0">
                        <a:solidFill>
                          <a:schemeClr val="tx2"/>
                        </a:solidFill>
                      </a:endParaRPr>
                    </a:p>
                  </a:txBody>
                  <a:tcPr>
                    <a:noFill/>
                  </a:tcPr>
                </a:tc>
                <a:tc>
                  <a:txBody>
                    <a:bodyPr/>
                    <a:lstStyle/>
                    <a:p>
                      <a:pPr algn="ctr"/>
                      <a:r>
                        <a:rPr lang="fi-FI" dirty="0">
                          <a:solidFill>
                            <a:srgbClr val="37116F"/>
                          </a:solidFill>
                        </a:rPr>
                        <a:t>Rantahotelli Oy</a:t>
                      </a:r>
                    </a:p>
                  </a:txBody>
                  <a:tcPr anchor="b">
                    <a:noFill/>
                  </a:tcPr>
                </a:tc>
                <a:tc>
                  <a:txBody>
                    <a:bodyPr/>
                    <a:lstStyle/>
                    <a:p>
                      <a:pPr algn="ctr"/>
                      <a:r>
                        <a:rPr lang="fi-FI" dirty="0">
                          <a:solidFill>
                            <a:srgbClr val="37116F"/>
                          </a:solidFill>
                        </a:rPr>
                        <a:t>Sateenvarjo Oy</a:t>
                      </a:r>
                    </a:p>
                  </a:txBody>
                  <a:tcPr anchor="b">
                    <a:noFill/>
                  </a:tcPr>
                </a:tc>
                <a:tc>
                  <a:txBody>
                    <a:bodyPr/>
                    <a:lstStyle/>
                    <a:p>
                      <a:pPr algn="ctr"/>
                      <a:r>
                        <a:rPr lang="fi-FI" dirty="0">
                          <a:solidFill>
                            <a:srgbClr val="37116F"/>
                          </a:solidFill>
                        </a:rPr>
                        <a:t>Elokuvateatteri Oy</a:t>
                      </a:r>
                    </a:p>
                  </a:txBody>
                  <a:tcPr anchor="b">
                    <a:noFill/>
                  </a:tcPr>
                </a:tc>
                <a:extLst>
                  <a:ext uri="{0D108BD9-81ED-4DB2-BD59-A6C34878D82A}">
                    <a16:rowId xmlns:a16="http://schemas.microsoft.com/office/drawing/2014/main" val="3116371009"/>
                  </a:ext>
                </a:extLst>
              </a:tr>
              <a:tr h="858122">
                <a:tc>
                  <a:txBody>
                    <a:bodyPr/>
                    <a:lstStyle/>
                    <a:p>
                      <a:pPr algn="ctr"/>
                      <a:r>
                        <a:rPr lang="fi-FI" sz="1600" dirty="0">
                          <a:latin typeface="Arial" panose="020B0604020202020204" pitchFamily="34" charset="0"/>
                          <a:cs typeface="Arial" panose="020B0604020202020204" pitchFamily="34" charset="0"/>
                        </a:rPr>
                        <a:t>Aurinkoisen kesän tuotto </a:t>
                      </a:r>
                    </a:p>
                    <a:p>
                      <a:pPr algn="ctr"/>
                      <a:r>
                        <a:rPr lang="fi-FI" sz="1600" dirty="0">
                          <a:latin typeface="Arial" panose="020B0604020202020204" pitchFamily="34" charset="0"/>
                          <a:cs typeface="Arial" panose="020B0604020202020204" pitchFamily="34" charset="0"/>
                        </a:rPr>
                        <a:t>(todennäköisyys 50 %)</a:t>
                      </a:r>
                    </a:p>
                  </a:txBody>
                  <a:tcPr anchor="ctr"/>
                </a:tc>
                <a:tc>
                  <a:txBody>
                    <a:bodyPr/>
                    <a:lstStyle/>
                    <a:p>
                      <a:pPr algn="ctr"/>
                      <a:r>
                        <a:rPr lang="fi-FI" dirty="0">
                          <a:latin typeface="Arial" panose="020B0604020202020204" pitchFamily="34" charset="0"/>
                          <a:cs typeface="Arial" panose="020B0604020202020204" pitchFamily="34" charset="0"/>
                        </a:rPr>
                        <a:t>+50 %</a:t>
                      </a:r>
                    </a:p>
                  </a:txBody>
                  <a:tcPr anchor="ctr"/>
                </a:tc>
                <a:tc>
                  <a:txBody>
                    <a:bodyPr/>
                    <a:lstStyle/>
                    <a:p>
                      <a:pPr algn="ctr"/>
                      <a:r>
                        <a:rPr lang="fi-FI" dirty="0">
                          <a:latin typeface="Arial" panose="020B0604020202020204" pitchFamily="34" charset="0"/>
                          <a:cs typeface="Arial" panose="020B0604020202020204" pitchFamily="34" charset="0"/>
                        </a:rPr>
                        <a:t>-25 %</a:t>
                      </a:r>
                    </a:p>
                  </a:txBody>
                  <a:tcPr anchor="ctr"/>
                </a:tc>
                <a:tc>
                  <a:txBody>
                    <a:bodyPr/>
                    <a:lstStyle/>
                    <a:p>
                      <a:pPr algn="ctr"/>
                      <a:r>
                        <a:rPr lang="fi-FI" dirty="0">
                          <a:latin typeface="Arial" panose="020B0604020202020204" pitchFamily="34" charset="0"/>
                          <a:cs typeface="Arial" panose="020B0604020202020204" pitchFamily="34" charset="0"/>
                        </a:rPr>
                        <a:t>+8 %</a:t>
                      </a:r>
                    </a:p>
                  </a:txBody>
                  <a:tcPr anchor="ctr"/>
                </a:tc>
                <a:extLst>
                  <a:ext uri="{0D108BD9-81ED-4DB2-BD59-A6C34878D82A}">
                    <a16:rowId xmlns:a16="http://schemas.microsoft.com/office/drawing/2014/main" val="878479510"/>
                  </a:ext>
                </a:extLst>
              </a:tr>
              <a:tr h="916587">
                <a:tc>
                  <a:txBody>
                    <a:bodyPr/>
                    <a:lstStyle/>
                    <a:p>
                      <a:pPr algn="ctr"/>
                      <a:r>
                        <a:rPr lang="fi-FI" sz="1600" dirty="0">
                          <a:latin typeface="Arial" panose="020B0604020202020204" pitchFamily="34" charset="0"/>
                          <a:cs typeface="Arial" panose="020B0604020202020204" pitchFamily="34" charset="0"/>
                        </a:rPr>
                        <a:t>Sateisen kesän tuotto</a:t>
                      </a:r>
                    </a:p>
                    <a:p>
                      <a:pPr algn="ctr"/>
                      <a:r>
                        <a:rPr lang="fi-FI" sz="1600" dirty="0">
                          <a:latin typeface="Arial" panose="020B0604020202020204" pitchFamily="34" charset="0"/>
                          <a:cs typeface="Arial" panose="020B0604020202020204" pitchFamily="34" charset="0"/>
                        </a:rPr>
                        <a:t>(todennäköisyys 50 %)</a:t>
                      </a:r>
                    </a:p>
                  </a:txBody>
                  <a:tcPr anchor="ctr"/>
                </a:tc>
                <a:tc>
                  <a:txBody>
                    <a:bodyPr/>
                    <a:lstStyle/>
                    <a:p>
                      <a:pPr algn="ctr"/>
                      <a:r>
                        <a:rPr lang="fi-FI" dirty="0">
                          <a:latin typeface="Arial" panose="020B0604020202020204" pitchFamily="34" charset="0"/>
                          <a:cs typeface="Arial" panose="020B0604020202020204" pitchFamily="34" charset="0"/>
                        </a:rPr>
                        <a:t>-25 %</a:t>
                      </a:r>
                    </a:p>
                  </a:txBody>
                  <a:tcPr anchor="ctr"/>
                </a:tc>
                <a:tc>
                  <a:txBody>
                    <a:bodyPr/>
                    <a:lstStyle/>
                    <a:p>
                      <a:pPr algn="ctr"/>
                      <a:r>
                        <a:rPr lang="fi-FI" dirty="0">
                          <a:latin typeface="Arial" panose="020B0604020202020204" pitchFamily="34" charset="0"/>
                          <a:cs typeface="Arial" panose="020B0604020202020204" pitchFamily="34" charset="0"/>
                        </a:rPr>
                        <a:t>+50 %</a:t>
                      </a:r>
                    </a:p>
                  </a:txBody>
                  <a:tcPr anchor="ctr"/>
                </a:tc>
                <a:tc>
                  <a:txBody>
                    <a:bodyPr/>
                    <a:lstStyle/>
                    <a:p>
                      <a:pPr algn="ctr"/>
                      <a:r>
                        <a:rPr lang="fi-FI" dirty="0">
                          <a:latin typeface="Arial" panose="020B0604020202020204" pitchFamily="34" charset="0"/>
                          <a:cs typeface="Arial" panose="020B0604020202020204" pitchFamily="34" charset="0"/>
                        </a:rPr>
                        <a:t>+12 %</a:t>
                      </a:r>
                    </a:p>
                  </a:txBody>
                  <a:tcPr anchor="ctr"/>
                </a:tc>
                <a:extLst>
                  <a:ext uri="{0D108BD9-81ED-4DB2-BD59-A6C34878D82A}">
                    <a16:rowId xmlns:a16="http://schemas.microsoft.com/office/drawing/2014/main" val="2129358864"/>
                  </a:ext>
                </a:extLst>
              </a:tr>
            </a:tbl>
          </a:graphicData>
        </a:graphic>
      </p:graphicFrame>
      <p:sp>
        <p:nvSpPr>
          <p:cNvPr id="3" name="Tekstiruutu 2">
            <a:extLst>
              <a:ext uri="{FF2B5EF4-FFF2-40B4-BE49-F238E27FC236}">
                <a16:creationId xmlns:a16="http://schemas.microsoft.com/office/drawing/2014/main" id="{2EEE0B11-F1D0-7243-A2F8-AAE45BECC2AA}"/>
              </a:ext>
            </a:extLst>
          </p:cNvPr>
          <p:cNvSpPr txBox="1"/>
          <p:nvPr/>
        </p:nvSpPr>
        <p:spPr>
          <a:xfrm>
            <a:off x="1434263" y="1862007"/>
            <a:ext cx="10281122" cy="646331"/>
          </a:xfrm>
          <a:prstGeom prst="rect">
            <a:avLst/>
          </a:prstGeom>
          <a:noFill/>
        </p:spPr>
        <p:txBody>
          <a:bodyPr wrap="square" rtlCol="0">
            <a:spAutoFit/>
          </a:bodyPr>
          <a:lstStyle/>
          <a:p>
            <a:r>
              <a:rPr lang="fi-FI" dirty="0"/>
              <a:t>Miten 10 000 euron salkku kannattaa rakentaa, jos tarjolla on näiden kolmen samalla paratiisisaarella toimivan yrityksen osakkeita ja sijoittaja haluaa välttää turhaa riskiä?</a:t>
            </a:r>
          </a:p>
        </p:txBody>
      </p:sp>
    </p:spTree>
    <p:extLst>
      <p:ext uri="{BB962C8B-B14F-4D97-AF65-F5344CB8AC3E}">
        <p14:creationId xmlns:p14="http://schemas.microsoft.com/office/powerpoint/2010/main" val="159455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2">
            <a:extLst>
              <a:ext uri="{FF2B5EF4-FFF2-40B4-BE49-F238E27FC236}">
                <a16:creationId xmlns:a16="http://schemas.microsoft.com/office/drawing/2014/main" id="{340CD1DF-D058-F449-8DEC-C00E4058A9C5}"/>
              </a:ext>
            </a:extLst>
          </p:cNvPr>
          <p:cNvGraphicFramePr>
            <a:graphicFrameLocks noGrp="1"/>
          </p:cNvGraphicFramePr>
          <p:nvPr>
            <p:extLst>
              <p:ext uri="{D42A27DB-BD31-4B8C-83A1-F6EECF244321}">
                <p14:modId xmlns:p14="http://schemas.microsoft.com/office/powerpoint/2010/main" val="2470664497"/>
              </p:ext>
            </p:extLst>
          </p:nvPr>
        </p:nvGraphicFramePr>
        <p:xfrm>
          <a:off x="700646" y="1409991"/>
          <a:ext cx="10616540" cy="4882695"/>
        </p:xfrm>
        <a:graphic>
          <a:graphicData uri="http://schemas.openxmlformats.org/drawingml/2006/table">
            <a:tbl>
              <a:tblPr firstRow="1" bandRow="1">
                <a:tableStyleId>{B301B821-A1FF-4177-AEE7-76D212191A09}</a:tableStyleId>
              </a:tblPr>
              <a:tblGrid>
                <a:gridCol w="2899264">
                  <a:extLst>
                    <a:ext uri="{9D8B030D-6E8A-4147-A177-3AD203B41FA5}">
                      <a16:colId xmlns:a16="http://schemas.microsoft.com/office/drawing/2014/main" val="2402080441"/>
                    </a:ext>
                  </a:extLst>
                </a:gridCol>
                <a:gridCol w="2496415">
                  <a:extLst>
                    <a:ext uri="{9D8B030D-6E8A-4147-A177-3AD203B41FA5}">
                      <a16:colId xmlns:a16="http://schemas.microsoft.com/office/drawing/2014/main" val="1222305782"/>
                    </a:ext>
                  </a:extLst>
                </a:gridCol>
                <a:gridCol w="2496415">
                  <a:extLst>
                    <a:ext uri="{9D8B030D-6E8A-4147-A177-3AD203B41FA5}">
                      <a16:colId xmlns:a16="http://schemas.microsoft.com/office/drawing/2014/main" val="3157347645"/>
                    </a:ext>
                  </a:extLst>
                </a:gridCol>
                <a:gridCol w="2724446">
                  <a:extLst>
                    <a:ext uri="{9D8B030D-6E8A-4147-A177-3AD203B41FA5}">
                      <a16:colId xmlns:a16="http://schemas.microsoft.com/office/drawing/2014/main" val="2345254991"/>
                    </a:ext>
                  </a:extLst>
                </a:gridCol>
              </a:tblGrid>
              <a:tr h="1226331">
                <a:tc>
                  <a:txBody>
                    <a:bodyPr/>
                    <a:lstStyle/>
                    <a:p>
                      <a:endParaRPr lang="fi-FI" dirty="0">
                        <a:solidFill>
                          <a:schemeClr val="tx2"/>
                        </a:solidFill>
                      </a:endParaRPr>
                    </a:p>
                  </a:txBody>
                  <a:tcPr anchor="b">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i-FI" sz="1600" dirty="0">
                          <a:solidFill>
                            <a:srgbClr val="37116F"/>
                          </a:solidFill>
                        </a:rPr>
                        <a:t>5000 € </a:t>
                      </a:r>
                    </a:p>
                    <a:p>
                      <a:pPr algn="ctr"/>
                      <a:r>
                        <a:rPr lang="fi-FI" sz="1600" dirty="0">
                          <a:solidFill>
                            <a:srgbClr val="37116F"/>
                          </a:solidFill>
                        </a:rPr>
                        <a:t>Rantahotelli oy </a:t>
                      </a:r>
                    </a:p>
                    <a:p>
                      <a:pPr algn="ctr"/>
                      <a:r>
                        <a:rPr lang="fi-FI" sz="1600" dirty="0">
                          <a:solidFill>
                            <a:srgbClr val="37116F"/>
                          </a:solidFill>
                        </a:rPr>
                        <a:t>5000 € </a:t>
                      </a:r>
                    </a:p>
                    <a:p>
                      <a:pPr algn="ctr"/>
                      <a:r>
                        <a:rPr lang="fi-FI" sz="1600" dirty="0">
                          <a:solidFill>
                            <a:srgbClr val="37116F"/>
                          </a:solidFill>
                        </a:rPr>
                        <a:t>Sateenvarjo oy</a:t>
                      </a:r>
                    </a:p>
                  </a:txBody>
                  <a:tcPr anchor="b">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i-FI" sz="1600" dirty="0">
                          <a:solidFill>
                            <a:srgbClr val="37116F"/>
                          </a:solidFill>
                        </a:rPr>
                        <a:t>10 000 € </a:t>
                      </a:r>
                    </a:p>
                    <a:p>
                      <a:pPr algn="ctr"/>
                      <a:r>
                        <a:rPr lang="fi-FI" sz="1600" dirty="0">
                          <a:solidFill>
                            <a:srgbClr val="37116F"/>
                          </a:solidFill>
                        </a:rPr>
                        <a:t>Rantahotelli oy</a:t>
                      </a:r>
                    </a:p>
                  </a:txBody>
                  <a:tcPr anchor="b">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i-FI" sz="1600" dirty="0">
                          <a:solidFill>
                            <a:srgbClr val="37116F"/>
                          </a:solidFill>
                        </a:rPr>
                        <a:t>10 000 € </a:t>
                      </a:r>
                    </a:p>
                    <a:p>
                      <a:pPr algn="ctr"/>
                      <a:r>
                        <a:rPr lang="fi-FI" sz="1600" dirty="0">
                          <a:solidFill>
                            <a:srgbClr val="37116F"/>
                          </a:solidFill>
                        </a:rPr>
                        <a:t>Elokuvateatteri oy</a:t>
                      </a:r>
                    </a:p>
                  </a:txBody>
                  <a:tcPr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6191358"/>
                  </a:ext>
                </a:extLst>
              </a:tr>
              <a:tr h="913988">
                <a:tc>
                  <a:txBody>
                    <a:bodyPr/>
                    <a:lstStyle/>
                    <a:p>
                      <a:pPr algn="r"/>
                      <a:r>
                        <a:rPr lang="fi-FI" dirty="0"/>
                        <a:t>Tuotto, kun on </a:t>
                      </a:r>
                    </a:p>
                    <a:p>
                      <a:pPr algn="r"/>
                      <a:r>
                        <a:rPr lang="fi-FI" dirty="0"/>
                        <a:t>aurinkoinen kesä (50 %)</a:t>
                      </a:r>
                    </a:p>
                  </a:txBody>
                  <a:tcPr anchor="ctr">
                    <a:lnT w="12700" cap="flat" cmpd="sng" algn="ctr">
                      <a:solidFill>
                        <a:schemeClr val="tx1"/>
                      </a:solidFill>
                      <a:prstDash val="solid"/>
                      <a:round/>
                      <a:headEnd type="none" w="med" len="med"/>
                      <a:tailEnd type="none" w="med" len="med"/>
                    </a:lnT>
                  </a:tcPr>
                </a:tc>
                <a:tc>
                  <a:txBody>
                    <a:bodyPr/>
                    <a:lstStyle/>
                    <a:p>
                      <a:pPr algn="ctr"/>
                      <a:r>
                        <a:rPr lang="fi-FI" dirty="0"/>
                        <a:t>2 500 - 1 250 </a:t>
                      </a:r>
                    </a:p>
                    <a:p>
                      <a:pPr algn="ctr"/>
                      <a:r>
                        <a:rPr lang="fi-FI" dirty="0"/>
                        <a:t>= </a:t>
                      </a:r>
                      <a:r>
                        <a:rPr lang="fi-FI" b="1" dirty="0"/>
                        <a:t> 1 250 €</a:t>
                      </a:r>
                    </a:p>
                  </a:txBody>
                  <a:tcPr anchor="ctr">
                    <a:lnT w="12700" cap="flat" cmpd="sng" algn="ctr">
                      <a:solidFill>
                        <a:schemeClr val="tx1"/>
                      </a:solidFill>
                      <a:prstDash val="solid"/>
                      <a:round/>
                      <a:headEnd type="none" w="med" len="med"/>
                      <a:tailEnd type="none" w="med" len="med"/>
                    </a:lnT>
                  </a:tcPr>
                </a:tc>
                <a:tc>
                  <a:txBody>
                    <a:bodyPr/>
                    <a:lstStyle/>
                    <a:p>
                      <a:pPr algn="ctr"/>
                      <a:r>
                        <a:rPr lang="fi-FI" b="1" dirty="0"/>
                        <a:t>+ 5 000 €</a:t>
                      </a:r>
                    </a:p>
                  </a:txBody>
                  <a:tcPr anchor="ctr">
                    <a:lnT w="12700" cap="flat" cmpd="sng" algn="ctr">
                      <a:solidFill>
                        <a:schemeClr val="tx1"/>
                      </a:solidFill>
                      <a:prstDash val="solid"/>
                      <a:round/>
                      <a:headEnd type="none" w="med" len="med"/>
                      <a:tailEnd type="none" w="med" len="med"/>
                    </a:lnT>
                  </a:tcPr>
                </a:tc>
                <a:tc>
                  <a:txBody>
                    <a:bodyPr/>
                    <a:lstStyle/>
                    <a:p>
                      <a:pPr algn="ctr"/>
                      <a:r>
                        <a:rPr lang="fi-FI" b="1" dirty="0"/>
                        <a:t>+ 800 €</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78106725"/>
                  </a:ext>
                </a:extLst>
              </a:tr>
              <a:tr h="913988">
                <a:tc>
                  <a:txBody>
                    <a:bodyPr/>
                    <a:lstStyle/>
                    <a:p>
                      <a:pPr algn="r"/>
                      <a:r>
                        <a:rPr lang="fi-FI" dirty="0"/>
                        <a:t>Tuotto, kun on </a:t>
                      </a:r>
                    </a:p>
                    <a:p>
                      <a:pPr algn="r"/>
                      <a:r>
                        <a:rPr lang="fi-FI" dirty="0"/>
                        <a:t>sateinen kesä (50 %)</a:t>
                      </a:r>
                    </a:p>
                  </a:txBody>
                  <a:tcPr anchor="ctr"/>
                </a:tc>
                <a:tc>
                  <a:txBody>
                    <a:bodyPr/>
                    <a:lstStyle/>
                    <a:p>
                      <a:pPr algn="ctr"/>
                      <a:r>
                        <a:rPr lang="fi-FI" dirty="0"/>
                        <a:t>-1 250 + 2 500 </a:t>
                      </a:r>
                    </a:p>
                    <a:p>
                      <a:pPr algn="ctr"/>
                      <a:r>
                        <a:rPr lang="fi-FI" dirty="0"/>
                        <a:t>= </a:t>
                      </a:r>
                      <a:r>
                        <a:rPr lang="fi-FI" b="1" dirty="0"/>
                        <a:t> 1 250 €</a:t>
                      </a:r>
                    </a:p>
                  </a:txBody>
                  <a:tcPr anchor="ctr"/>
                </a:tc>
                <a:tc>
                  <a:txBody>
                    <a:bodyPr/>
                    <a:lstStyle/>
                    <a:p>
                      <a:pPr algn="ctr"/>
                      <a:r>
                        <a:rPr lang="fi-FI" b="1" dirty="0"/>
                        <a:t>- 2 500 €</a:t>
                      </a:r>
                    </a:p>
                  </a:txBody>
                  <a:tcPr anchor="ctr"/>
                </a:tc>
                <a:tc>
                  <a:txBody>
                    <a:bodyPr/>
                    <a:lstStyle/>
                    <a:p>
                      <a:pPr algn="ctr"/>
                      <a:r>
                        <a:rPr lang="fi-FI" b="1" dirty="0"/>
                        <a:t>+ 1 200 €</a:t>
                      </a:r>
                    </a:p>
                  </a:txBody>
                  <a:tcPr anchor="ctr"/>
                </a:tc>
                <a:extLst>
                  <a:ext uri="{0D108BD9-81ED-4DB2-BD59-A6C34878D82A}">
                    <a16:rowId xmlns:a16="http://schemas.microsoft.com/office/drawing/2014/main" val="377113377"/>
                  </a:ext>
                </a:extLst>
              </a:tr>
              <a:tr h="913988">
                <a:tc>
                  <a:txBody>
                    <a:bodyPr/>
                    <a:lstStyle/>
                    <a:p>
                      <a:pPr algn="r"/>
                      <a:r>
                        <a:rPr lang="fi-FI" dirty="0"/>
                        <a:t>Tuotto keskimäärin</a:t>
                      </a:r>
                    </a:p>
                  </a:txBody>
                  <a:tcPr anchor="ctr"/>
                </a:tc>
                <a:tc>
                  <a:txBody>
                    <a:bodyPr/>
                    <a:lstStyle/>
                    <a:p>
                      <a:pPr algn="ctr"/>
                      <a:r>
                        <a:rPr lang="fi-FI" dirty="0"/>
                        <a:t>(1250 + 1250) / 2</a:t>
                      </a:r>
                    </a:p>
                    <a:p>
                      <a:pPr algn="ctr"/>
                      <a:r>
                        <a:rPr lang="fi-FI" dirty="0"/>
                        <a:t>= </a:t>
                      </a:r>
                    </a:p>
                    <a:p>
                      <a:pPr algn="ctr"/>
                      <a:r>
                        <a:rPr lang="fi-FI" b="1" dirty="0"/>
                        <a:t>+ 1 250 € / vuosi</a:t>
                      </a:r>
                    </a:p>
                  </a:txBody>
                  <a:tcPr anchor="ctr"/>
                </a:tc>
                <a:tc>
                  <a:txBody>
                    <a:bodyPr/>
                    <a:lstStyle/>
                    <a:p>
                      <a:pPr algn="ctr"/>
                      <a:r>
                        <a:rPr lang="fi-FI" b="0" dirty="0"/>
                        <a:t>(5000 - 2500) / 2 </a:t>
                      </a:r>
                    </a:p>
                    <a:p>
                      <a:pPr algn="ctr"/>
                      <a:r>
                        <a:rPr lang="fi-FI" b="0" dirty="0"/>
                        <a:t>=</a:t>
                      </a:r>
                    </a:p>
                    <a:p>
                      <a:pPr algn="ctr"/>
                      <a:r>
                        <a:rPr lang="fi-FI" b="1" dirty="0"/>
                        <a:t>+ 1 250 / vuosi</a:t>
                      </a:r>
                    </a:p>
                  </a:txBody>
                  <a:tcPr anchor="ctr"/>
                </a:tc>
                <a:tc>
                  <a:txBody>
                    <a:bodyPr/>
                    <a:lstStyle/>
                    <a:p>
                      <a:pPr algn="ctr"/>
                      <a:r>
                        <a:rPr lang="fi-FI" dirty="0"/>
                        <a:t>(800 + 1200) / 2</a:t>
                      </a:r>
                    </a:p>
                    <a:p>
                      <a:pPr algn="ctr"/>
                      <a:r>
                        <a:rPr lang="fi-FI" dirty="0"/>
                        <a:t>= </a:t>
                      </a:r>
                    </a:p>
                    <a:p>
                      <a:pPr algn="ctr"/>
                      <a:r>
                        <a:rPr lang="fi-FI" b="1" dirty="0"/>
                        <a:t>+ 1 000 € / vuosi</a:t>
                      </a:r>
                    </a:p>
                  </a:txBody>
                  <a:tcPr anchor="ctr"/>
                </a:tc>
                <a:extLst>
                  <a:ext uri="{0D108BD9-81ED-4DB2-BD59-A6C34878D82A}">
                    <a16:rowId xmlns:a16="http://schemas.microsoft.com/office/drawing/2014/main" val="4190104743"/>
                  </a:ext>
                </a:extLst>
              </a:tr>
              <a:tr h="913988">
                <a:tc>
                  <a:txBody>
                    <a:bodyPr/>
                    <a:lstStyle/>
                    <a:p>
                      <a:pPr algn="r"/>
                      <a:r>
                        <a:rPr lang="fi-FI" dirty="0"/>
                        <a:t>Volatiliteetti </a:t>
                      </a:r>
                    </a:p>
                    <a:p>
                      <a:pPr algn="r"/>
                      <a:r>
                        <a:rPr lang="fi-FI" dirty="0"/>
                        <a:t>(eli keskihajonta)</a:t>
                      </a:r>
                    </a:p>
                  </a:txBody>
                  <a:tcPr anchor="ctr"/>
                </a:tc>
                <a:tc>
                  <a:txBody>
                    <a:bodyPr/>
                    <a:lstStyle/>
                    <a:p>
                      <a:pPr algn="ctr"/>
                      <a:r>
                        <a:rPr lang="fi-FI" b="1" dirty="0"/>
                        <a:t>0</a:t>
                      </a:r>
                    </a:p>
                  </a:txBody>
                  <a:tcPr anchor="ctr"/>
                </a:tc>
                <a:tc>
                  <a:txBody>
                    <a:bodyPr/>
                    <a:lstStyle/>
                    <a:p>
                      <a:pPr algn="ctr"/>
                      <a:r>
                        <a:rPr lang="fi-FI" b="1" dirty="0"/>
                        <a:t>3 750</a:t>
                      </a:r>
                    </a:p>
                  </a:txBody>
                  <a:tcPr anchor="ctr"/>
                </a:tc>
                <a:tc>
                  <a:txBody>
                    <a:bodyPr/>
                    <a:lstStyle/>
                    <a:p>
                      <a:pPr algn="ctr"/>
                      <a:r>
                        <a:rPr lang="fi-FI" b="1" dirty="0"/>
                        <a:t>200</a:t>
                      </a:r>
                    </a:p>
                  </a:txBody>
                  <a:tcPr anchor="ctr"/>
                </a:tc>
                <a:extLst>
                  <a:ext uri="{0D108BD9-81ED-4DB2-BD59-A6C34878D82A}">
                    <a16:rowId xmlns:a16="http://schemas.microsoft.com/office/drawing/2014/main" val="1347032823"/>
                  </a:ext>
                </a:extLst>
              </a:tr>
            </a:tbl>
          </a:graphicData>
        </a:graphic>
      </p:graphicFrame>
      <p:sp>
        <p:nvSpPr>
          <p:cNvPr id="3" name="Tekstiruutu 2">
            <a:extLst>
              <a:ext uri="{FF2B5EF4-FFF2-40B4-BE49-F238E27FC236}">
                <a16:creationId xmlns:a16="http://schemas.microsoft.com/office/drawing/2014/main" id="{37A1D87C-D9E6-1C49-8B1D-C50B8CFC4DD8}"/>
              </a:ext>
            </a:extLst>
          </p:cNvPr>
          <p:cNvSpPr txBox="1"/>
          <p:nvPr/>
        </p:nvSpPr>
        <p:spPr>
          <a:xfrm>
            <a:off x="700645" y="403761"/>
            <a:ext cx="9654637" cy="923330"/>
          </a:xfrm>
          <a:prstGeom prst="rect">
            <a:avLst/>
          </a:prstGeom>
          <a:noFill/>
        </p:spPr>
        <p:txBody>
          <a:bodyPr wrap="square" rtlCol="0">
            <a:spAutoFit/>
          </a:bodyPr>
          <a:lstStyle/>
          <a:p>
            <a:r>
              <a:rPr lang="fi-FI" dirty="0"/>
              <a:t>Vaikka Elokuvateatteri oy on yrityksistä turvallisin, saadaan kokonaisriski pienimmäksi valitsemalla salkkuun vain Rantahotelli oy:n ja Sateenvarjo oy:n osakkeita. </a:t>
            </a:r>
          </a:p>
          <a:p>
            <a:r>
              <a:rPr lang="fi-FI" b="1" dirty="0"/>
              <a:t>Keksitkö miksi näin on? </a:t>
            </a:r>
          </a:p>
        </p:txBody>
      </p:sp>
    </p:spTree>
    <p:extLst>
      <p:ext uri="{BB962C8B-B14F-4D97-AF65-F5344CB8AC3E}">
        <p14:creationId xmlns:p14="http://schemas.microsoft.com/office/powerpoint/2010/main" val="37601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lanuoli 21">
            <a:extLst>
              <a:ext uri="{FF2B5EF4-FFF2-40B4-BE49-F238E27FC236}">
                <a16:creationId xmlns:a16="http://schemas.microsoft.com/office/drawing/2014/main" id="{EE5842EE-7ACB-FB49-90DA-E9B73D59E850}"/>
              </a:ext>
            </a:extLst>
          </p:cNvPr>
          <p:cNvSpPr/>
          <p:nvPr/>
        </p:nvSpPr>
        <p:spPr>
          <a:xfrm>
            <a:off x="4585842" y="2915322"/>
            <a:ext cx="324230" cy="1331895"/>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 name="Suora nuoliyhdysviiva 2">
            <a:extLst>
              <a:ext uri="{FF2B5EF4-FFF2-40B4-BE49-F238E27FC236}">
                <a16:creationId xmlns:a16="http://schemas.microsoft.com/office/drawing/2014/main" id="{460EADB5-ED31-CC4D-9C49-698AC3B80F19}"/>
              </a:ext>
            </a:extLst>
          </p:cNvPr>
          <p:cNvCxnSpPr>
            <a:cxnSpLocks/>
          </p:cNvCxnSpPr>
          <p:nvPr/>
        </p:nvCxnSpPr>
        <p:spPr>
          <a:xfrm flipV="1">
            <a:off x="1785769" y="2119257"/>
            <a:ext cx="0" cy="34424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uora nuoliyhdysviiva 4">
            <a:extLst>
              <a:ext uri="{FF2B5EF4-FFF2-40B4-BE49-F238E27FC236}">
                <a16:creationId xmlns:a16="http://schemas.microsoft.com/office/drawing/2014/main" id="{2E39DADE-2910-914A-8032-0F163BEF7E18}"/>
              </a:ext>
            </a:extLst>
          </p:cNvPr>
          <p:cNvCxnSpPr>
            <a:cxnSpLocks/>
          </p:cNvCxnSpPr>
          <p:nvPr/>
        </p:nvCxnSpPr>
        <p:spPr>
          <a:xfrm>
            <a:off x="1785769" y="5561704"/>
            <a:ext cx="772399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kstiruutu 8">
            <a:extLst>
              <a:ext uri="{FF2B5EF4-FFF2-40B4-BE49-F238E27FC236}">
                <a16:creationId xmlns:a16="http://schemas.microsoft.com/office/drawing/2014/main" id="{32502713-76ED-2D45-913F-129C0A048716}"/>
              </a:ext>
            </a:extLst>
          </p:cNvPr>
          <p:cNvSpPr txBox="1"/>
          <p:nvPr/>
        </p:nvSpPr>
        <p:spPr>
          <a:xfrm>
            <a:off x="1516828" y="646216"/>
            <a:ext cx="8755934" cy="646331"/>
          </a:xfrm>
          <a:prstGeom prst="rect">
            <a:avLst/>
          </a:prstGeom>
          <a:noFill/>
        </p:spPr>
        <p:txBody>
          <a:bodyPr wrap="square" rtlCol="0">
            <a:spAutoFit/>
          </a:bodyPr>
          <a:lstStyle/>
          <a:p>
            <a:r>
              <a:rPr lang="fi-FI" sz="3600" b="1" dirty="0">
                <a:solidFill>
                  <a:srgbClr val="37116F"/>
                </a:solidFill>
              </a:rPr>
              <a:t>Osakesalkun</a:t>
            </a:r>
            <a:r>
              <a:rPr lang="fi-FI" sz="3600" b="1" dirty="0"/>
              <a:t> </a:t>
            </a:r>
            <a:r>
              <a:rPr lang="fi-FI" sz="3600" b="1" dirty="0">
                <a:solidFill>
                  <a:srgbClr val="37116F"/>
                </a:solidFill>
              </a:rPr>
              <a:t>hajauttaminen ja riski</a:t>
            </a:r>
          </a:p>
        </p:txBody>
      </p:sp>
      <p:sp>
        <p:nvSpPr>
          <p:cNvPr id="10" name="Tekstiruutu 9">
            <a:extLst>
              <a:ext uri="{FF2B5EF4-FFF2-40B4-BE49-F238E27FC236}">
                <a16:creationId xmlns:a16="http://schemas.microsoft.com/office/drawing/2014/main" id="{DDC9420D-6990-814A-8A5B-42E9C41D7236}"/>
              </a:ext>
            </a:extLst>
          </p:cNvPr>
          <p:cNvSpPr txBox="1"/>
          <p:nvPr/>
        </p:nvSpPr>
        <p:spPr>
          <a:xfrm>
            <a:off x="1058243" y="2119257"/>
            <a:ext cx="714476" cy="369332"/>
          </a:xfrm>
          <a:prstGeom prst="rect">
            <a:avLst/>
          </a:prstGeom>
          <a:noFill/>
        </p:spPr>
        <p:txBody>
          <a:bodyPr wrap="square" rtlCol="0">
            <a:spAutoFit/>
          </a:bodyPr>
          <a:lstStyle/>
          <a:p>
            <a:pPr algn="r"/>
            <a:r>
              <a:rPr lang="fi-FI" dirty="0"/>
              <a:t>riski</a:t>
            </a:r>
          </a:p>
        </p:txBody>
      </p:sp>
      <p:sp>
        <p:nvSpPr>
          <p:cNvPr id="11" name="Tekstiruutu 10">
            <a:extLst>
              <a:ext uri="{FF2B5EF4-FFF2-40B4-BE49-F238E27FC236}">
                <a16:creationId xmlns:a16="http://schemas.microsoft.com/office/drawing/2014/main" id="{E95A2830-9203-0247-9446-8ED67312B4AF}"/>
              </a:ext>
            </a:extLst>
          </p:cNvPr>
          <p:cNvSpPr txBox="1"/>
          <p:nvPr/>
        </p:nvSpPr>
        <p:spPr>
          <a:xfrm>
            <a:off x="6637469" y="5561703"/>
            <a:ext cx="2830989" cy="369332"/>
          </a:xfrm>
          <a:prstGeom prst="rect">
            <a:avLst/>
          </a:prstGeom>
          <a:noFill/>
        </p:spPr>
        <p:txBody>
          <a:bodyPr wrap="square" rtlCol="0">
            <a:spAutoFit/>
          </a:bodyPr>
          <a:lstStyle/>
          <a:p>
            <a:pPr algn="r"/>
            <a:r>
              <a:rPr lang="fi-FI" dirty="0"/>
              <a:t>osakkeiden lukumäärä</a:t>
            </a:r>
          </a:p>
        </p:txBody>
      </p:sp>
      <p:cxnSp>
        <p:nvCxnSpPr>
          <p:cNvPr id="13" name="Suora yhdysviiva 12">
            <a:extLst>
              <a:ext uri="{FF2B5EF4-FFF2-40B4-BE49-F238E27FC236}">
                <a16:creationId xmlns:a16="http://schemas.microsoft.com/office/drawing/2014/main" id="{5610B1EF-21D2-5345-A440-CAA9999C40B6}"/>
              </a:ext>
            </a:extLst>
          </p:cNvPr>
          <p:cNvCxnSpPr>
            <a:cxnSpLocks/>
          </p:cNvCxnSpPr>
          <p:nvPr/>
        </p:nvCxnSpPr>
        <p:spPr>
          <a:xfrm flipV="1">
            <a:off x="1785769" y="2915323"/>
            <a:ext cx="7554174"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D1CFC8BA-6665-0547-874A-5086BF5F500A}"/>
              </a:ext>
            </a:extLst>
          </p:cNvPr>
          <p:cNvCxnSpPr>
            <a:cxnSpLocks/>
          </p:cNvCxnSpPr>
          <p:nvPr/>
        </p:nvCxnSpPr>
        <p:spPr>
          <a:xfrm>
            <a:off x="1785769" y="4616550"/>
            <a:ext cx="7554174" cy="518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Kaari 16">
            <a:extLst>
              <a:ext uri="{FF2B5EF4-FFF2-40B4-BE49-F238E27FC236}">
                <a16:creationId xmlns:a16="http://schemas.microsoft.com/office/drawing/2014/main" id="{A388BEDF-0E4B-6E41-A9A9-E2750C216C6C}"/>
              </a:ext>
            </a:extLst>
          </p:cNvPr>
          <p:cNvSpPr/>
          <p:nvPr/>
        </p:nvSpPr>
        <p:spPr>
          <a:xfrm rot="10800000">
            <a:off x="1811870" y="1118795"/>
            <a:ext cx="10908256" cy="3420932"/>
          </a:xfrm>
          <a:prstGeom prst="arc">
            <a:avLst>
              <a:gd name="adj1" fmla="val 16200001"/>
              <a:gd name="adj2" fmla="val 21586026"/>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solidFill>
                <a:srgbClr val="C00000"/>
              </a:solidFill>
            </a:endParaRPr>
          </a:p>
        </p:txBody>
      </p:sp>
      <p:sp>
        <p:nvSpPr>
          <p:cNvPr id="19" name="Tekstiruutu 18">
            <a:extLst>
              <a:ext uri="{FF2B5EF4-FFF2-40B4-BE49-F238E27FC236}">
                <a16:creationId xmlns:a16="http://schemas.microsoft.com/office/drawing/2014/main" id="{3B0E996A-731F-FE4C-A0C3-E92383EE1049}"/>
              </a:ext>
            </a:extLst>
          </p:cNvPr>
          <p:cNvSpPr txBox="1"/>
          <p:nvPr/>
        </p:nvSpPr>
        <p:spPr>
          <a:xfrm>
            <a:off x="5477371" y="4783481"/>
            <a:ext cx="3991087" cy="646331"/>
          </a:xfrm>
          <a:prstGeom prst="rect">
            <a:avLst/>
          </a:prstGeom>
          <a:noFill/>
        </p:spPr>
        <p:txBody>
          <a:bodyPr wrap="square" rtlCol="0">
            <a:spAutoFit/>
          </a:bodyPr>
          <a:lstStyle/>
          <a:p>
            <a:r>
              <a:rPr lang="fi-FI" dirty="0"/>
              <a:t>Systemaattinen markkinariski, jota ei voi hajauttamalla pienentää.</a:t>
            </a:r>
          </a:p>
        </p:txBody>
      </p:sp>
      <p:sp>
        <p:nvSpPr>
          <p:cNvPr id="23" name="Tekstiruutu 22">
            <a:extLst>
              <a:ext uri="{FF2B5EF4-FFF2-40B4-BE49-F238E27FC236}">
                <a16:creationId xmlns:a16="http://schemas.microsoft.com/office/drawing/2014/main" id="{35178BBB-AAD1-8941-B7A4-609C75FA3F07}"/>
              </a:ext>
            </a:extLst>
          </p:cNvPr>
          <p:cNvSpPr txBox="1"/>
          <p:nvPr/>
        </p:nvSpPr>
        <p:spPr>
          <a:xfrm>
            <a:off x="4910072" y="3290968"/>
            <a:ext cx="3991087" cy="646331"/>
          </a:xfrm>
          <a:prstGeom prst="rect">
            <a:avLst/>
          </a:prstGeom>
          <a:noFill/>
        </p:spPr>
        <p:txBody>
          <a:bodyPr wrap="square" rtlCol="0">
            <a:spAutoFit/>
          </a:bodyPr>
          <a:lstStyle/>
          <a:p>
            <a:r>
              <a:rPr lang="fi-FI" dirty="0"/>
              <a:t>Ei-systemaattinen riski, joka voidaan poistaa hajauttamalla.</a:t>
            </a:r>
          </a:p>
        </p:txBody>
      </p:sp>
      <p:sp>
        <p:nvSpPr>
          <p:cNvPr id="14" name="Nuoli ylös ja alas 17">
            <a:extLst>
              <a:ext uri="{FF2B5EF4-FFF2-40B4-BE49-F238E27FC236}">
                <a16:creationId xmlns:a16="http://schemas.microsoft.com/office/drawing/2014/main" id="{D9525325-770B-4FE1-B8F5-C94A42A6633B}"/>
              </a:ext>
            </a:extLst>
          </p:cNvPr>
          <p:cNvSpPr/>
          <p:nvPr/>
        </p:nvSpPr>
        <p:spPr>
          <a:xfrm>
            <a:off x="5278480" y="4741531"/>
            <a:ext cx="236668" cy="791514"/>
          </a:xfrm>
          <a:prstGeom prst="upDownArrow">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53810661"/>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AT 2019">
  <a:themeElements>
    <a:clrScheme name="TAT 2019">
      <a:dk1>
        <a:srgbClr val="282828"/>
      </a:dk1>
      <a:lt1>
        <a:srgbClr val="FFFFFF"/>
      </a:lt1>
      <a:dk2>
        <a:srgbClr val="BABABA"/>
      </a:dk2>
      <a:lt2>
        <a:srgbClr val="EFEFEF"/>
      </a:lt2>
      <a:accent1>
        <a:srgbClr val="300F5E"/>
      </a:accent1>
      <a:accent2>
        <a:srgbClr val="00D8CC"/>
      </a:accent2>
      <a:accent3>
        <a:srgbClr val="EC008C"/>
      </a:accent3>
      <a:accent4>
        <a:srgbClr val="FF8C00"/>
      </a:accent4>
      <a:accent5>
        <a:srgbClr val="00BCF2"/>
      </a:accent5>
      <a:accent6>
        <a:srgbClr val="EFEFEF"/>
      </a:accent6>
      <a:hlink>
        <a:srgbClr val="EC008C"/>
      </a:hlink>
      <a:folHlink>
        <a:srgbClr val="6666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lumMod val="50000"/>
              </a:schemeClr>
            </a:solidFill>
          </a:defRPr>
        </a:defPPr>
      </a:lstStyle>
    </a:txDef>
  </a:objectDefaults>
  <a:extraClrSchemeLst/>
  <a:extLst>
    <a:ext uri="{05A4C25C-085E-4340-85A3-A5531E510DB2}">
      <thm15:themeFamily xmlns:thm15="http://schemas.microsoft.com/office/thememl/2012/main" name="TAT PPT 2020" id="{52419699-3153-43A0-BA6A-86B4D6E20826}" vid="{03BDEC7E-9447-46EE-B87C-841692C173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hreä">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i (johtoryhm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johtoryhm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90B6B78A6941408A90372B3F68DBDA" ma:contentTypeVersion="12" ma:contentTypeDescription="Create a new document." ma:contentTypeScope="" ma:versionID="26a6e27be12bcf7dee2dd9802ef7f8b0">
  <xsd:schema xmlns:xsd="http://www.w3.org/2001/XMLSchema" xmlns:xs="http://www.w3.org/2001/XMLSchema" xmlns:p="http://schemas.microsoft.com/office/2006/metadata/properties" xmlns:ns2="0e3cafc4-93ba-489e-88e0-5310d8e166b9" xmlns:ns3="2b104ebc-4fe4-4568-ac24-b34eb1a23887" targetNamespace="http://schemas.microsoft.com/office/2006/metadata/properties" ma:root="true" ma:fieldsID="ce20f2ad472a15c7515c716865a9dcee" ns2:_="" ns3:_="">
    <xsd:import namespace="0e3cafc4-93ba-489e-88e0-5310d8e166b9"/>
    <xsd:import namespace="2b104ebc-4fe4-4568-ac24-b34eb1a238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cafc4-93ba-489e-88e0-5310d8e16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104ebc-4fe4-4568-ac24-b34eb1a238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90569F-8888-45C4-BCBA-B8246A4404AF}">
  <ds:schemaRefs>
    <ds:schemaRef ds:uri="http://schemas.microsoft.com/sharepoint/v3/contenttype/forms"/>
  </ds:schemaRefs>
</ds:datastoreItem>
</file>

<file path=customXml/itemProps2.xml><?xml version="1.0" encoding="utf-8"?>
<ds:datastoreItem xmlns:ds="http://schemas.openxmlformats.org/officeDocument/2006/customXml" ds:itemID="{A39C352E-6CC4-47DD-B2B8-1CAA64AFBF93}">
  <ds:schemaRefs>
    <ds:schemaRef ds:uri="http://schemas.microsoft.com/office/2006/metadata/properties"/>
    <ds:schemaRef ds:uri="http://schemas.microsoft.com/office/2006/documentManagement/types"/>
    <ds:schemaRef ds:uri="http://purl.org/dc/terms/"/>
    <ds:schemaRef ds:uri="0e3cafc4-93ba-489e-88e0-5310d8e166b9"/>
    <ds:schemaRef ds:uri="http://purl.org/dc/dcmitype/"/>
    <ds:schemaRef ds:uri="http://schemas.microsoft.com/office/infopath/2007/PartnerControls"/>
    <ds:schemaRef ds:uri="http://purl.org/dc/elements/1.1/"/>
    <ds:schemaRef ds:uri="http://schemas.openxmlformats.org/package/2006/metadata/core-properties"/>
    <ds:schemaRef ds:uri="2b104ebc-4fe4-4568-ac24-b34eb1a23887"/>
    <ds:schemaRef ds:uri="http://www.w3.org/XML/1998/namespace"/>
  </ds:schemaRefs>
</ds:datastoreItem>
</file>

<file path=customXml/itemProps3.xml><?xml version="1.0" encoding="utf-8"?>
<ds:datastoreItem xmlns:ds="http://schemas.openxmlformats.org/officeDocument/2006/customXml" ds:itemID="{D911860C-241B-47A2-BABF-B646A6660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3cafc4-93ba-489e-88e0-5310d8e166b9"/>
    <ds:schemaRef ds:uri="2b104ebc-4fe4-4568-ac24-b34eb1a23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TAT PPT 2020</Template>
  <TotalTime>111</TotalTime>
  <Words>663</Words>
  <Application>Microsoft Office PowerPoint</Application>
  <PresentationFormat>Laajakuva</PresentationFormat>
  <Paragraphs>98</Paragraphs>
  <Slides>6</Slides>
  <Notes>4</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6</vt:i4>
      </vt:variant>
    </vt:vector>
  </HeadingPairs>
  <TitlesOfParts>
    <vt:vector size="9" baseType="lpstr">
      <vt:lpstr>Arial</vt:lpstr>
      <vt:lpstr>Calibri</vt:lpstr>
      <vt:lpstr>TAT 2019</vt:lpstr>
      <vt:lpstr>Hajauttaminen, osa 1</vt:lpstr>
      <vt:lpstr>Mitä on riski?</vt:lpstr>
      <vt:lpstr>Osakesijoittamisen riskit</vt:lpstr>
      <vt:lpstr>Hajautus ja korrelaatio</vt:lpstr>
      <vt:lpstr>PowerPoint-esitys</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Hajauttaminen, osa 1</dc:title>
  <dc:subject/>
  <dc:creator>Kiljunen Julia</dc:creator>
  <cp:keywords>PPT Power point TAT 2017</cp:keywords>
  <dc:description/>
  <cp:lastModifiedBy>Oppilas</cp:lastModifiedBy>
  <cp:revision>5</cp:revision>
  <dcterms:created xsi:type="dcterms:W3CDTF">2021-01-25T11:18:19Z</dcterms:created>
  <dcterms:modified xsi:type="dcterms:W3CDTF">2023-01-23T19:19:51Z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0x0101001C90B6B78A6941408A90372B3F68DBDA</vt:lpwstr>
  </property>
</Properties>
</file>