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362" r:id="rId3"/>
    <p:sldId id="293" r:id="rId4"/>
    <p:sldId id="300" r:id="rId5"/>
    <p:sldId id="301" r:id="rId6"/>
    <p:sldId id="292" r:id="rId7"/>
    <p:sldId id="298" r:id="rId8"/>
    <p:sldId id="303"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2C0555-5A49-47CD-9534-F50937FC1F6A}" name="Hannola-Antikainen Mari" initials="MH" userId="S::mari.hannola-antikainen@nuortennyt.fi::699b90ae-1245-453e-bcfc-c474d561dbb4" providerId="AD"/>
  <p188:author id="{EC4B6964-E96C-5A08-2519-122EE54D9B31}" name="Kortejärvi Petri" initials="KP" userId="S::petri.kortejarvi@op.fi::ed587106-995c-4248-9ee8-9ae96e3792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77086" autoAdjust="0"/>
  </p:normalViewPr>
  <p:slideViewPr>
    <p:cSldViewPr snapToGrid="0">
      <p:cViewPr varScale="1">
        <p:scale>
          <a:sx n="42" d="100"/>
          <a:sy n="42" d="100"/>
        </p:scale>
        <p:origin x="78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C5AD5-F84E-47FA-B6E3-FEDF65548A32}" type="datetimeFigureOut">
              <a:rPr lang="fi-FI" smtClean="0"/>
              <a:t>8.2.2024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011A8-307D-4BAA-B47B-8C25DCBE4CD2}" type="slidenum">
              <a:rPr lang="fi-FI" smtClean="0"/>
              <a:t>‹#›</a:t>
            </a:fld>
            <a:endParaRPr lang="fi-FI"/>
          </a:p>
        </p:txBody>
      </p:sp>
    </p:spTree>
    <p:extLst>
      <p:ext uri="{BB962C8B-B14F-4D97-AF65-F5344CB8AC3E}">
        <p14:creationId xmlns:p14="http://schemas.microsoft.com/office/powerpoint/2010/main" val="103259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Opiskelijoiden kanssa kannattaa miettiä miten erilaiset metsäsijoittamisen tavat eroavat suorasta osakeostamisesta. Osaamisen vaatimus kasvaa jos kyseessä oma metsätila, samoin kustannukset ja vaadittavat toimet verotuksellisesti ja tilan hoidon kannalta. Nämä tällä kalvolla esitellyt erityispiirteet koskevat pääosin metsätilan omistamista tai yhteismetsää.</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E9FCF-487F-46A9-914B-04445EAED7D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81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Opettajalle avuksi:</a:t>
            </a:r>
          </a:p>
          <a:p>
            <a:r>
              <a:rPr lang="fi-FI" dirty="0"/>
              <a:t>1. Jarkolla ei kokemusta metsänhoidosta. Se, että metsä on hoitamaton, luo kuluja ja vaatii erityisosaamista. Jarkko voi toki myydä metsän, mutta koska hän todennäköisesti haluaa pitää metsän, tarvitsee Jarkon etsiä lisätietoja metsän hoitamisesta. Kuluja hoitamattomasta metsästä tulee esimerkiksi pakollisten karsintahakkuiden sekä muista metsänhoidollisista toimenpiteistä. Tuotto-odotus on tässä vaihtoehdossa hidas ja pitkä (jopa 20 vuotta), hoitamaton metsä tuottaa aluksi paljon kuluja ja vähän tuottoa. Riskeinä metsänomistamisessa ovat muun muassa luonnonolojen vaikutukset metsään, tai riistavauriot.</a:t>
            </a:r>
          </a:p>
          <a:p>
            <a:r>
              <a:rPr lang="fi-FI" dirty="0"/>
              <a:t>2. Liinalla on jo osaamista ja tietoa metsänhoidosta. Hän voisi miettiä mahdollisuuksia laajentaa metsäomistustaan. Liinan on tärkeää harkita miten saa tuottoa metsästä, hakkuut, maanvuokra jne. Metsästä on myös metsänhoidollisia kuluja. Tuottoa Liina saa myymällä puustoa ja vuokratuloina sekä metsän arvonnousuna. Sijoitushorisontti on pitkähkö, jopa vuosia.</a:t>
            </a:r>
          </a:p>
          <a:p>
            <a:r>
              <a:rPr lang="fi-FI" dirty="0"/>
              <a:t>3. Mintulle yksi vaihtoehto voisi olla yhteismetsä. Minttu voi liittää oman metsänsä osaksi tai kokonaan yhteismetsää. Tai perustaa uuden yhteismetsän. Yhteismetsää hallinnoi osakaskunta ja hoitokunta hoitaa metsää. Näin Minttu saa säännöllistä tuottoa metsästään, kuitenkin siten että hän voi itse myös osallistua päätöksentekoon. Sijoitushorisontissa on jaettu riski ja tuottoja tulee tasaisesti useista lähteistä. Toki yhteismetsään kohdistuu myös hoitotoimenpiteitä jotka alentavat mahdollisia tuottoja.</a:t>
            </a:r>
          </a:p>
          <a:p>
            <a:r>
              <a:rPr lang="fi-FI" dirty="0"/>
              <a:t>4. Hyvä vaihtoehto Niklakselle on sijoittaa vastuullisiin metsärahastoihin, jolloin tuottoja tulee eri lähteistä. Toki Niklas voi myös ostaa itselleen metsää mutta se edellyttää syvempää perehtymistä ja asiantuntemusta metsänhoidosta. Rahaston hyvä puoli on että salkunhoitaja tekee päätökset ja sijoitus on riskittömämpi. Sijoitushorisontti voi olla pitkäkin, toki rahastotuotot ovat huomattavasti muita metsäsijoittamisen tuottoja nopeampia yleensä.</a:t>
            </a:r>
          </a:p>
          <a:p>
            <a:r>
              <a:rPr lang="fi-FI" dirty="0"/>
              <a:t>Pohdittaessa eri metsäsijoittamisen muotoja: metsärahastoissa voi valita vastuullisen metsärahaston. Vastuullisuusnäkökulmaa on tarkasteltava hyvin laajalta näkökulmalta: metsäsijoittamisen vastuullisuus riippuu suuresti valituista hoitotoimenpiteistä, laadukkaista toteutustavoista sekä siitä, mikä odotus metsän tuoton suhteen omistajalla on. Metsänomistaja voi itse vaikuttaa metsäomistuksensa vastuullisuuteen ottamalla käyttöön metsäsertifikaattien periaatteita ja  käyttämällä vastuullisia toimijoita.</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E9FCF-487F-46A9-914B-04445EAED7D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22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Tarkoitus tällä harjoituksella on </a:t>
            </a:r>
          </a:p>
          <a:p>
            <a:pPr marL="171450" indent="-171450">
              <a:buFontTx/>
              <a:buChar char="-"/>
            </a:pPr>
            <a:r>
              <a:rPr lang="fi-FI"/>
              <a:t>Harjoitella ryhmätyötaitoja</a:t>
            </a:r>
          </a:p>
          <a:p>
            <a:pPr marL="171450" indent="-171450">
              <a:buFontTx/>
              <a:buChar char="-"/>
            </a:pPr>
            <a:r>
              <a:rPr lang="fi-FI"/>
              <a:t>Koota yhteen metsäsijoittamisen osaamista (huomioikaa materiaalit oppitunneilla 11 ja 3)</a:t>
            </a:r>
          </a:p>
          <a:p>
            <a:pPr marL="171450" indent="-171450">
              <a:buFontTx/>
              <a:buChar char="-"/>
            </a:pPr>
            <a:r>
              <a:rPr lang="fi-FI"/>
              <a:t>Miettiä hajauttamista ja järkevää näkemystä tapauksessa, perusteltuja näkemyksiä</a:t>
            </a:r>
          </a:p>
          <a:p>
            <a:pPr marL="0" indent="0">
              <a:buFontTx/>
              <a:buNone/>
            </a:pPr>
            <a:endParaRPr lang="fi-FI"/>
          </a:p>
          <a:p>
            <a:pPr marL="0" indent="0">
              <a:buFontTx/>
              <a:buNone/>
            </a:pPr>
            <a:r>
              <a:rPr lang="fi-FI"/>
              <a:t>Harjoituksen voi myös tehdä laajemmin, eräällä tapaa kurssin kokoavana harjoituksena. Tällöin ohjeistuksena tulee olla miettiä kokonaishajautusta tarkemmin ja antaa vinkkejä miten hajautusta voisi tehdä.</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E9FCF-487F-46A9-914B-04445EAED7D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9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Opettajalle:</a:t>
            </a:r>
          </a:p>
          <a:p>
            <a:r>
              <a:rPr lang="fi-FI"/>
              <a:t>- Kun metsästä hakataan puita, sen arvokasvu alenee. Luonnollista on ettei nuorta metsää kannata kaataa, eli hakkuuarvo on olemassa vasta noin 20 vuoden kohdalla. Samassa kohtaa myös puuston kasvu hidastuu, sekin laskee arvokasvua.</a:t>
            </a:r>
          </a:p>
          <a:p>
            <a:r>
              <a:rPr lang="fi-FI"/>
              <a:t>Vaikka metsää hakattaisi, täytyy samalla huolehtia metsän tuoton kasvusta. Onkin tärkeää miettiä, milloin on hyvä tehdä hakkuita:</a:t>
            </a:r>
            <a:r>
              <a:rPr lang="fi-FI" b="0" i="0">
                <a:solidFill>
                  <a:srgbClr val="323232"/>
                </a:solidFill>
                <a:effectLst/>
                <a:latin typeface="Chevin"/>
              </a:rPr>
              <a:t> Hakkuun aika koittaa, kun arvokasvuprosentti, eli puuston vuotuisen kasvun arvo suhteessa puustopääomaan, laskee metsänomistajan tuottotavoitetta alemmaksi. Tyypillisesti hakkuuta kannattaa harkita, kun arvokasvu laskee alle 4 prosentin.</a:t>
            </a:r>
          </a:p>
          <a:p>
            <a:r>
              <a:rPr lang="fi-FI" b="0" i="0">
                <a:solidFill>
                  <a:srgbClr val="323232"/>
                </a:solidFill>
                <a:effectLst/>
                <a:latin typeface="Chevin"/>
              </a:rPr>
              <a:t>Hakkuiden tulisi aina olla metsän kasvua pienempiä.</a:t>
            </a:r>
          </a:p>
          <a:p>
            <a:r>
              <a:rPr lang="fi-FI" b="0" i="0">
                <a:solidFill>
                  <a:srgbClr val="323232"/>
                </a:solidFill>
                <a:effectLst/>
                <a:latin typeface="Chevin"/>
              </a:rPr>
              <a:t>Puut kasvavat ajan kuluessa tukkimittaan, joka lisää vanhemman metsän arvon kasvua. Tukkipuu on arvokkain myytävän puun laji.</a:t>
            </a:r>
          </a:p>
          <a:p>
            <a:r>
              <a:rPr lang="fi-FI" b="0" i="0">
                <a:solidFill>
                  <a:srgbClr val="323232"/>
                </a:solidFill>
                <a:effectLst/>
                <a:latin typeface="Chevin"/>
              </a:rPr>
              <a:t>Tulee muistaa että arvokasvuun vaikuttaa myös metsään tehtävät hoitotoimenpiteet ja mahdolliset luonnonolot.</a:t>
            </a:r>
          </a:p>
          <a:p>
            <a:r>
              <a:rPr lang="fi-FI" b="0" i="0">
                <a:solidFill>
                  <a:srgbClr val="323232"/>
                </a:solidFill>
                <a:effectLst/>
                <a:latin typeface="Chevin"/>
              </a:rPr>
              <a:t>Myös metsän säilyttäminen ja ennallistaminen voivat olla hyviä vaihtoehtoja hakkuille. Tähän voi saada Metsäkeskuksen Ympäristötukea sekä mahdollisia EU-tukia.</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E9FCF-487F-46A9-914B-04445EAED7D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75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Vastausehdotuksia tietoon opettajille: </a:t>
            </a:r>
          </a:p>
          <a:p>
            <a:r>
              <a:rPr lang="fi-FI"/>
              <a:t>- Tuulivoimarakentaminen. Rahasto on tehnyt maanvuokrasopimuksia ja </a:t>
            </a:r>
            <a:r>
              <a:rPr lang="fi-FI" err="1"/>
              <a:t>aurinkosähkötuotantoyritysten</a:t>
            </a:r>
            <a:r>
              <a:rPr lang="fi-FI"/>
              <a:t> kanssa. </a:t>
            </a:r>
          </a:p>
          <a:p>
            <a:r>
              <a:rPr lang="fi-FI"/>
              <a:t>- Metsän hakkuut ovat olleet puuston kasvua pienemmät, jolloin metsän hiilinielu kasvaa.</a:t>
            </a:r>
          </a:p>
          <a:p>
            <a:r>
              <a:rPr lang="fi-FI"/>
              <a:t>- Hakatusta puusta valmistettiin muovia korvaavia puukuituisia pakkausmateriaaleja ja hiiltä sitovia puurakenteita. </a:t>
            </a:r>
          </a:p>
          <a:p>
            <a:r>
              <a:rPr lang="fi-FI"/>
              <a:t>- Hakkuissa huomioidaan luonnon monimuotoisuuden säilyminen: toimenpiteitä rajoitetaan arvokkaissa elinympäristöissä, huomioidaan uhanalaiset lajit, huolehditaan vesien suojelusta ja kasvatetaan monimuotoisuutta metsissä.</a:t>
            </a:r>
          </a:p>
          <a:p>
            <a:r>
              <a:rPr lang="fi-FI"/>
              <a:t>- Metsiä jätetään talouskäytön ulkopuolelle. Perustetaan suojelualueita.</a:t>
            </a:r>
          </a:p>
          <a:p>
            <a:r>
              <a:rPr lang="fi-FI"/>
              <a:t>- FSC-sertifioitujen metsien määrää on kasvatettu. Ja suojellun metsän määrä on kasvanut.</a:t>
            </a:r>
          </a:p>
          <a:p>
            <a:r>
              <a:rPr lang="fi-FI"/>
              <a:t>- Ulkoilureittejä koskevia sopimuksia ja sopimuksia metsästysseurojen kanssa on lisätty sekä sallittu tuli- ja taukopaikkojen rakentaminen rahaston maille.</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E9FCF-487F-46A9-914B-04445EAED7D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Lähde: OP Ryhmä</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E9FCF-487F-46A9-914B-04445EAED7D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83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ACEA00-B28D-2BD4-3D89-8AC661B40A5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EFCCC60-4DE0-6D1B-FEB4-7AEC5B061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C0662C4-F1E7-551D-F485-186CBDE47894}"/>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5" name="Alatunnisteen paikkamerkki 4">
            <a:extLst>
              <a:ext uri="{FF2B5EF4-FFF2-40B4-BE49-F238E27FC236}">
                <a16:creationId xmlns:a16="http://schemas.microsoft.com/office/drawing/2014/main" id="{60F80F51-C6D5-6AD1-FE73-F518DF7B1E2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EA9E6A1-1209-C015-B3B8-E24A74B8C935}"/>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345937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A6BB00-C210-0EDA-2A90-2CC822051BA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AEDC923-F3A0-DB6D-635D-C9128123479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055FA2A-64D4-5697-9E3F-427D06B3C02C}"/>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5" name="Alatunnisteen paikkamerkki 4">
            <a:extLst>
              <a:ext uri="{FF2B5EF4-FFF2-40B4-BE49-F238E27FC236}">
                <a16:creationId xmlns:a16="http://schemas.microsoft.com/office/drawing/2014/main" id="{620C247A-C1B1-F5F6-635A-6A6296C332E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4C533F6-EE16-CFC1-3CBD-C98A1CCA1494}"/>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135843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F6489D9-8D9C-CD02-3210-DDC65DD46E9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9FB9E59-E5EC-DC2A-46DD-E797A98C783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BEE7F79-F640-5836-B595-D420FD8A77ED}"/>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5" name="Alatunnisteen paikkamerkki 4">
            <a:extLst>
              <a:ext uri="{FF2B5EF4-FFF2-40B4-BE49-F238E27FC236}">
                <a16:creationId xmlns:a16="http://schemas.microsoft.com/office/drawing/2014/main" id="{634A446B-2184-7C77-A3DC-96DB232C0D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5146885-AF68-6B9D-B05B-DE8851E0D93E}"/>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226591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1_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bg2"/>
                </a:solidFill>
              </a:defRPr>
            </a:lvl1pPr>
          </a:lstStyle>
          <a:p>
            <a:pPr rtl="0"/>
            <a:r>
              <a:rPr lang="fi-FI"/>
              <a:t>1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baseline="0">
                <a:solidFill>
                  <a:schemeClr val="bg2"/>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bg2"/>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97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Otsikkodia">
    <p:bg>
      <p:bgPr>
        <a:solidFill>
          <a:schemeClr val="tx2"/>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9143"/>
            <a:ext cx="12191998" cy="6876287"/>
          </a:xfrm>
          <a:prstGeom prst="rect">
            <a:avLst/>
          </a:prstGeom>
        </p:spPr>
      </p:pic>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a:effectLst>
            <a:outerShdw blurRad="50800" dist="38100" dir="2700000" algn="tl" rotWithShape="0">
              <a:prstClr val="black">
                <a:alpha val="40000"/>
              </a:prstClr>
            </a:outerShdw>
          </a:effectLst>
        </p:spPr>
        <p:txBody>
          <a:bodyPr rtlCol="0" anchor="t"/>
          <a:lstStyle>
            <a:lvl1pPr rtl="0">
              <a:lnSpc>
                <a:spcPct val="83000"/>
              </a:lnSpc>
              <a:defRPr sz="5500" b="0">
                <a:solidFill>
                  <a:schemeClr val="bg1"/>
                </a:solidFill>
              </a:defRPr>
            </a:lvl1pPr>
          </a:lstStyle>
          <a:p>
            <a:pPr rtl="0"/>
            <a:r>
              <a:rPr lang="fi-FI"/>
              <a:t>2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a:effectLst>
            <a:outerShdw blurRad="50800" dist="38100" dir="2700000" algn="tl" rotWithShape="0">
              <a:prstClr val="black">
                <a:alpha val="40000"/>
              </a:prstClr>
            </a:outerShdw>
          </a:effectLst>
        </p:spPr>
        <p:txBody>
          <a:bodyPr rtlCol="0"/>
          <a:lstStyle>
            <a:lvl1pPr marL="0" indent="0" rtl="0">
              <a:lnSpc>
                <a:spcPct val="100000"/>
              </a:lnSpc>
              <a:buNone/>
              <a:defRPr sz="2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4244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3_Otsikkodia">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accent6"/>
                </a:solidFill>
              </a:defRPr>
            </a:lvl1pPr>
          </a:lstStyle>
          <a:p>
            <a:pPr rtl="0"/>
            <a:r>
              <a:rPr lang="fi-FI"/>
              <a:t>3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a:solidFill>
                  <a:schemeClr val="accent6"/>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accent6"/>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86395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1_Otsikko_ja_teksti">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baseline="0">
                <a:solidFill>
                  <a:schemeClr val="accent1"/>
                </a:solidFill>
              </a:defRPr>
            </a:lvl1pPr>
          </a:lstStyle>
          <a:p>
            <a:pPr rtl="0"/>
            <a:r>
              <a:rPr lang="fi-FI"/>
              <a:t>1 Tekstidian otsikko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eu</a:t>
            </a:r>
            <a:r>
              <a:rPr lang="fi-FI"/>
              <a:t> </a:t>
            </a:r>
            <a:r>
              <a:rPr lang="fi-FI" err="1"/>
              <a:t>feugiat</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5" y="2085976"/>
            <a:ext cx="8629650"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a:p>
            <a:pPr lvl="0" rtl="0"/>
            <a:r>
              <a:rPr lang="fi-FI"/>
              <a:t>18 pt </a:t>
            </a:r>
            <a:r>
              <a:rPr lang="fi-FI" err="1"/>
              <a:t>Nulla</a:t>
            </a:r>
            <a:r>
              <a:rPr lang="fi-FI"/>
              <a:t> </a:t>
            </a:r>
            <a:r>
              <a:rPr lang="fi-FI" err="1"/>
              <a:t>posuere</a:t>
            </a:r>
            <a:r>
              <a:rPr lang="fi-FI"/>
              <a:t> </a:t>
            </a:r>
            <a:r>
              <a:rPr lang="fi-FI" err="1"/>
              <a:t>fringilla</a:t>
            </a:r>
            <a:r>
              <a:rPr lang="fi-FI"/>
              <a:t> </a:t>
            </a:r>
            <a:r>
              <a:rPr lang="fi-FI" err="1"/>
              <a:t>fringilla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0" rtl="0"/>
            <a:r>
              <a:rPr lang="fi-FI" err="1"/>
              <a:t>Morbi</a:t>
            </a:r>
            <a:r>
              <a:rPr lang="fi-FI"/>
              <a:t> </a:t>
            </a:r>
            <a:r>
              <a:rPr lang="fi-FI" err="1"/>
              <a:t>placerat</a:t>
            </a:r>
            <a:r>
              <a:rPr lang="fi-FI"/>
              <a:t>, </a:t>
            </a:r>
            <a:r>
              <a:rPr lang="fi-FI" err="1"/>
              <a:t>mauris</a:t>
            </a:r>
            <a:r>
              <a:rPr lang="fi-FI"/>
              <a:t> </a:t>
            </a:r>
            <a:r>
              <a:rPr lang="fi-FI" err="1"/>
              <a:t>sed</a:t>
            </a:r>
            <a:r>
              <a:rPr lang="fi-FI"/>
              <a:t> </a:t>
            </a:r>
            <a:r>
              <a:rPr lang="fi-FI" err="1"/>
              <a:t>iaculis</a:t>
            </a:r>
            <a:r>
              <a:rPr lang="fi-FI"/>
              <a:t> </a:t>
            </a:r>
            <a:r>
              <a:rPr lang="fi-FI" err="1"/>
              <a:t>tristique</a:t>
            </a:r>
            <a:r>
              <a:rPr lang="fi-FI"/>
              <a:t>, </a:t>
            </a:r>
            <a:r>
              <a:rPr lang="fi-FI" err="1"/>
              <a:t>leo</a:t>
            </a:r>
            <a:r>
              <a:rPr lang="fi-FI"/>
              <a:t> mi </a:t>
            </a:r>
            <a:r>
              <a:rPr lang="fi-FI" err="1"/>
              <a:t>mattis</a:t>
            </a:r>
            <a:r>
              <a:rPr lang="fi-FI"/>
              <a:t> </a:t>
            </a:r>
            <a:r>
              <a:rPr lang="fi-FI" err="1"/>
              <a:t>purus</a:t>
            </a:r>
            <a:r>
              <a:rPr lang="fi-FI"/>
              <a:t>, vitae </a:t>
            </a:r>
            <a:r>
              <a:rPr lang="fi-FI" err="1"/>
              <a:t>ullamcorper</a:t>
            </a:r>
            <a:r>
              <a:rPr lang="fi-FI"/>
              <a:t> </a:t>
            </a:r>
            <a:r>
              <a:rPr lang="fi-FI" err="1"/>
              <a:t>dolor</a:t>
            </a:r>
            <a:r>
              <a:rPr lang="fi-FI"/>
              <a:t> tellus sit </a:t>
            </a:r>
            <a:r>
              <a:rPr lang="fi-FI" err="1"/>
              <a:t>amet</a:t>
            </a:r>
            <a:r>
              <a:rPr lang="fi-FI"/>
              <a:t> </a:t>
            </a:r>
            <a:r>
              <a:rPr lang="fi-FI" err="1"/>
              <a:t>tortor</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506585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_Otsikko_ja_tekst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tx1"/>
                </a:solidFill>
              </a:defRPr>
            </a:lvl1pPr>
          </a:lstStyle>
          <a:p>
            <a:pPr rtl="0"/>
            <a:r>
              <a:rPr lang="fi-FI"/>
              <a:t>2 Tekstidian otsikko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eu</a:t>
            </a:r>
            <a:r>
              <a:rPr lang="fi-FI"/>
              <a:t> </a:t>
            </a:r>
            <a:r>
              <a:rPr lang="fi-FI" err="1"/>
              <a:t>feugiat</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5" y="2085976"/>
            <a:ext cx="8629650"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a:p>
            <a:pPr lvl="0" rtl="0"/>
            <a:r>
              <a:rPr lang="fi-FI"/>
              <a:t>18 pt </a:t>
            </a:r>
            <a:r>
              <a:rPr lang="fi-FI" err="1"/>
              <a:t>Nulla</a:t>
            </a:r>
            <a:r>
              <a:rPr lang="fi-FI"/>
              <a:t> </a:t>
            </a:r>
            <a:r>
              <a:rPr lang="fi-FI" err="1"/>
              <a:t>posuere</a:t>
            </a:r>
            <a:r>
              <a:rPr lang="fi-FI"/>
              <a:t> </a:t>
            </a:r>
            <a:r>
              <a:rPr lang="fi-FI" err="1"/>
              <a:t>fringilla</a:t>
            </a:r>
            <a:r>
              <a:rPr lang="fi-FI"/>
              <a:t> </a:t>
            </a:r>
            <a:r>
              <a:rPr lang="fi-FI" err="1"/>
              <a:t>fringilla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0" rtl="0"/>
            <a:r>
              <a:rPr lang="fi-FI" err="1"/>
              <a:t>Morbi</a:t>
            </a:r>
            <a:r>
              <a:rPr lang="fi-FI"/>
              <a:t> </a:t>
            </a:r>
            <a:r>
              <a:rPr lang="fi-FI" err="1"/>
              <a:t>placerat</a:t>
            </a:r>
            <a:r>
              <a:rPr lang="fi-FI"/>
              <a:t>, </a:t>
            </a:r>
            <a:r>
              <a:rPr lang="fi-FI" err="1"/>
              <a:t>mauris</a:t>
            </a:r>
            <a:r>
              <a:rPr lang="fi-FI"/>
              <a:t> </a:t>
            </a:r>
            <a:r>
              <a:rPr lang="fi-FI" err="1"/>
              <a:t>sed</a:t>
            </a:r>
            <a:r>
              <a:rPr lang="fi-FI"/>
              <a:t> </a:t>
            </a:r>
            <a:r>
              <a:rPr lang="fi-FI" err="1"/>
              <a:t>iaculis</a:t>
            </a:r>
            <a:r>
              <a:rPr lang="fi-FI"/>
              <a:t> </a:t>
            </a:r>
            <a:r>
              <a:rPr lang="fi-FI" err="1"/>
              <a:t>tristique</a:t>
            </a:r>
            <a:r>
              <a:rPr lang="fi-FI"/>
              <a:t>, </a:t>
            </a:r>
            <a:r>
              <a:rPr lang="fi-FI" err="1"/>
              <a:t>leo</a:t>
            </a:r>
            <a:r>
              <a:rPr lang="fi-FI"/>
              <a:t> mi </a:t>
            </a:r>
            <a:r>
              <a:rPr lang="fi-FI" err="1"/>
              <a:t>mattis</a:t>
            </a:r>
            <a:r>
              <a:rPr lang="fi-FI"/>
              <a:t> </a:t>
            </a:r>
            <a:r>
              <a:rPr lang="fi-FI" err="1"/>
              <a:t>purus</a:t>
            </a:r>
            <a:r>
              <a:rPr lang="fi-FI"/>
              <a:t>, vitae </a:t>
            </a:r>
            <a:r>
              <a:rPr lang="fi-FI" err="1"/>
              <a:t>ullamcorper</a:t>
            </a:r>
            <a:r>
              <a:rPr lang="fi-FI"/>
              <a:t> </a:t>
            </a:r>
            <a:r>
              <a:rPr lang="fi-FI" err="1"/>
              <a:t>dolor</a:t>
            </a:r>
            <a:r>
              <a:rPr lang="fi-FI"/>
              <a:t> tellus sit </a:t>
            </a:r>
            <a:r>
              <a:rPr lang="fi-FI" err="1"/>
              <a:t>amet</a:t>
            </a:r>
            <a:r>
              <a:rPr lang="fi-FI"/>
              <a:t> </a:t>
            </a:r>
            <a:r>
              <a:rPr lang="fi-FI" err="1"/>
              <a:t>tortor</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5451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1_Teksti+kuv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baseline="0">
                <a:solidFill>
                  <a:schemeClr val="tx1"/>
                </a:solidFill>
              </a:defRPr>
            </a:lvl1pPr>
          </a:lstStyle>
          <a:p>
            <a:pPr rtl="0"/>
            <a:r>
              <a:rPr lang="fi-FI"/>
              <a:t>1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Tree>
    <p:extLst>
      <p:ext uri="{BB962C8B-B14F-4D97-AF65-F5344CB8AC3E}">
        <p14:creationId xmlns:p14="http://schemas.microsoft.com/office/powerpoint/2010/main" val="2455106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2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a:t>2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15"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000876" y="2266951"/>
            <a:ext cx="4726717" cy="3618592"/>
          </a:xfrm>
        </p:spPr>
        <p:txBody>
          <a:bodyPr rtlCol="0"/>
          <a:lstStyle>
            <a:lvl1pPr marL="0" indent="0">
              <a:buNone/>
              <a:defRPr>
                <a:solidFill>
                  <a:schemeClr val="tx1"/>
                </a:solidFill>
              </a:defRPr>
            </a:lvl1pPr>
            <a:lvl2pPr>
              <a:defRPr>
                <a:solidFill>
                  <a:schemeClr val="tx1"/>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264313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3_Teksti+kuva">
    <p:bg>
      <p:bgPr>
        <a:solidFill>
          <a:schemeClr val="accent3"/>
        </a:solidFill>
        <a:effectLst/>
      </p:bgPr>
    </p:bg>
    <p:spTree>
      <p:nvGrpSpPr>
        <p:cNvPr id="1" name=""/>
        <p:cNvGrpSpPr/>
        <p:nvPr/>
      </p:nvGrpSpPr>
      <p:grpSpPr>
        <a:xfrm>
          <a:off x="0" y="0"/>
          <a:ext cx="0" cy="0"/>
          <a:chOff x="0" y="0"/>
          <a:chExt cx="0" cy="0"/>
        </a:xfrm>
      </p:grpSpPr>
      <p:sp>
        <p:nvSpPr>
          <p:cNvPr id="25"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a:t>3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1"/>
                </a:solidFill>
              </a:defRPr>
            </a:lvl1pPr>
            <a:lvl2pPr>
              <a:defRPr>
                <a:solidFill>
                  <a:schemeClr val="accent1"/>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384160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48C774-05B0-B6EE-D13C-B8E57E51420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A1ECB49-01ED-A18A-FCC7-67B48CE52A5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D7B9D8-356B-FC74-A79A-9DE83061BEC4}"/>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5" name="Alatunnisteen paikkamerkki 4">
            <a:extLst>
              <a:ext uri="{FF2B5EF4-FFF2-40B4-BE49-F238E27FC236}">
                <a16:creationId xmlns:a16="http://schemas.microsoft.com/office/drawing/2014/main" id="{AA517D7C-2B42-89B9-9388-7BCF034055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E838F4-24F4-75BB-47EC-89AF193A47FA}"/>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1957700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4_Teksti+kuva">
    <p:bg>
      <p:bgPr>
        <a:solidFill>
          <a:schemeClr val="bg2"/>
        </a:solidFill>
        <a:effectLst/>
      </p:bgPr>
    </p:bg>
    <p:spTree>
      <p:nvGrpSpPr>
        <p:cNvPr id="1" name=""/>
        <p:cNvGrpSpPr/>
        <p:nvPr/>
      </p:nvGrpSpPr>
      <p:grpSpPr>
        <a:xfrm>
          <a:off x="0" y="0"/>
          <a:ext cx="0" cy="0"/>
          <a:chOff x="0" y="0"/>
          <a:chExt cx="0" cy="0"/>
        </a:xfrm>
      </p:grpSpPr>
      <p:sp>
        <p:nvSpPr>
          <p:cNvPr id="37"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6"/>
                </a:solidFill>
              </a:defRPr>
            </a:lvl1pPr>
          </a:lstStyle>
          <a:p>
            <a:pPr rtl="0"/>
            <a:r>
              <a:rPr lang="fi-FI"/>
              <a:t>4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6"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6"/>
                </a:solidFill>
              </a:defRPr>
            </a:lvl1pPr>
            <a:lvl2pPr>
              <a:defRPr>
                <a:solidFill>
                  <a:schemeClr val="accent6"/>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4153788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5_Teksti+kuva">
    <p:bg>
      <p:bgPr>
        <a:solidFill>
          <a:schemeClr val="accent2"/>
        </a:solidFill>
        <a:effectLst/>
      </p:bgPr>
    </p:bg>
    <p:spTree>
      <p:nvGrpSpPr>
        <p:cNvPr id="1" name=""/>
        <p:cNvGrpSpPr/>
        <p:nvPr/>
      </p:nvGrpSpPr>
      <p:grpSpPr>
        <a:xfrm>
          <a:off x="0" y="0"/>
          <a:ext cx="0" cy="0"/>
          <a:chOff x="0" y="0"/>
          <a:chExt cx="0" cy="0"/>
        </a:xfrm>
      </p:grpSpPr>
      <p:sp>
        <p:nvSpPr>
          <p:cNvPr id="23"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bg1"/>
                </a:solidFill>
              </a:defRPr>
            </a:lvl1pPr>
          </a:lstStyle>
          <a:p>
            <a:pPr rtl="0"/>
            <a:r>
              <a:rPr lang="fi-FI"/>
              <a:t>5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2"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bg1"/>
                </a:solidFill>
              </a:defRPr>
            </a:lvl1pPr>
            <a:lvl2pPr>
              <a:defRPr>
                <a:solidFill>
                  <a:schemeClr val="bg1"/>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289167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1_Teksti+graafi">
    <p:bg>
      <p:bgPr>
        <a:solidFill>
          <a:schemeClr val="bg1"/>
        </a:solidFill>
        <a:effectLst/>
      </p:bgPr>
    </p:bg>
    <p:spTree>
      <p:nvGrpSpPr>
        <p:cNvPr id="1" name=""/>
        <p:cNvGrpSpPr/>
        <p:nvPr/>
      </p:nvGrpSpPr>
      <p:grpSpPr>
        <a:xfrm>
          <a:off x="0" y="0"/>
          <a:ext cx="0" cy="0"/>
          <a:chOff x="0" y="0"/>
          <a:chExt cx="0" cy="0"/>
        </a:xfrm>
      </p:grpSpPr>
      <p:sp>
        <p:nvSpPr>
          <p:cNvPr id="3" name="Suorakulmio 2"/>
          <p:cNvSpPr/>
          <p:nvPr userDrawn="1"/>
        </p:nvSpPr>
        <p:spPr>
          <a:xfrm>
            <a:off x="0" y="0"/>
            <a:ext cx="598067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a:t>1 </a:t>
            </a:r>
            <a:r>
              <a:rPr lang="fi-FI" err="1"/>
              <a:t>Teksti+graafi</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1"/>
                </a:solidFill>
              </a:defRPr>
            </a:lvl1pPr>
            <a:lvl2pPr>
              <a:defRPr>
                <a:solidFill>
                  <a:schemeClr val="accent1"/>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285094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i+taulukko">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56214" cy="677819"/>
          </a:xfrm>
        </p:spPr>
        <p:txBody>
          <a:bodyPr rtlCol="0" anchor="t"/>
          <a:lstStyle>
            <a:lvl1pPr rtl="0">
              <a:lnSpc>
                <a:spcPct val="100000"/>
              </a:lnSpc>
              <a:defRPr sz="3200" b="0">
                <a:solidFill>
                  <a:schemeClr val="accent1"/>
                </a:solidFill>
              </a:defRPr>
            </a:lvl1pPr>
          </a:lstStyle>
          <a:p>
            <a:pPr rtl="0"/>
            <a:r>
              <a:rPr lang="fi-FI" err="1"/>
              <a:t>Teksti+Taulukko</a:t>
            </a:r>
            <a:r>
              <a:rPr lang="fi-FI"/>
              <a:t> 32 pt </a:t>
            </a:r>
            <a:r>
              <a:rPr lang="fi-FI" err="1"/>
              <a:t>Curabitur</a:t>
            </a:r>
            <a:r>
              <a:rPr lang="fi-FI"/>
              <a:t> eli Otsikko</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4" y="1087396"/>
            <a:ext cx="10717170" cy="601362"/>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26739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eronosto">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bg2"/>
                </a:solidFill>
              </a:defRPr>
            </a:lvl1pPr>
          </a:lstStyle>
          <a:p>
            <a:pPr rtl="0"/>
            <a:r>
              <a:rPr lang="fi-FI"/>
              <a:t>Numeronosto 32 pt </a:t>
            </a:r>
            <a:r>
              <a:rPr lang="fi-FI" err="1"/>
              <a:t>Curabitur</a:t>
            </a:r>
            <a:r>
              <a:rPr lang="fi-FI"/>
              <a:t> </a:t>
            </a:r>
            <a:r>
              <a:rPr lang="fi-FI" err="1"/>
              <a:t>aliquam</a:t>
            </a:r>
            <a:br>
              <a:rPr lang="fi-FI"/>
            </a:b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7951" y="3502019"/>
            <a:ext cx="219166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5" name="Tekstin paikkamerkki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3410756" y="2376884"/>
            <a:ext cx="2278634" cy="737020"/>
          </a:xfrm>
        </p:spPr>
        <p:txBody>
          <a:bodyPr rtlCol="0" anchor="t"/>
          <a:lstStyle>
            <a:lvl1pPr marL="0" indent="0" algn="l">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a:t>1 234</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8777048" y="2376884"/>
            <a:ext cx="2245178" cy="737020"/>
          </a:xfrm>
        </p:spPr>
        <p:txBody>
          <a:bodyPr rtlCol="0" anchor="t"/>
          <a:lstStyle>
            <a:lvl1pPr marL="0" indent="0" algn="l">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1 234</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609419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8" name="Tekstin paikkamerkki 4">
            <a:extLst>
              <a:ext uri="{FF2B5EF4-FFF2-40B4-BE49-F238E27FC236}">
                <a16:creationId xmlns:a16="http://schemas.microsoft.com/office/drawing/2014/main" id="{1F5B3657-F2AE-455A-BF81-1A0C2ACECD20}"/>
              </a:ext>
            </a:extLst>
          </p:cNvPr>
          <p:cNvSpPr>
            <a:spLocks noGrp="1"/>
          </p:cNvSpPr>
          <p:nvPr>
            <p:ph type="body" sz="quarter" idx="34" hasCustomPrompt="1"/>
          </p:nvPr>
        </p:nvSpPr>
        <p:spPr>
          <a:xfrm>
            <a:off x="747951" y="2376884"/>
            <a:ext cx="2230931"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1 234</a:t>
            </a:r>
          </a:p>
        </p:txBody>
      </p:sp>
      <p:sp>
        <p:nvSpPr>
          <p:cNvPr id="19" name="Tekstin paikkamerkki 5">
            <a:extLst>
              <a:ext uri="{FF2B5EF4-FFF2-40B4-BE49-F238E27FC236}">
                <a16:creationId xmlns:a16="http://schemas.microsoft.com/office/drawing/2014/main" id="{6A983D98-E0AB-429A-9EC2-B50D4216D691}"/>
              </a:ext>
            </a:extLst>
          </p:cNvPr>
          <p:cNvSpPr>
            <a:spLocks noGrp="1"/>
          </p:cNvSpPr>
          <p:nvPr>
            <p:ph type="body" sz="quarter" idx="35" hasCustomPrompt="1"/>
          </p:nvPr>
        </p:nvSpPr>
        <p:spPr>
          <a:xfrm>
            <a:off x="6121264" y="2376884"/>
            <a:ext cx="2223909"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a:t>1 234</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3377290" y="3502019"/>
            <a:ext cx="2279238" cy="1440000"/>
          </a:xfrm>
        </p:spPr>
        <p:txBody>
          <a:bodyPr rtlCol="0" anchor="t"/>
          <a:lstStyle>
            <a:lvl1pPr marL="0" indent="0" algn="l" rtl="0">
              <a:buFont typeface="Arial" panose="020B0604020202020204" pitchFamily="34" charset="0"/>
              <a:buNone/>
              <a:defRPr lang="fi-FI" sz="1600" kern="1200" dirty="0">
                <a:solidFill>
                  <a:schemeClr val="bg2"/>
                </a:solidFill>
                <a:latin typeface="+mn-lt"/>
                <a:ea typeface="+mn-ea"/>
                <a:cs typeface="+mn-cs"/>
              </a:defRPr>
            </a:lvl1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877704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Tree>
    <p:extLst>
      <p:ext uri="{BB962C8B-B14F-4D97-AF65-F5344CB8AC3E}">
        <p14:creationId xmlns:p14="http://schemas.microsoft.com/office/powerpoint/2010/main" val="3258677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grafiikka">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accent5"/>
                </a:solidFill>
              </a:defRPr>
            </a:lvl1pPr>
          </a:lstStyle>
          <a:p>
            <a:pPr rtl="0"/>
            <a:r>
              <a:rPr lang="fi-FI"/>
              <a:t>Numeronosto 32 pt </a:t>
            </a:r>
            <a:r>
              <a:rPr lang="fi-FI" err="1"/>
              <a:t>Curabitur</a:t>
            </a:r>
            <a:r>
              <a:rPr lang="fi-FI"/>
              <a:t> </a:t>
            </a:r>
            <a:r>
              <a:rPr lang="fi-FI" err="1"/>
              <a:t>aliquam</a:t>
            </a:r>
            <a:br>
              <a:rPr lang="fi-FI"/>
            </a:b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7951"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910497" y="3502019"/>
            <a:ext cx="1620000" cy="1449176"/>
          </a:xfrm>
        </p:spPr>
        <p:txBody>
          <a:bodyPr rtlCol="0" anchor="t"/>
          <a:lstStyle>
            <a:lvl1pPr marL="0" indent="0" algn="l" rtl="0">
              <a:buNone/>
              <a:defRPr lang="fi-FI" sz="1600" kern="1200" dirty="0">
                <a:solidFill>
                  <a:schemeClr val="accent5"/>
                </a:solidFill>
                <a:latin typeface="+mn-lt"/>
                <a:ea typeface="+mn-ea"/>
                <a:cs typeface="+mn-cs"/>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5225014"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990601" y="3502019"/>
            <a:ext cx="1620000" cy="1440000"/>
          </a:xfrm>
        </p:spPr>
        <p:txBody>
          <a:bodyPr rtlCol="0" anchor="t"/>
          <a:lstStyle>
            <a:lvl1pPr marL="0" indent="0" algn="l" rtl="0">
              <a:buFont typeface="Arial" panose="020B0604020202020204" pitchFamily="34" charset="0"/>
              <a:buNone/>
              <a:defRPr lang="fi-FI" sz="1600" kern="1200" dirty="0">
                <a:solidFill>
                  <a:schemeClr val="accent5"/>
                </a:solidFill>
                <a:latin typeface="+mn-lt"/>
                <a:ea typeface="+mn-ea"/>
                <a:cs typeface="+mn-cs"/>
              </a:defRPr>
            </a:lvl1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7567755" y="3511195"/>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6" name="Freeform 5"/>
          <p:cNvSpPr>
            <a:spLocks noEditPoints="1"/>
          </p:cNvSpPr>
          <p:nvPr userDrawn="1"/>
        </p:nvSpPr>
        <p:spPr bwMode="auto">
          <a:xfrm>
            <a:off x="747951" y="2432390"/>
            <a:ext cx="627769" cy="627769"/>
          </a:xfrm>
          <a:custGeom>
            <a:avLst/>
            <a:gdLst>
              <a:gd name="T0" fmla="*/ 196 w 392"/>
              <a:gd name="T1" fmla="*/ 392 h 392"/>
              <a:gd name="T2" fmla="*/ 0 w 392"/>
              <a:gd name="T3" fmla="*/ 196 h 392"/>
              <a:gd name="T4" fmla="*/ 196 w 392"/>
              <a:gd name="T5" fmla="*/ 0 h 392"/>
              <a:gd name="T6" fmla="*/ 392 w 392"/>
              <a:gd name="T7" fmla="*/ 196 h 392"/>
              <a:gd name="T8" fmla="*/ 196 w 392"/>
              <a:gd name="T9" fmla="*/ 392 h 392"/>
              <a:gd name="T10" fmla="*/ 196 w 392"/>
              <a:gd name="T11" fmla="*/ 40 h 392"/>
              <a:gd name="T12" fmla="*/ 40 w 392"/>
              <a:gd name="T13" fmla="*/ 196 h 392"/>
              <a:gd name="T14" fmla="*/ 196 w 392"/>
              <a:gd name="T15" fmla="*/ 352 h 392"/>
              <a:gd name="T16" fmla="*/ 352 w 392"/>
              <a:gd name="T17" fmla="*/ 196 h 392"/>
              <a:gd name="T18" fmla="*/ 196 w 392"/>
              <a:gd name="T19" fmla="*/ 4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96" y="40"/>
                </a:moveTo>
                <a:cubicBezTo>
                  <a:pt x="110" y="40"/>
                  <a:pt x="40" y="110"/>
                  <a:pt x="40" y="196"/>
                </a:cubicBezTo>
                <a:cubicBezTo>
                  <a:pt x="40" y="282"/>
                  <a:pt x="110" y="352"/>
                  <a:pt x="196" y="352"/>
                </a:cubicBezTo>
                <a:cubicBezTo>
                  <a:pt x="282" y="352"/>
                  <a:pt x="352" y="282"/>
                  <a:pt x="352" y="196"/>
                </a:cubicBezTo>
                <a:cubicBezTo>
                  <a:pt x="352" y="110"/>
                  <a:pt x="282" y="40"/>
                  <a:pt x="196" y="4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noEditPoints="1"/>
          </p:cNvSpPr>
          <p:nvPr userDrawn="1"/>
        </p:nvSpPr>
        <p:spPr bwMode="auto">
          <a:xfrm>
            <a:off x="2990601" y="2432390"/>
            <a:ext cx="627769" cy="628442"/>
          </a:xfrm>
          <a:custGeom>
            <a:avLst/>
            <a:gdLst>
              <a:gd name="T0" fmla="*/ 933 w 933"/>
              <a:gd name="T1" fmla="*/ 934 h 934"/>
              <a:gd name="T2" fmla="*/ 0 w 933"/>
              <a:gd name="T3" fmla="*/ 934 h 934"/>
              <a:gd name="T4" fmla="*/ 0 w 933"/>
              <a:gd name="T5" fmla="*/ 0 h 934"/>
              <a:gd name="T6" fmla="*/ 933 w 933"/>
              <a:gd name="T7" fmla="*/ 0 h 934"/>
              <a:gd name="T8" fmla="*/ 933 w 933"/>
              <a:gd name="T9" fmla="*/ 934 h 934"/>
              <a:gd name="T10" fmla="*/ 95 w 933"/>
              <a:gd name="T11" fmla="*/ 839 h 934"/>
              <a:gd name="T12" fmla="*/ 837 w 933"/>
              <a:gd name="T13" fmla="*/ 839 h 934"/>
              <a:gd name="T14" fmla="*/ 837 w 933"/>
              <a:gd name="T15" fmla="*/ 96 h 934"/>
              <a:gd name="T16" fmla="*/ 95 w 933"/>
              <a:gd name="T17" fmla="*/ 96 h 934"/>
              <a:gd name="T18" fmla="*/ 95 w 933"/>
              <a:gd name="T19"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3" h="934">
                <a:moveTo>
                  <a:pt x="933" y="934"/>
                </a:moveTo>
                <a:lnTo>
                  <a:pt x="0" y="934"/>
                </a:lnTo>
                <a:lnTo>
                  <a:pt x="0" y="0"/>
                </a:lnTo>
                <a:lnTo>
                  <a:pt x="933" y="0"/>
                </a:lnTo>
                <a:lnTo>
                  <a:pt x="933" y="934"/>
                </a:lnTo>
                <a:close/>
                <a:moveTo>
                  <a:pt x="95" y="839"/>
                </a:moveTo>
                <a:lnTo>
                  <a:pt x="837" y="839"/>
                </a:lnTo>
                <a:lnTo>
                  <a:pt x="837" y="96"/>
                </a:lnTo>
                <a:lnTo>
                  <a:pt x="95" y="96"/>
                </a:lnTo>
                <a:lnTo>
                  <a:pt x="95" y="839"/>
                </a:lnTo>
                <a:close/>
              </a:path>
            </a:pathLst>
          </a:custGeom>
          <a:solidFill>
            <a:srgbClr val="FF8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noEditPoints="1"/>
          </p:cNvSpPr>
          <p:nvPr userDrawn="1"/>
        </p:nvSpPr>
        <p:spPr bwMode="auto">
          <a:xfrm>
            <a:off x="5225014" y="2432390"/>
            <a:ext cx="736097" cy="628442"/>
          </a:xfrm>
          <a:custGeom>
            <a:avLst/>
            <a:gdLst>
              <a:gd name="T0" fmla="*/ 1094 w 1094"/>
              <a:gd name="T1" fmla="*/ 934 h 934"/>
              <a:gd name="T2" fmla="*/ 0 w 1094"/>
              <a:gd name="T3" fmla="*/ 934 h 934"/>
              <a:gd name="T4" fmla="*/ 547 w 1094"/>
              <a:gd name="T5" fmla="*/ 0 h 934"/>
              <a:gd name="T6" fmla="*/ 1094 w 1094"/>
              <a:gd name="T7" fmla="*/ 934 h 934"/>
              <a:gd name="T8" fmla="*/ 167 w 1094"/>
              <a:gd name="T9" fmla="*/ 839 h 934"/>
              <a:gd name="T10" fmla="*/ 928 w 1094"/>
              <a:gd name="T11" fmla="*/ 839 h 934"/>
              <a:gd name="T12" fmla="*/ 547 w 1094"/>
              <a:gd name="T13" fmla="*/ 189 h 934"/>
              <a:gd name="T14" fmla="*/ 167 w 1094"/>
              <a:gd name="T15" fmla="*/ 839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934">
                <a:moveTo>
                  <a:pt x="1094" y="934"/>
                </a:moveTo>
                <a:lnTo>
                  <a:pt x="0" y="934"/>
                </a:lnTo>
                <a:lnTo>
                  <a:pt x="547" y="0"/>
                </a:lnTo>
                <a:lnTo>
                  <a:pt x="1094" y="934"/>
                </a:lnTo>
                <a:close/>
                <a:moveTo>
                  <a:pt x="167" y="839"/>
                </a:moveTo>
                <a:lnTo>
                  <a:pt x="928" y="839"/>
                </a:lnTo>
                <a:lnTo>
                  <a:pt x="547" y="189"/>
                </a:lnTo>
                <a:lnTo>
                  <a:pt x="167" y="83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7"/>
          <p:cNvSpPr>
            <a:spLocks noEditPoints="1"/>
          </p:cNvSpPr>
          <p:nvPr userDrawn="1"/>
        </p:nvSpPr>
        <p:spPr bwMode="auto">
          <a:xfrm>
            <a:off x="7567755" y="2432390"/>
            <a:ext cx="736097" cy="628442"/>
          </a:xfrm>
          <a:custGeom>
            <a:avLst/>
            <a:gdLst>
              <a:gd name="T0" fmla="*/ 821 w 1094"/>
              <a:gd name="T1" fmla="*/ 934 h 934"/>
              <a:gd name="T2" fmla="*/ 274 w 1094"/>
              <a:gd name="T3" fmla="*/ 934 h 934"/>
              <a:gd name="T4" fmla="*/ 0 w 1094"/>
              <a:gd name="T5" fmla="*/ 467 h 934"/>
              <a:gd name="T6" fmla="*/ 274 w 1094"/>
              <a:gd name="T7" fmla="*/ 0 h 934"/>
              <a:gd name="T8" fmla="*/ 821 w 1094"/>
              <a:gd name="T9" fmla="*/ 0 h 934"/>
              <a:gd name="T10" fmla="*/ 1094 w 1094"/>
              <a:gd name="T11" fmla="*/ 467 h 934"/>
              <a:gd name="T12" fmla="*/ 821 w 1094"/>
              <a:gd name="T13" fmla="*/ 934 h 934"/>
              <a:gd name="T14" fmla="*/ 328 w 1094"/>
              <a:gd name="T15" fmla="*/ 839 h 934"/>
              <a:gd name="T16" fmla="*/ 766 w 1094"/>
              <a:gd name="T17" fmla="*/ 839 h 934"/>
              <a:gd name="T18" fmla="*/ 985 w 1094"/>
              <a:gd name="T19" fmla="*/ 467 h 934"/>
              <a:gd name="T20" fmla="*/ 766 w 1094"/>
              <a:gd name="T21" fmla="*/ 96 h 934"/>
              <a:gd name="T22" fmla="*/ 328 w 1094"/>
              <a:gd name="T23" fmla="*/ 96 h 934"/>
              <a:gd name="T24" fmla="*/ 109 w 1094"/>
              <a:gd name="T25" fmla="*/ 467 h 934"/>
              <a:gd name="T26" fmla="*/ 328 w 1094"/>
              <a:gd name="T27"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4" h="934">
                <a:moveTo>
                  <a:pt x="821" y="934"/>
                </a:moveTo>
                <a:lnTo>
                  <a:pt x="274" y="934"/>
                </a:lnTo>
                <a:lnTo>
                  <a:pt x="0" y="467"/>
                </a:lnTo>
                <a:lnTo>
                  <a:pt x="274" y="0"/>
                </a:lnTo>
                <a:lnTo>
                  <a:pt x="821" y="0"/>
                </a:lnTo>
                <a:lnTo>
                  <a:pt x="1094" y="467"/>
                </a:lnTo>
                <a:lnTo>
                  <a:pt x="821" y="934"/>
                </a:lnTo>
                <a:close/>
                <a:moveTo>
                  <a:pt x="328" y="839"/>
                </a:moveTo>
                <a:lnTo>
                  <a:pt x="766" y="839"/>
                </a:lnTo>
                <a:lnTo>
                  <a:pt x="985" y="467"/>
                </a:lnTo>
                <a:lnTo>
                  <a:pt x="766" y="96"/>
                </a:lnTo>
                <a:lnTo>
                  <a:pt x="328" y="96"/>
                </a:lnTo>
                <a:lnTo>
                  <a:pt x="109" y="467"/>
                </a:lnTo>
                <a:lnTo>
                  <a:pt x="328" y="83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21"/>
          <p:cNvSpPr>
            <a:spLocks noEditPoints="1"/>
          </p:cNvSpPr>
          <p:nvPr userDrawn="1"/>
        </p:nvSpPr>
        <p:spPr bwMode="auto">
          <a:xfrm>
            <a:off x="9910497" y="2432390"/>
            <a:ext cx="628442" cy="628442"/>
          </a:xfrm>
          <a:custGeom>
            <a:avLst/>
            <a:gdLst>
              <a:gd name="T0" fmla="*/ 791 w 934"/>
              <a:gd name="T1" fmla="*/ 934 h 934"/>
              <a:gd name="T2" fmla="*/ 143 w 934"/>
              <a:gd name="T3" fmla="*/ 934 h 934"/>
              <a:gd name="T4" fmla="*/ 0 w 934"/>
              <a:gd name="T5" fmla="*/ 791 h 934"/>
              <a:gd name="T6" fmla="*/ 0 w 934"/>
              <a:gd name="T7" fmla="*/ 143 h 934"/>
              <a:gd name="T8" fmla="*/ 143 w 934"/>
              <a:gd name="T9" fmla="*/ 0 h 934"/>
              <a:gd name="T10" fmla="*/ 791 w 934"/>
              <a:gd name="T11" fmla="*/ 0 h 934"/>
              <a:gd name="T12" fmla="*/ 934 w 934"/>
              <a:gd name="T13" fmla="*/ 143 h 934"/>
              <a:gd name="T14" fmla="*/ 934 w 934"/>
              <a:gd name="T15" fmla="*/ 791 h 934"/>
              <a:gd name="T16" fmla="*/ 791 w 934"/>
              <a:gd name="T17" fmla="*/ 934 h 934"/>
              <a:gd name="T18" fmla="*/ 181 w 934"/>
              <a:gd name="T19" fmla="*/ 839 h 934"/>
              <a:gd name="T20" fmla="*/ 753 w 934"/>
              <a:gd name="T21" fmla="*/ 839 h 934"/>
              <a:gd name="T22" fmla="*/ 838 w 934"/>
              <a:gd name="T23" fmla="*/ 753 h 934"/>
              <a:gd name="T24" fmla="*/ 838 w 934"/>
              <a:gd name="T25" fmla="*/ 181 h 934"/>
              <a:gd name="T26" fmla="*/ 753 w 934"/>
              <a:gd name="T27" fmla="*/ 96 h 934"/>
              <a:gd name="T28" fmla="*/ 181 w 934"/>
              <a:gd name="T29" fmla="*/ 96 h 934"/>
              <a:gd name="T30" fmla="*/ 95 w 934"/>
              <a:gd name="T31" fmla="*/ 181 h 934"/>
              <a:gd name="T32" fmla="*/ 95 w 934"/>
              <a:gd name="T33" fmla="*/ 753 h 934"/>
              <a:gd name="T34" fmla="*/ 181 w 934"/>
              <a:gd name="T35"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4" h="934">
                <a:moveTo>
                  <a:pt x="791" y="934"/>
                </a:moveTo>
                <a:lnTo>
                  <a:pt x="143" y="934"/>
                </a:lnTo>
                <a:lnTo>
                  <a:pt x="0" y="791"/>
                </a:lnTo>
                <a:lnTo>
                  <a:pt x="0" y="143"/>
                </a:lnTo>
                <a:lnTo>
                  <a:pt x="143" y="0"/>
                </a:lnTo>
                <a:lnTo>
                  <a:pt x="791" y="0"/>
                </a:lnTo>
                <a:lnTo>
                  <a:pt x="934" y="143"/>
                </a:lnTo>
                <a:lnTo>
                  <a:pt x="934" y="791"/>
                </a:lnTo>
                <a:lnTo>
                  <a:pt x="791" y="934"/>
                </a:lnTo>
                <a:close/>
                <a:moveTo>
                  <a:pt x="181" y="839"/>
                </a:moveTo>
                <a:lnTo>
                  <a:pt x="753" y="839"/>
                </a:lnTo>
                <a:lnTo>
                  <a:pt x="838" y="753"/>
                </a:lnTo>
                <a:lnTo>
                  <a:pt x="838" y="181"/>
                </a:lnTo>
                <a:lnTo>
                  <a:pt x="753" y="96"/>
                </a:lnTo>
                <a:lnTo>
                  <a:pt x="181" y="96"/>
                </a:lnTo>
                <a:lnTo>
                  <a:pt x="95" y="181"/>
                </a:lnTo>
                <a:lnTo>
                  <a:pt x="95" y="753"/>
                </a:lnTo>
                <a:lnTo>
                  <a:pt x="181" y="83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28036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85072" cy="1093070"/>
          </a:xfrm>
        </p:spPr>
        <p:txBody>
          <a:bodyPr rtlCol="0" anchor="t"/>
          <a:lstStyle>
            <a:lvl1pPr rtl="0">
              <a:lnSpc>
                <a:spcPct val="100000"/>
              </a:lnSpc>
              <a:defRPr sz="3200" b="0">
                <a:solidFill>
                  <a:schemeClr val="tx1"/>
                </a:solidFill>
              </a:defRPr>
            </a:lvl1pPr>
          </a:lstStyle>
          <a:p>
            <a:pPr rtl="0"/>
            <a:r>
              <a:rPr lang="fi-FI"/>
              <a:t>Aikajana 32 pt </a:t>
            </a:r>
            <a:r>
              <a:rPr lang="fi-FI" err="1"/>
              <a:t>aliquam</a:t>
            </a:r>
            <a:r>
              <a:rPr lang="fi-FI"/>
              <a:t> </a:t>
            </a:r>
            <a:r>
              <a:rPr lang="fi-FI" err="1"/>
              <a:t>bibendum</a:t>
            </a:r>
            <a:r>
              <a:rPr lang="fi-FI"/>
              <a:t> </a:t>
            </a:r>
            <a:r>
              <a:rPr lang="fi-FI" err="1"/>
              <a:t>orci</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1829241"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1" name="Sisällön paikkamerkki 2">
            <a:extLst>
              <a:ext uri="{FF2B5EF4-FFF2-40B4-BE49-F238E27FC236}">
                <a16:creationId xmlns:a16="http://schemas.microsoft.com/office/drawing/2014/main" id="{B1948E38-8FB0-4E51-A01C-C88794372E50}"/>
              </a:ext>
            </a:extLst>
          </p:cNvPr>
          <p:cNvSpPr>
            <a:spLocks noGrp="1"/>
          </p:cNvSpPr>
          <p:nvPr>
            <p:ph idx="42" hasCustomPrompt="1"/>
          </p:nvPr>
        </p:nvSpPr>
        <p:spPr>
          <a:xfrm>
            <a:off x="4922079"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3" name="Sisällön paikkamerkki 2">
            <a:extLst>
              <a:ext uri="{FF2B5EF4-FFF2-40B4-BE49-F238E27FC236}">
                <a16:creationId xmlns:a16="http://schemas.microsoft.com/office/drawing/2014/main" id="{B1948E38-8FB0-4E51-A01C-C88794372E50}"/>
              </a:ext>
            </a:extLst>
          </p:cNvPr>
          <p:cNvSpPr>
            <a:spLocks noGrp="1"/>
          </p:cNvSpPr>
          <p:nvPr>
            <p:ph idx="43" hasCustomPrompt="1"/>
          </p:nvPr>
        </p:nvSpPr>
        <p:spPr>
          <a:xfrm>
            <a:off x="8014918"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4" name="Sisällön paikkamerkki 2">
            <a:extLst>
              <a:ext uri="{FF2B5EF4-FFF2-40B4-BE49-F238E27FC236}">
                <a16:creationId xmlns:a16="http://schemas.microsoft.com/office/drawing/2014/main" id="{B1948E38-8FB0-4E51-A01C-C88794372E50}"/>
              </a:ext>
            </a:extLst>
          </p:cNvPr>
          <p:cNvSpPr>
            <a:spLocks noGrp="1"/>
          </p:cNvSpPr>
          <p:nvPr>
            <p:ph idx="44" hasCustomPrompt="1"/>
          </p:nvPr>
        </p:nvSpPr>
        <p:spPr>
          <a:xfrm>
            <a:off x="38511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5" name="Sisällön paikkamerkki 2">
            <a:extLst>
              <a:ext uri="{FF2B5EF4-FFF2-40B4-BE49-F238E27FC236}">
                <a16:creationId xmlns:a16="http://schemas.microsoft.com/office/drawing/2014/main" id="{B1948E38-8FB0-4E51-A01C-C88794372E50}"/>
              </a:ext>
            </a:extLst>
          </p:cNvPr>
          <p:cNvSpPr>
            <a:spLocks noGrp="1"/>
          </p:cNvSpPr>
          <p:nvPr>
            <p:ph idx="45" hasCustomPrompt="1"/>
          </p:nvPr>
        </p:nvSpPr>
        <p:spPr>
          <a:xfrm>
            <a:off x="3354369"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6" name="Sisällön paikkamerkki 2">
            <a:extLst>
              <a:ext uri="{FF2B5EF4-FFF2-40B4-BE49-F238E27FC236}">
                <a16:creationId xmlns:a16="http://schemas.microsoft.com/office/drawing/2014/main" id="{B1948E38-8FB0-4E51-A01C-C88794372E50}"/>
              </a:ext>
            </a:extLst>
          </p:cNvPr>
          <p:cNvSpPr>
            <a:spLocks noGrp="1"/>
          </p:cNvSpPr>
          <p:nvPr>
            <p:ph idx="46" hasCustomPrompt="1"/>
          </p:nvPr>
        </p:nvSpPr>
        <p:spPr>
          <a:xfrm>
            <a:off x="632362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7"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219722"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27.3.2023</a:t>
            </a:r>
          </a:p>
        </p:txBody>
      </p:sp>
      <p:sp>
        <p:nvSpPr>
          <p:cNvPr id="48" name="Vertailu, vasen paikkamerkki 2">
            <a:extLst>
              <a:ext uri="{FF2B5EF4-FFF2-40B4-BE49-F238E27FC236}">
                <a16:creationId xmlns:a16="http://schemas.microsoft.com/office/drawing/2014/main" id="{78A963F8-6F6E-440E-B3B3-DDE13C083A36}"/>
              </a:ext>
            </a:extLst>
          </p:cNvPr>
          <p:cNvSpPr>
            <a:spLocks noGrp="1"/>
          </p:cNvSpPr>
          <p:nvPr>
            <p:ph type="body" sz="quarter" idx="47" hasCustomPrompt="1"/>
          </p:nvPr>
        </p:nvSpPr>
        <p:spPr>
          <a:xfrm>
            <a:off x="77559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13.2.2023</a:t>
            </a:r>
          </a:p>
        </p:txBody>
      </p:sp>
      <p:sp>
        <p:nvSpPr>
          <p:cNvPr id="50" name="Vertailu, vasen paikkamerkki 2">
            <a:extLst>
              <a:ext uri="{FF2B5EF4-FFF2-40B4-BE49-F238E27FC236}">
                <a16:creationId xmlns:a16="http://schemas.microsoft.com/office/drawing/2014/main" id="{78A963F8-6F6E-440E-B3B3-DDE13C083A36}"/>
              </a:ext>
            </a:extLst>
          </p:cNvPr>
          <p:cNvSpPr>
            <a:spLocks noGrp="1"/>
          </p:cNvSpPr>
          <p:nvPr>
            <p:ph type="body" sz="quarter" idx="48" hasCustomPrompt="1"/>
          </p:nvPr>
        </p:nvSpPr>
        <p:spPr>
          <a:xfrm>
            <a:off x="3744850"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18.5.2023</a:t>
            </a:r>
          </a:p>
        </p:txBody>
      </p:sp>
      <p:sp>
        <p:nvSpPr>
          <p:cNvPr id="51" name="Vertailu, vasen paikkamerkki 2">
            <a:extLst>
              <a:ext uri="{FF2B5EF4-FFF2-40B4-BE49-F238E27FC236}">
                <a16:creationId xmlns:a16="http://schemas.microsoft.com/office/drawing/2014/main" id="{78A963F8-6F6E-440E-B3B3-DDE13C083A36}"/>
              </a:ext>
            </a:extLst>
          </p:cNvPr>
          <p:cNvSpPr>
            <a:spLocks noGrp="1"/>
          </p:cNvSpPr>
          <p:nvPr>
            <p:ph type="body" sz="quarter" idx="49" hasCustomPrompt="1"/>
          </p:nvPr>
        </p:nvSpPr>
        <p:spPr>
          <a:xfrm>
            <a:off x="5312560"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10.7.2023</a:t>
            </a:r>
          </a:p>
        </p:txBody>
      </p:sp>
      <p:sp>
        <p:nvSpPr>
          <p:cNvPr id="52" name="Vertailu, vasen paikkamerkki 2">
            <a:extLst>
              <a:ext uri="{FF2B5EF4-FFF2-40B4-BE49-F238E27FC236}">
                <a16:creationId xmlns:a16="http://schemas.microsoft.com/office/drawing/2014/main" id="{78A963F8-6F6E-440E-B3B3-DDE13C083A36}"/>
              </a:ext>
            </a:extLst>
          </p:cNvPr>
          <p:cNvSpPr>
            <a:spLocks noGrp="1"/>
          </p:cNvSpPr>
          <p:nvPr>
            <p:ph type="body" sz="quarter" idx="50" hasCustomPrompt="1"/>
          </p:nvPr>
        </p:nvSpPr>
        <p:spPr>
          <a:xfrm>
            <a:off x="671410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5.9.2023</a:t>
            </a:r>
          </a:p>
        </p:txBody>
      </p:sp>
      <p:sp>
        <p:nvSpPr>
          <p:cNvPr id="53" name="Vertailu, vasen paikkamerkki 2">
            <a:extLst>
              <a:ext uri="{FF2B5EF4-FFF2-40B4-BE49-F238E27FC236}">
                <a16:creationId xmlns:a16="http://schemas.microsoft.com/office/drawing/2014/main" id="{78A963F8-6F6E-440E-B3B3-DDE13C083A36}"/>
              </a:ext>
            </a:extLst>
          </p:cNvPr>
          <p:cNvSpPr>
            <a:spLocks noGrp="1"/>
          </p:cNvSpPr>
          <p:nvPr>
            <p:ph type="body" sz="quarter" idx="51" hasCustomPrompt="1"/>
          </p:nvPr>
        </p:nvSpPr>
        <p:spPr>
          <a:xfrm>
            <a:off x="8405399"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7.10.2023</a:t>
            </a:r>
          </a:p>
        </p:txBody>
      </p:sp>
      <p:sp>
        <p:nvSpPr>
          <p:cNvPr id="54" name="Vertailu, vasen paikkamerkki 2">
            <a:extLst>
              <a:ext uri="{FF2B5EF4-FFF2-40B4-BE49-F238E27FC236}">
                <a16:creationId xmlns:a16="http://schemas.microsoft.com/office/drawing/2014/main" id="{78A963F8-6F6E-440E-B3B3-DDE13C083A36}"/>
              </a:ext>
            </a:extLst>
          </p:cNvPr>
          <p:cNvSpPr>
            <a:spLocks noGrp="1"/>
          </p:cNvSpPr>
          <p:nvPr>
            <p:ph type="body" sz="quarter" idx="52" hasCustomPrompt="1"/>
          </p:nvPr>
        </p:nvSpPr>
        <p:spPr>
          <a:xfrm>
            <a:off x="9683361"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12.12.2023</a:t>
            </a:r>
          </a:p>
        </p:txBody>
      </p:sp>
      <p:sp>
        <p:nvSpPr>
          <p:cNvPr id="62" name="Sisällön paikkamerkki 2">
            <a:extLst>
              <a:ext uri="{FF2B5EF4-FFF2-40B4-BE49-F238E27FC236}">
                <a16:creationId xmlns:a16="http://schemas.microsoft.com/office/drawing/2014/main" id="{B1948E38-8FB0-4E51-A01C-C88794372E50}"/>
              </a:ext>
            </a:extLst>
          </p:cNvPr>
          <p:cNvSpPr>
            <a:spLocks noGrp="1"/>
          </p:cNvSpPr>
          <p:nvPr>
            <p:ph idx="53" hasCustomPrompt="1"/>
          </p:nvPr>
        </p:nvSpPr>
        <p:spPr>
          <a:xfrm>
            <a:off x="9292880"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Tree>
    <p:extLst>
      <p:ext uri="{BB962C8B-B14F-4D97-AF65-F5344CB8AC3E}">
        <p14:creationId xmlns:p14="http://schemas.microsoft.com/office/powerpoint/2010/main" val="154310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1_Väli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5"/>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5"/>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1</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5"/>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89511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_Väliotsikkodia">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1"/>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2</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1"/>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16340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3_Väliotsikkodi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6"/>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6"/>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3</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20" name="Group 19"/>
          <p:cNvGrpSpPr>
            <a:grpSpLocks noChangeAspect="1"/>
          </p:cNvGrpSpPr>
          <p:nvPr userDrawn="1"/>
        </p:nvGrpSpPr>
        <p:grpSpPr bwMode="auto">
          <a:xfrm>
            <a:off x="7968652" y="2286000"/>
            <a:ext cx="4223348" cy="4572000"/>
            <a:chOff x="2768" y="1"/>
            <a:chExt cx="5984" cy="6478"/>
          </a:xfrm>
          <a:solidFill>
            <a:schemeClr val="accent6"/>
          </a:solidFill>
        </p:grpSpPr>
        <p:sp>
          <p:nvSpPr>
            <p:cNvPr id="21"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22449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EC29AA-CF1A-15FE-FA7C-199DFE8414C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9E41528-0AB6-5230-A3B7-F5C47075D0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513EA71-6873-4CAF-6E62-4F9B170EA084}"/>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5" name="Alatunnisteen paikkamerkki 4">
            <a:extLst>
              <a:ext uri="{FF2B5EF4-FFF2-40B4-BE49-F238E27FC236}">
                <a16:creationId xmlns:a16="http://schemas.microsoft.com/office/drawing/2014/main" id="{EE8CCAEB-739E-5429-7BC0-CEC1B4A71A0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8768EA1-124B-376A-737C-8A4C57B7702A}"/>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3816554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taatti">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1177096"/>
            <a:ext cx="8000509" cy="2770232"/>
          </a:xfrm>
        </p:spPr>
        <p:txBody>
          <a:bodyPr rtlCol="0" anchor="t"/>
          <a:lstStyle>
            <a:lvl1pPr rtl="0">
              <a:lnSpc>
                <a:spcPct val="95000"/>
              </a:lnSpc>
              <a:defRPr sz="4000" b="0" baseline="0">
                <a:solidFill>
                  <a:schemeClr val="accent4"/>
                </a:solidFill>
              </a:defRPr>
            </a:lvl1pPr>
          </a:lstStyle>
          <a:p>
            <a:pPr rtl="0"/>
            <a:r>
              <a:rPr lang="fi-FI"/>
              <a:t>40 pt Sitaatti/</a:t>
            </a:r>
            <a:r>
              <a:rPr lang="fi-FI" err="1"/>
              <a:t>Oneliner</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r>
              <a:rPr lang="fi-FI" err="1"/>
              <a:t>mauris</a:t>
            </a:r>
            <a:r>
              <a:rPr lang="fi-FI"/>
              <a:t> </a:t>
            </a:r>
            <a:r>
              <a:rPr lang="fi-FI" err="1"/>
              <a:t>mollis</a:t>
            </a:r>
            <a:r>
              <a:rPr lang="fi-FI"/>
              <a:t> </a:t>
            </a:r>
            <a:r>
              <a:rPr lang="fi-FI" err="1"/>
              <a:t>porta</a:t>
            </a:r>
            <a:r>
              <a:rPr lang="fi-FI"/>
              <a:t> </a:t>
            </a:r>
            <a:r>
              <a:rPr lang="fi-FI" err="1"/>
              <a:t>ultrices</a:t>
            </a:r>
            <a:r>
              <a:rPr lang="fi-FI"/>
              <a:t> </a:t>
            </a:r>
            <a:r>
              <a:rPr lang="fi-FI" err="1"/>
              <a:t>proin</a:t>
            </a:r>
            <a:r>
              <a:rPr lang="fi-FI"/>
              <a:t> at </a:t>
            </a:r>
            <a:r>
              <a:rPr lang="fi-FI" err="1"/>
              <a:t>lorem</a:t>
            </a:r>
            <a:r>
              <a:rPr lang="fi-FI"/>
              <a:t> </a:t>
            </a:r>
            <a:r>
              <a:rPr lang="fi-FI" err="1"/>
              <a:t>quis</a:t>
            </a:r>
            <a:r>
              <a:rPr lang="fi-FI"/>
              <a:t> </a:t>
            </a:r>
            <a:r>
              <a:rPr lang="fi-FI" err="1"/>
              <a:t>leo</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4"/>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4"/>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55265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dia">
    <p:bg>
      <p:bgPr>
        <a:solidFill>
          <a:schemeClr val="accent2"/>
        </a:solidFill>
        <a:effectLst/>
      </p:bgPr>
    </p:bg>
    <p:spTree>
      <p:nvGrpSpPr>
        <p:cNvPr id="1" name=""/>
        <p:cNvGrpSpPr/>
        <p:nvPr/>
      </p:nvGrpSpPr>
      <p:grpSpPr>
        <a:xfrm>
          <a:off x="0" y="0"/>
          <a:ext cx="0" cy="0"/>
          <a:chOff x="0" y="0"/>
          <a:chExt cx="0" cy="0"/>
        </a:xfrm>
      </p:grpSpPr>
      <p:sp>
        <p:nvSpPr>
          <p:cNvPr id="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2192000"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Tree>
    <p:extLst>
      <p:ext uri="{BB962C8B-B14F-4D97-AF65-F5344CB8AC3E}">
        <p14:creationId xmlns:p14="http://schemas.microsoft.com/office/powerpoint/2010/main" val="2722826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ppudia">
    <p:bg>
      <p:bgPr>
        <a:solidFill>
          <a:schemeClr val="accent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1" y="1917506"/>
            <a:ext cx="2673531" cy="3046379"/>
          </a:xfrm>
          <a:solidFill>
            <a:schemeClr val="bg2"/>
          </a:solidFill>
        </p:spPr>
        <p:txBody>
          <a:bodyPr tIns="1584000" rtlCol="0" anchor="t"/>
          <a:lstStyle>
            <a:lvl1pPr marL="0" indent="0" algn="ctr">
              <a:buNone/>
              <a:defRPr sz="1200" i="1" baseline="0">
                <a:latin typeface="Times New Roman" panose="02020603050405020304" pitchFamily="18" charset="0"/>
                <a:cs typeface="Times New Roman" panose="02020603050405020304" pitchFamily="18" charset="0"/>
              </a:defRPr>
            </a:lvl1pPr>
          </a:lstStyle>
          <a:p>
            <a:pPr rtl="0"/>
            <a:r>
              <a:rPr lang="fi-FI"/>
              <a:t>Lisää tai vedä henkilökuvasi tähän</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442669" y="1928284"/>
            <a:ext cx="4778220" cy="658154"/>
          </a:xfrm>
        </p:spPr>
        <p:txBody>
          <a:bodyPr rtlCol="0" anchor="t"/>
          <a:lstStyle>
            <a:lvl1pPr rtl="0">
              <a:lnSpc>
                <a:spcPct val="100000"/>
              </a:lnSpc>
              <a:defRPr sz="5200" b="0">
                <a:solidFill>
                  <a:schemeClr val="bg2"/>
                </a:solidFill>
              </a:defRPr>
            </a:lvl1pPr>
          </a:lstStyle>
          <a:p>
            <a:pPr rtl="0"/>
            <a:r>
              <a:rPr lang="fi-FI"/>
              <a:t>Kiitos!</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433960" y="3048994"/>
            <a:ext cx="4786929" cy="596809"/>
          </a:xfrm>
        </p:spPr>
        <p:txBody>
          <a:bodyPr rtlCol="0">
            <a:normAutofit/>
          </a:bodyPr>
          <a:lstStyle>
            <a:lvl1pPr marL="0" indent="0" rtl="0">
              <a:lnSpc>
                <a:spcPct val="100000"/>
              </a:lnSpc>
              <a:spcBef>
                <a:spcPts val="0"/>
              </a:spcBef>
              <a:spcAft>
                <a:spcPts val="0"/>
              </a:spcAft>
              <a:buFont typeface="Arial" panose="020B0604020202020204" pitchFamily="34" charset="0"/>
              <a:buNone/>
              <a:defRPr sz="1600">
                <a:solidFill>
                  <a:schemeClr val="bg2"/>
                </a:solidFill>
              </a:defRPr>
            </a:lvl1pPr>
            <a:lvl2pPr marL="552450" indent="-285750">
              <a:lnSpc>
                <a:spcPct val="100000"/>
              </a:lnSpc>
              <a:spcBef>
                <a:spcPts val="0"/>
              </a:spcBef>
              <a:spcAft>
                <a:spcPts val="1000"/>
              </a:spcAft>
              <a:buFont typeface="Arial" panose="020B0604020202020204" pitchFamily="34" charset="0"/>
              <a:buChar char="•"/>
              <a:defRPr>
                <a:solidFill>
                  <a:schemeClr val="bg2"/>
                </a:solidFill>
              </a:defRPr>
            </a:lvl2pPr>
            <a:lvl3pPr marL="542925" indent="0">
              <a:buNone/>
              <a:defRPr/>
            </a:lvl3pPr>
            <a:lvl4pPr marL="809625" indent="0">
              <a:buNone/>
              <a:defRPr/>
            </a:lvl4pPr>
            <a:lvl5pPr marL="1076325" indent="0">
              <a:buNone/>
              <a:defRPr/>
            </a:lvl5pPr>
          </a:lstStyle>
          <a:p>
            <a:pPr lvl="0" rtl="0"/>
            <a:r>
              <a:rPr lang="fi-FI"/>
              <a:t>@</a:t>
            </a:r>
            <a:r>
              <a:rPr lang="fi-FI" err="1"/>
              <a:t>someprofiilit</a:t>
            </a:r>
            <a:r>
              <a:rPr lang="fi-FI"/>
              <a:t> etc.</a:t>
            </a:r>
          </a:p>
          <a:p>
            <a:pPr lvl="0" rtl="0"/>
            <a:r>
              <a:rPr lang="fi-FI"/>
              <a:t>@</a:t>
            </a:r>
            <a:r>
              <a:rPr lang="fi-FI" err="1"/>
              <a:t>someprofiili</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19"/>
          <p:cNvGrpSpPr>
            <a:grpSpLocks noChangeAspect="1"/>
          </p:cNvGrpSpPr>
          <p:nvPr userDrawn="1"/>
        </p:nvGrpSpPr>
        <p:grpSpPr bwMode="auto">
          <a:xfrm>
            <a:off x="7968652" y="2286000"/>
            <a:ext cx="4223348" cy="4572000"/>
            <a:chOff x="2768" y="1"/>
            <a:chExt cx="5984" cy="6478"/>
          </a:xfrm>
          <a:solidFill>
            <a:schemeClr val="bg2"/>
          </a:solidFill>
        </p:grpSpPr>
        <p:sp>
          <p:nvSpPr>
            <p:cNvPr id="16"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3" name="Tekstin paikkamerkki 6">
            <a:extLst>
              <a:ext uri="{FF2B5EF4-FFF2-40B4-BE49-F238E27FC236}">
                <a16:creationId xmlns:a16="http://schemas.microsoft.com/office/drawing/2014/main" id="{755213BF-EF6D-45DC-A01B-DE6C2F23A6D2}"/>
              </a:ext>
            </a:extLst>
          </p:cNvPr>
          <p:cNvSpPr>
            <a:spLocks noGrp="1"/>
          </p:cNvSpPr>
          <p:nvPr>
            <p:ph type="body" sz="quarter" idx="33" hasCustomPrompt="1"/>
          </p:nvPr>
        </p:nvSpPr>
        <p:spPr>
          <a:xfrm>
            <a:off x="3433960" y="3790041"/>
            <a:ext cx="4786929" cy="1051925"/>
          </a:xfrm>
        </p:spPr>
        <p:txBody>
          <a:bodyPr rtlCol="0" anchor="t"/>
          <a:lstStyle>
            <a:lvl1pPr marL="0" indent="0" algn="l">
              <a:lnSpc>
                <a:spcPct val="100000"/>
              </a:lnSpc>
              <a:spcBef>
                <a:spcPts val="0"/>
              </a:spcBef>
              <a:buNone/>
              <a:defRPr sz="120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Nimi Sukunimi</a:t>
            </a:r>
          </a:p>
          <a:p>
            <a:pPr lvl="0" rtl="0"/>
            <a:r>
              <a:rPr lang="fi-FI"/>
              <a:t>Titteli </a:t>
            </a:r>
          </a:p>
          <a:p>
            <a:pPr lvl="0" rtl="0"/>
            <a:r>
              <a:rPr lang="fi-FI"/>
              <a:t>Etc.</a:t>
            </a:r>
          </a:p>
        </p:txBody>
      </p:sp>
    </p:spTree>
    <p:extLst>
      <p:ext uri="{BB962C8B-B14F-4D97-AF65-F5344CB8AC3E}">
        <p14:creationId xmlns:p14="http://schemas.microsoft.com/office/powerpoint/2010/main" val="4192058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a:t>2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000876" y="2266951"/>
            <a:ext cx="4762499"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128160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eksti+kuv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bg1"/>
                </a:solidFill>
              </a:defRPr>
            </a:lvl1pPr>
          </a:lstStyle>
          <a:p>
            <a:pPr rtl="0"/>
            <a:r>
              <a:rPr lang="fi-FI"/>
              <a:t>5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bg1"/>
                </a:solidFill>
              </a:defRPr>
            </a:lvl1pPr>
            <a:lvl2pPr marL="552450" indent="-285750">
              <a:lnSpc>
                <a:spcPct val="100000"/>
              </a:lnSpc>
              <a:spcBef>
                <a:spcPts val="0"/>
              </a:spcBef>
              <a:spcAft>
                <a:spcPts val="1000"/>
              </a:spcAft>
              <a:buFont typeface="Arial" panose="020B0604020202020204" pitchFamily="34" charset="0"/>
              <a:buChar char="•"/>
              <a:defRPr>
                <a:solidFill>
                  <a:schemeClr val="bg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 name="Kuva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12530" y="486535"/>
            <a:ext cx="5979470" cy="6371464"/>
          </a:xfrm>
          <a:prstGeom prst="rect">
            <a:avLst/>
          </a:prstGeom>
        </p:spPr>
      </p:pic>
      <p:grpSp>
        <p:nvGrpSpPr>
          <p:cNvPr id="36" name="Group 19"/>
          <p:cNvGrpSpPr>
            <a:grpSpLocks noChangeAspect="1"/>
          </p:cNvGrpSpPr>
          <p:nvPr userDrawn="1"/>
        </p:nvGrpSpPr>
        <p:grpSpPr bwMode="auto">
          <a:xfrm>
            <a:off x="9136731" y="3550508"/>
            <a:ext cx="3055269" cy="3307492"/>
            <a:chOff x="2768" y="1"/>
            <a:chExt cx="5984" cy="6478"/>
          </a:xfrm>
          <a:solidFill>
            <a:schemeClr val="accent2"/>
          </a:solidFill>
        </p:grpSpPr>
        <p:sp>
          <p:nvSpPr>
            <p:cNvPr id="37"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75500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eksti+graafi">
    <p:bg>
      <p:bgPr>
        <a:solidFill>
          <a:schemeClr val="bg1"/>
        </a:solidFill>
        <a:effectLst/>
      </p:bgPr>
    </p:bg>
    <p:spTree>
      <p:nvGrpSpPr>
        <p:cNvPr id="1" name=""/>
        <p:cNvGrpSpPr/>
        <p:nvPr/>
      </p:nvGrpSpPr>
      <p:grpSpPr>
        <a:xfrm>
          <a:off x="0" y="0"/>
          <a:ext cx="0" cy="0"/>
          <a:chOff x="0" y="0"/>
          <a:chExt cx="0" cy="0"/>
        </a:xfrm>
      </p:grpSpPr>
      <p:sp>
        <p:nvSpPr>
          <p:cNvPr id="3" name="Suorakulmio 2"/>
          <p:cNvSpPr/>
          <p:nvPr userDrawn="1"/>
        </p:nvSpPr>
        <p:spPr>
          <a:xfrm>
            <a:off x="0" y="0"/>
            <a:ext cx="598067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a:t>1 </a:t>
            </a:r>
            <a:r>
              <a:rPr lang="fi-FI" err="1"/>
              <a:t>Teksti+graafi</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solidFill>
                  <a:schemeClr val="accent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5417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353A47-89A3-8E9D-EFAE-BCBAB915E20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692E0E2-8B5F-9393-9883-14E2D11F512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29119B9-0C47-76AF-FE6F-513457057CC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9623C2E-8348-188B-6731-D4EA28000D40}"/>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6" name="Alatunnisteen paikkamerkki 5">
            <a:extLst>
              <a:ext uri="{FF2B5EF4-FFF2-40B4-BE49-F238E27FC236}">
                <a16:creationId xmlns:a16="http://schemas.microsoft.com/office/drawing/2014/main" id="{C50EB063-1C6A-EACE-BD48-0E07F37BDB9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676D2C4-7DD6-5695-C91B-F905ECCBB07A}"/>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221350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C5A354-4DC9-D44F-F5C1-B943CBB121D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1EA700B-B9E9-2375-566E-FBC7D676F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222774C-2500-C037-4A0A-70DD8FE3701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681CD16-4AF2-E913-7524-4CFAB5CDA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C5F5757-8122-C727-4355-F5FEBF7F347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0A32D8B-1239-7E6A-02F1-4B447F26A6C4}"/>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8" name="Alatunnisteen paikkamerkki 7">
            <a:extLst>
              <a:ext uri="{FF2B5EF4-FFF2-40B4-BE49-F238E27FC236}">
                <a16:creationId xmlns:a16="http://schemas.microsoft.com/office/drawing/2014/main" id="{E694E2B1-302C-689C-A6DC-084D4009100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B8501B0-7702-3977-443E-CE2508E54045}"/>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49334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95C9F2-48E2-ABF2-C35C-093EF452154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1F5F3CF-35A5-FD09-0BC6-5B9FF80796CA}"/>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4" name="Alatunnisteen paikkamerkki 3">
            <a:extLst>
              <a:ext uri="{FF2B5EF4-FFF2-40B4-BE49-F238E27FC236}">
                <a16:creationId xmlns:a16="http://schemas.microsoft.com/office/drawing/2014/main" id="{0FC92355-4475-8367-881C-FD3E5B596D5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9951954-9AE2-297B-442E-D72D8FDE0900}"/>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128514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72F6BED-7F56-16F0-4038-20A3E77C33C2}"/>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3" name="Alatunnisteen paikkamerkki 2">
            <a:extLst>
              <a:ext uri="{FF2B5EF4-FFF2-40B4-BE49-F238E27FC236}">
                <a16:creationId xmlns:a16="http://schemas.microsoft.com/office/drawing/2014/main" id="{2FD208C3-8DE0-FBC7-5B9A-620A889651F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3CC667D-38EF-C10E-EB49-9C35AE04CD6D}"/>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3618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0F4F3F-4F47-F606-1973-1D22D9D0636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F7F9335-03E5-3F70-10A1-0F76CE66B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771F5EA-B529-0ADB-FBD5-30ECF7D6F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86D8162-5099-012C-EC74-7B78AA4A75FC}"/>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6" name="Alatunnisteen paikkamerkki 5">
            <a:extLst>
              <a:ext uri="{FF2B5EF4-FFF2-40B4-BE49-F238E27FC236}">
                <a16:creationId xmlns:a16="http://schemas.microsoft.com/office/drawing/2014/main" id="{4820E212-D2F1-B279-A415-8C0B4DAFBF1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51F89C2-7A7A-EDD3-D814-723E8E597687}"/>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33334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75F9A7-0413-7BDB-46BB-D6DD09F017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C7F4309-A92E-511A-D14F-917D62886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8BD5C88-E8C3-89A1-71E3-A33206840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66C3B20-DFBB-F1CA-6FA5-4C58FC7317BE}"/>
              </a:ext>
            </a:extLst>
          </p:cNvPr>
          <p:cNvSpPr>
            <a:spLocks noGrp="1"/>
          </p:cNvSpPr>
          <p:nvPr>
            <p:ph type="dt" sz="half" idx="10"/>
          </p:nvPr>
        </p:nvSpPr>
        <p:spPr/>
        <p:txBody>
          <a:bodyPr/>
          <a:lstStyle/>
          <a:p>
            <a:fld id="{247BE4B7-E77C-4D41-BB2F-CBF7E631340C}" type="datetimeFigureOut">
              <a:rPr lang="fi-FI" smtClean="0"/>
              <a:t>8.2.2024</a:t>
            </a:fld>
            <a:endParaRPr lang="fi-FI"/>
          </a:p>
        </p:txBody>
      </p:sp>
      <p:sp>
        <p:nvSpPr>
          <p:cNvPr id="6" name="Alatunnisteen paikkamerkki 5">
            <a:extLst>
              <a:ext uri="{FF2B5EF4-FFF2-40B4-BE49-F238E27FC236}">
                <a16:creationId xmlns:a16="http://schemas.microsoft.com/office/drawing/2014/main" id="{97EDF385-DD11-3439-232F-42A8D675498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230DD8A-605B-3AD2-0F97-11A409B31F0C}"/>
              </a:ext>
            </a:extLst>
          </p:cNvPr>
          <p:cNvSpPr>
            <a:spLocks noGrp="1"/>
          </p:cNvSpPr>
          <p:nvPr>
            <p:ph type="sldNum" sz="quarter" idx="12"/>
          </p:nvPr>
        </p:nvSpPr>
        <p:spPr/>
        <p:txBody>
          <a:bodyPr/>
          <a:lstStyle/>
          <a:p>
            <a:fld id="{7785B3B0-F2DD-41FF-A63D-A9753F691A9C}" type="slidenum">
              <a:rPr lang="fi-FI" smtClean="0"/>
              <a:t>‹#›</a:t>
            </a:fld>
            <a:endParaRPr lang="fi-FI"/>
          </a:p>
        </p:txBody>
      </p:sp>
    </p:spTree>
    <p:extLst>
      <p:ext uri="{BB962C8B-B14F-4D97-AF65-F5344CB8AC3E}">
        <p14:creationId xmlns:p14="http://schemas.microsoft.com/office/powerpoint/2010/main" val="28810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B47F700-9E01-59E9-DF05-0595742D4D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5069014-C487-3BC3-2931-64B0CD16C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941EC74-E196-8884-C6F5-24AD84A54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BE4B7-E77C-4D41-BB2F-CBF7E631340C}" type="datetimeFigureOut">
              <a:rPr lang="fi-FI" smtClean="0"/>
              <a:t>8.2.2024</a:t>
            </a:fld>
            <a:endParaRPr lang="fi-FI"/>
          </a:p>
        </p:txBody>
      </p:sp>
      <p:sp>
        <p:nvSpPr>
          <p:cNvPr id="5" name="Alatunnisteen paikkamerkki 4">
            <a:extLst>
              <a:ext uri="{FF2B5EF4-FFF2-40B4-BE49-F238E27FC236}">
                <a16:creationId xmlns:a16="http://schemas.microsoft.com/office/drawing/2014/main" id="{66CE5DFB-8265-CE88-0913-E36218EFE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F32A512-9FE4-C347-3073-3E182D896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5B3B0-F2DD-41FF-A63D-A9753F691A9C}" type="slidenum">
              <a:rPr lang="fi-FI" smtClean="0"/>
              <a:t>‹#›</a:t>
            </a:fld>
            <a:endParaRPr lang="fi-FI"/>
          </a:p>
        </p:txBody>
      </p:sp>
    </p:spTree>
    <p:extLst>
      <p:ext uri="{BB962C8B-B14F-4D97-AF65-F5344CB8AC3E}">
        <p14:creationId xmlns:p14="http://schemas.microsoft.com/office/powerpoint/2010/main" val="353022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90F41A2-6535-4CA6-81E4-026A5B56D9D7}"/>
              </a:ext>
            </a:extLst>
          </p:cNvPr>
          <p:cNvSpPr>
            <a:spLocks noGrp="1"/>
          </p:cNvSpPr>
          <p:nvPr>
            <p:ph type="title"/>
          </p:nvPr>
        </p:nvSpPr>
        <p:spPr>
          <a:xfrm>
            <a:off x="432000" y="841575"/>
            <a:ext cx="11328000" cy="432000"/>
          </a:xfrm>
          <a:prstGeom prst="rect">
            <a:avLst/>
          </a:prstGeom>
        </p:spPr>
        <p:txBody>
          <a:bodyPr vert="horz" lIns="0" tIns="0" rIns="0" bIns="0" rtlCol="0" anchor="ctr">
            <a:noAutofit/>
          </a:bodyPr>
          <a:lstStyle/>
          <a:p>
            <a:pPr rtl="0"/>
            <a:r>
              <a:rPr lang="fi-FI" noProof="0"/>
              <a:t>Muokkaa sivun otsikkoa napsauttamalla</a:t>
            </a:r>
          </a:p>
        </p:txBody>
      </p:sp>
      <p:sp>
        <p:nvSpPr>
          <p:cNvPr id="3" name="Tekstin paikkamerkki 2">
            <a:extLst>
              <a:ext uri="{FF2B5EF4-FFF2-40B4-BE49-F238E27FC236}">
                <a16:creationId xmlns:a16="http://schemas.microsoft.com/office/drawing/2014/main" id="{213AB95C-7DD4-4796-80E4-1B7466A2A037}"/>
              </a:ext>
            </a:extLst>
          </p:cNvPr>
          <p:cNvSpPr>
            <a:spLocks noGrp="1"/>
          </p:cNvSpPr>
          <p:nvPr>
            <p:ph type="body" idx="1"/>
          </p:nvPr>
        </p:nvSpPr>
        <p:spPr>
          <a:xfrm>
            <a:off x="432000" y="1454850"/>
            <a:ext cx="11328000" cy="4679250"/>
          </a:xfrm>
          <a:prstGeom prst="rect">
            <a:avLst/>
          </a:prstGeom>
        </p:spPr>
        <p:txBody>
          <a:bodyPr vert="horz" lIns="0" tIns="0" rIns="0" bIns="0" rtlCol="0">
            <a:noAutofit/>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2487615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dt="0"/>
  <p:txStyles>
    <p:titleStyle>
      <a:lvl1pPr algn="l" defTabSz="914400" rtl="0" eaLnBrk="1" latinLnBrk="0" hangingPunct="1">
        <a:lnSpc>
          <a:spcPct val="90000"/>
        </a:lnSpc>
        <a:spcBef>
          <a:spcPct val="0"/>
        </a:spcBef>
        <a:buNone/>
        <a:defRPr sz="3200" b="1" kern="1200" spc="12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ijoittaja.fi/26571/metsa-sijoituskohteen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osakesijoittaja.fi/muut-sijoitusartikkelit/metsaan-sijoittaminen/" TargetMode="External"/><Relationship Id="rId4" Type="http://schemas.openxmlformats.org/officeDocument/2006/relationships/hyperlink" Target="https://www.metsakeskus.f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57B5CD7-EE94-242D-9AF4-F15636185A56}"/>
              </a:ext>
            </a:extLst>
          </p:cNvPr>
          <p:cNvSpPr>
            <a:spLocks noGrp="1"/>
          </p:cNvSpPr>
          <p:nvPr>
            <p:ph type="title"/>
          </p:nvPr>
        </p:nvSpPr>
        <p:spPr>
          <a:xfrm>
            <a:off x="310242" y="1973332"/>
            <a:ext cx="11156214" cy="677819"/>
          </a:xfrm>
        </p:spPr>
        <p:txBody>
          <a:bodyPr/>
          <a:lstStyle/>
          <a:p>
            <a:r>
              <a:rPr lang="fi-FI" b="1">
                <a:latin typeface="Montserrat" panose="00000500000000000000" pitchFamily="2" charset="0"/>
              </a:rPr>
              <a:t>Sijoittajakoulu: Metsäoppitunti</a:t>
            </a:r>
            <a:endParaRPr lang="fi-FI" b="1"/>
          </a:p>
        </p:txBody>
      </p:sp>
      <p:sp>
        <p:nvSpPr>
          <p:cNvPr id="5" name="Tekstin paikkamerkki 4">
            <a:extLst>
              <a:ext uri="{FF2B5EF4-FFF2-40B4-BE49-F238E27FC236}">
                <a16:creationId xmlns:a16="http://schemas.microsoft.com/office/drawing/2014/main" id="{983CDCDA-EE87-1BB2-3360-DEA10A3A795C}"/>
              </a:ext>
            </a:extLst>
          </p:cNvPr>
          <p:cNvSpPr>
            <a:spLocks noGrp="1"/>
          </p:cNvSpPr>
          <p:nvPr>
            <p:ph type="body" sz="quarter" idx="32"/>
          </p:nvPr>
        </p:nvSpPr>
        <p:spPr>
          <a:xfrm>
            <a:off x="749286" y="2827638"/>
            <a:ext cx="10717170" cy="601362"/>
          </a:xfrm>
        </p:spPr>
        <p:txBody>
          <a:bodyPr/>
          <a:lstStyle/>
          <a:p>
            <a:r>
              <a:rPr lang="fi-FI">
                <a:latin typeface="Montserrat" panose="00000500000000000000" pitchFamily="2" charset="0"/>
              </a:rPr>
              <a:t>Metsäsijoittamisen tehtäväkokonaisuus</a:t>
            </a:r>
          </a:p>
          <a:p>
            <a:endParaRPr lang="fi-FI"/>
          </a:p>
        </p:txBody>
      </p:sp>
    </p:spTree>
    <p:extLst>
      <p:ext uri="{BB962C8B-B14F-4D97-AF65-F5344CB8AC3E}">
        <p14:creationId xmlns:p14="http://schemas.microsoft.com/office/powerpoint/2010/main" val="285873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4C8CCC-257B-ADCB-F05E-854D85F5D11F}"/>
              </a:ext>
            </a:extLst>
          </p:cNvPr>
          <p:cNvSpPr>
            <a:spLocks noGrp="1"/>
          </p:cNvSpPr>
          <p:nvPr>
            <p:ph type="title"/>
          </p:nvPr>
        </p:nvSpPr>
        <p:spPr/>
        <p:txBody>
          <a:bodyPr/>
          <a:lstStyle/>
          <a:p>
            <a:r>
              <a:rPr lang="fi-FI">
                <a:latin typeface="Montserrat Black" panose="00000A00000000000000" pitchFamily="2" charset="0"/>
              </a:rPr>
              <a:t>Metsäsijoittamisen erityispiirteitä</a:t>
            </a:r>
          </a:p>
        </p:txBody>
      </p:sp>
      <p:sp>
        <p:nvSpPr>
          <p:cNvPr id="3" name="Sisällön paikkamerkki 2">
            <a:extLst>
              <a:ext uri="{FF2B5EF4-FFF2-40B4-BE49-F238E27FC236}">
                <a16:creationId xmlns:a16="http://schemas.microsoft.com/office/drawing/2014/main" id="{0AFC94C5-0C29-D3ED-AB35-8D5D65A6C645}"/>
              </a:ext>
            </a:extLst>
          </p:cNvPr>
          <p:cNvSpPr>
            <a:spLocks noGrp="1"/>
          </p:cNvSpPr>
          <p:nvPr>
            <p:ph idx="1"/>
          </p:nvPr>
        </p:nvSpPr>
        <p:spPr/>
        <p:txBody>
          <a:bodyPr>
            <a:normAutofit fontScale="92500" lnSpcReduction="10000"/>
          </a:bodyPr>
          <a:lstStyle/>
          <a:p>
            <a:r>
              <a:rPr lang="fi-FI" sz="2400" dirty="0">
                <a:latin typeface="Montserrat" panose="00000500000000000000" pitchFamily="2" charset="0"/>
              </a:rPr>
              <a:t>Aika sijoitushorisontissa on pitkä</a:t>
            </a:r>
          </a:p>
          <a:p>
            <a:r>
              <a:rPr lang="fi-FI" sz="2400" dirty="0">
                <a:latin typeface="Montserrat" panose="00000500000000000000" pitchFamily="2" charset="0"/>
              </a:rPr>
              <a:t>Sijoituskohteesta riippuen vaatii osaamista ja tietotaitoa sekä metsäalan ymmärrystä</a:t>
            </a:r>
          </a:p>
          <a:p>
            <a:r>
              <a:rPr lang="fi-FI" sz="2400" dirty="0">
                <a:latin typeface="Montserrat" panose="00000500000000000000" pitchFamily="2" charset="0"/>
              </a:rPr>
              <a:t>EU:n  sekä Suomen lainsäädäntö voivat vaikuttaa suurestikin metsän taloudelliseen käyttöön ja tuottoon</a:t>
            </a:r>
          </a:p>
          <a:p>
            <a:r>
              <a:rPr lang="fi-FI" sz="2400" dirty="0">
                <a:latin typeface="Montserrat" panose="00000500000000000000" pitchFamily="2" charset="0"/>
              </a:rPr>
              <a:t>Vaatii vakuutuksen ottamista riippuen sijoituskohteesta (esim. myrsky- ja riistavahingot sijoitusmetsään) Metsävakuutusta kannattaa harkita riskien pienentämiseksi</a:t>
            </a:r>
          </a:p>
          <a:p>
            <a:r>
              <a:rPr lang="fi-FI" sz="2400" dirty="0">
                <a:latin typeface="Montserrat" panose="00000500000000000000" pitchFamily="2" charset="0"/>
              </a:rPr>
              <a:t>Erityinen oma verotus (puun myyntitulot, metsästä muut saadut tulot sekä erilaiset vähennykset)</a:t>
            </a:r>
          </a:p>
          <a:p>
            <a:r>
              <a:rPr lang="fi-FI" sz="2400" dirty="0">
                <a:latin typeface="Montserrat" panose="00000500000000000000" pitchFamily="2" charset="0"/>
              </a:rPr>
              <a:t>Mahdollisen puukaupparahan tuoton käyttö?</a:t>
            </a:r>
          </a:p>
          <a:p>
            <a:r>
              <a:rPr lang="fi-FI" sz="2400" dirty="0">
                <a:latin typeface="Montserrat" panose="00000500000000000000" pitchFamily="2" charset="0"/>
              </a:rPr>
              <a:t>Lainopillinen osaaminen (sukupolven vaihdokset, metsä osana testamenttia)</a:t>
            </a:r>
          </a:p>
          <a:p>
            <a:endParaRPr lang="fi-FI" dirty="0"/>
          </a:p>
        </p:txBody>
      </p:sp>
    </p:spTree>
    <p:extLst>
      <p:ext uri="{BB962C8B-B14F-4D97-AF65-F5344CB8AC3E}">
        <p14:creationId xmlns:p14="http://schemas.microsoft.com/office/powerpoint/2010/main" val="39398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F5F7D3-4A40-385B-AE7D-355057F5E60C}"/>
              </a:ext>
            </a:extLst>
          </p:cNvPr>
          <p:cNvSpPr>
            <a:spLocks noGrp="1"/>
          </p:cNvSpPr>
          <p:nvPr>
            <p:ph type="title"/>
          </p:nvPr>
        </p:nvSpPr>
        <p:spPr/>
        <p:txBody>
          <a:bodyPr>
            <a:normAutofit/>
          </a:bodyPr>
          <a:lstStyle/>
          <a:p>
            <a:r>
              <a:rPr lang="fi-FI" sz="3200">
                <a:latin typeface="Montserrat Black" panose="00000A00000000000000" pitchFamily="2" charset="0"/>
              </a:rPr>
              <a:t>Case </a:t>
            </a:r>
            <a:r>
              <a:rPr lang="fi-FI" sz="3200" err="1">
                <a:latin typeface="Montserrat Black" panose="00000A00000000000000" pitchFamily="2" charset="0"/>
              </a:rPr>
              <a:t>study</a:t>
            </a:r>
            <a:r>
              <a:rPr lang="fi-FI" sz="3200">
                <a:latin typeface="Montserrat Black" panose="00000A00000000000000" pitchFamily="2" charset="0"/>
              </a:rPr>
              <a:t>- ryhmätyöharjoitus metsäsijoittamisen eri muodoista</a:t>
            </a:r>
          </a:p>
        </p:txBody>
      </p:sp>
      <p:sp>
        <p:nvSpPr>
          <p:cNvPr id="3" name="Sisällön paikkamerkki 2">
            <a:extLst>
              <a:ext uri="{FF2B5EF4-FFF2-40B4-BE49-F238E27FC236}">
                <a16:creationId xmlns:a16="http://schemas.microsoft.com/office/drawing/2014/main" id="{989CDC4F-3344-0B6B-E2B4-E85FEA1BED0E}"/>
              </a:ext>
            </a:extLst>
          </p:cNvPr>
          <p:cNvSpPr>
            <a:spLocks noGrp="1"/>
          </p:cNvSpPr>
          <p:nvPr>
            <p:ph idx="1"/>
          </p:nvPr>
        </p:nvSpPr>
        <p:spPr>
          <a:xfrm>
            <a:off x="688297" y="1690688"/>
            <a:ext cx="11063991" cy="5032375"/>
          </a:xfrm>
        </p:spPr>
        <p:txBody>
          <a:bodyPr>
            <a:normAutofit fontScale="77500" lnSpcReduction="20000"/>
          </a:bodyPr>
          <a:lstStyle/>
          <a:p>
            <a:pPr marL="0" indent="0">
              <a:buNone/>
            </a:pPr>
            <a:r>
              <a:rPr lang="fi-FI" dirty="0">
                <a:latin typeface="Montserrat" panose="00000500000000000000" pitchFamily="2" charset="0"/>
              </a:rPr>
              <a:t>4 case </a:t>
            </a:r>
            <a:r>
              <a:rPr lang="fi-FI" dirty="0" err="1">
                <a:latin typeface="Montserrat" panose="00000500000000000000" pitchFamily="2" charset="0"/>
              </a:rPr>
              <a:t>studya</a:t>
            </a:r>
            <a:r>
              <a:rPr lang="fi-FI" dirty="0">
                <a:latin typeface="Montserrat" panose="00000500000000000000" pitchFamily="2" charset="0"/>
              </a:rPr>
              <a:t>:</a:t>
            </a:r>
          </a:p>
          <a:p>
            <a:pPr marL="0" indent="0">
              <a:buNone/>
            </a:pPr>
            <a:endParaRPr lang="fi-FI" dirty="0">
              <a:latin typeface="Montserrat" panose="00000500000000000000" pitchFamily="2" charset="0"/>
            </a:endParaRPr>
          </a:p>
          <a:p>
            <a:pPr marL="514350" indent="-514350">
              <a:buAutoNum type="arabicPeriod"/>
            </a:pPr>
            <a:r>
              <a:rPr lang="fi-FI" dirty="0">
                <a:latin typeface="Montserrat" panose="00000500000000000000" pitchFamily="2" charset="0"/>
              </a:rPr>
              <a:t>Kaupunkilainen Jarkko perii mummoltaan yllättäen 30 hehtaarin metsätilan. Käytyään metsätilalla Jarkko huomaa, että metsä on ollut ainakin kymmenen vuotta hoitamatta. Jarkolla ei ole suunnitelmissa muuttaa metsätilansa läheisyyteen, mutta hän arvostaa perintöään.</a:t>
            </a:r>
          </a:p>
          <a:p>
            <a:pPr marL="514350" indent="-514350">
              <a:buAutoNum type="arabicPeriod"/>
            </a:pPr>
            <a:r>
              <a:rPr lang="fi-FI" dirty="0">
                <a:latin typeface="Montserrat" panose="00000500000000000000" pitchFamily="2" charset="0"/>
              </a:rPr>
              <a:t>Liina asuu maalla ja omistaa omaa metsää pari hehtaaria, jota hoitaa vapaa-ajallaan. Liina on ammatiltaan metsuri ja osaa hoitaa omaa metsäänsä. Liina haluaisi ostaa myös lisää metsää sijoitusmielessä.</a:t>
            </a:r>
          </a:p>
          <a:p>
            <a:pPr marL="514350" indent="-514350">
              <a:buAutoNum type="arabicPeriod"/>
            </a:pPr>
            <a:r>
              <a:rPr lang="fi-FI" dirty="0">
                <a:latin typeface="Montserrat" panose="00000500000000000000" pitchFamily="2" charset="0"/>
              </a:rPr>
              <a:t>Minttu on saanut rippilahjaksi aikoinaan 3 hehtaaria metsää. Hän ei halua luopua metsästä, koska on kuullut sen olevan hyvä sijoituskohde, mutta hän ei halua, eikä osaa hoitaa metsää yksin.</a:t>
            </a:r>
            <a:r>
              <a:rPr lang="fi-FI" dirty="0">
                <a:solidFill>
                  <a:srgbClr val="FF0000"/>
                </a:solidFill>
                <a:latin typeface="Montserrat" panose="00000500000000000000" pitchFamily="2" charset="0"/>
              </a:rPr>
              <a:t> </a:t>
            </a:r>
            <a:endParaRPr lang="fi-FI" dirty="0">
              <a:latin typeface="Montserrat" panose="00000500000000000000" pitchFamily="2" charset="0"/>
            </a:endParaRPr>
          </a:p>
          <a:p>
            <a:pPr marL="514350" indent="-514350">
              <a:buAutoNum type="arabicPeriod"/>
            </a:pPr>
            <a:r>
              <a:rPr lang="fi-FI" dirty="0">
                <a:latin typeface="Montserrat" panose="00000500000000000000" pitchFamily="2" charset="0"/>
              </a:rPr>
              <a:t>Niklaksen sijoitussalkussa on osakkeita ja rahastoja, mutta hajautusta ei ole tarpeeksi turbulentissa maailmassa. Niklas viettää aikaansa luonnon metsissä ja on kiinnostunut vastuullisuudesta. Hän asuu kuitenkin kaupungissa, eikä metsien hoito ole hänelle tuttua.</a:t>
            </a:r>
          </a:p>
        </p:txBody>
      </p:sp>
    </p:spTree>
    <p:extLst>
      <p:ext uri="{BB962C8B-B14F-4D97-AF65-F5344CB8AC3E}">
        <p14:creationId xmlns:p14="http://schemas.microsoft.com/office/powerpoint/2010/main" val="12075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E9C033-4958-3419-B9E1-EE0BC0CCC2FD}"/>
              </a:ext>
            </a:extLst>
          </p:cNvPr>
          <p:cNvSpPr>
            <a:spLocks noGrp="1"/>
          </p:cNvSpPr>
          <p:nvPr>
            <p:ph type="title"/>
          </p:nvPr>
        </p:nvSpPr>
        <p:spPr/>
        <p:txBody>
          <a:bodyPr/>
          <a:lstStyle/>
          <a:p>
            <a:r>
              <a:rPr lang="fi-FI" b="1">
                <a:latin typeface="Montserrat" panose="00000500000000000000" pitchFamily="2" charset="0"/>
              </a:rPr>
              <a:t>Tehtävänanto</a:t>
            </a:r>
            <a:endParaRPr lang="fi-FI">
              <a:latin typeface="Montserrat" panose="00000500000000000000" pitchFamily="2" charset="0"/>
            </a:endParaRPr>
          </a:p>
        </p:txBody>
      </p:sp>
      <p:sp>
        <p:nvSpPr>
          <p:cNvPr id="3" name="Sisällön paikkamerkki 2">
            <a:extLst>
              <a:ext uri="{FF2B5EF4-FFF2-40B4-BE49-F238E27FC236}">
                <a16:creationId xmlns:a16="http://schemas.microsoft.com/office/drawing/2014/main" id="{3571D06A-BE70-EEF8-7FC7-7A09CF283420}"/>
              </a:ext>
            </a:extLst>
          </p:cNvPr>
          <p:cNvSpPr>
            <a:spLocks noGrp="1"/>
          </p:cNvSpPr>
          <p:nvPr>
            <p:ph idx="1"/>
          </p:nvPr>
        </p:nvSpPr>
        <p:spPr>
          <a:xfrm>
            <a:off x="584617" y="1454046"/>
            <a:ext cx="11062740" cy="5038829"/>
          </a:xfrm>
        </p:spPr>
        <p:txBody>
          <a:bodyPr>
            <a:normAutofit fontScale="62500" lnSpcReduction="20000"/>
          </a:bodyPr>
          <a:lstStyle/>
          <a:p>
            <a:pPr marL="514350" indent="-514350">
              <a:buAutoNum type="arabicPeriod"/>
            </a:pPr>
            <a:r>
              <a:rPr lang="fi-FI" sz="2600" dirty="0">
                <a:latin typeface="Montserrat" panose="00000500000000000000" pitchFamily="2" charset="0"/>
              </a:rPr>
              <a:t>Tutustukaa ryhmissä omaan metsäsijoittamistarinaanne. </a:t>
            </a:r>
          </a:p>
          <a:p>
            <a:pPr marL="514350" indent="-514350">
              <a:buAutoNum type="arabicPeriod"/>
            </a:pPr>
            <a:r>
              <a:rPr lang="fi-FI" sz="2600" dirty="0">
                <a:latin typeface="Montserrat" panose="00000500000000000000" pitchFamily="2" charset="0"/>
              </a:rPr>
              <a:t>Arvioikaa ja valmistelkaa tarinan perusteella case </a:t>
            </a:r>
            <a:r>
              <a:rPr lang="fi-FI" sz="2600" dirty="0" err="1">
                <a:latin typeface="Montserrat" panose="00000500000000000000" pitchFamily="2" charset="0"/>
              </a:rPr>
              <a:t>studyn</a:t>
            </a:r>
            <a:r>
              <a:rPr lang="fi-FI" sz="2600" dirty="0">
                <a:latin typeface="Montserrat" panose="00000500000000000000" pitchFamily="2" charset="0"/>
              </a:rPr>
              <a:t> henkilölle  toimintasuunnitelma (1 dia) jossa perustellen arvioitte seuraavia kysymyksiä.</a:t>
            </a:r>
          </a:p>
          <a:p>
            <a:pPr marL="514350" indent="-514350">
              <a:buAutoNum type="arabicPeriod"/>
            </a:pPr>
            <a:endParaRPr lang="fi-FI" sz="2600" dirty="0">
              <a:latin typeface="Montserrat" panose="00000500000000000000" pitchFamily="2" charset="0"/>
              <a:sym typeface="Wingdings" panose="05000000000000000000" pitchFamily="2" charset="2"/>
            </a:endParaRPr>
          </a:p>
          <a:p>
            <a:pPr lvl="1">
              <a:buFont typeface="Wingdings" panose="05000000000000000000" pitchFamily="2" charset="2"/>
              <a:buChar char="à"/>
            </a:pPr>
            <a:r>
              <a:rPr lang="fi-FI" sz="2600" dirty="0">
                <a:latin typeface="Montserrat" panose="00000500000000000000" pitchFamily="2" charset="0"/>
                <a:sym typeface="Wingdings" panose="05000000000000000000" pitchFamily="2" charset="2"/>
              </a:rPr>
              <a:t>Mitä eri vaihtoehtoja tapauksen henkilöllä on?</a:t>
            </a:r>
          </a:p>
          <a:p>
            <a:pPr lvl="1">
              <a:buFont typeface="Wingdings" panose="05000000000000000000" pitchFamily="2" charset="2"/>
              <a:buChar char="à"/>
            </a:pPr>
            <a:r>
              <a:rPr lang="fi-FI" sz="2600" dirty="0">
                <a:latin typeface="Montserrat" panose="00000500000000000000" pitchFamily="2" charset="0"/>
                <a:sym typeface="Wingdings" panose="05000000000000000000" pitchFamily="2" charset="2"/>
              </a:rPr>
              <a:t>Sijoitushorisonttia (aika ja tuotto) valitsemassanne metsäsijoittamisen muodossa</a:t>
            </a:r>
          </a:p>
          <a:p>
            <a:pPr lvl="1">
              <a:buFont typeface="Wingdings" panose="05000000000000000000" pitchFamily="2" charset="2"/>
              <a:buChar char="à"/>
            </a:pPr>
            <a:r>
              <a:rPr lang="fi-FI" sz="2600" dirty="0">
                <a:latin typeface="Montserrat" panose="00000500000000000000" pitchFamily="2" charset="0"/>
                <a:sym typeface="Wingdings" panose="05000000000000000000" pitchFamily="2" charset="2"/>
              </a:rPr>
              <a:t>Mistä tuotto koostuu?</a:t>
            </a:r>
          </a:p>
          <a:p>
            <a:pPr lvl="1">
              <a:buFont typeface="Wingdings" panose="05000000000000000000" pitchFamily="2" charset="2"/>
              <a:buChar char="à"/>
            </a:pPr>
            <a:r>
              <a:rPr lang="fi-FI" sz="2600" dirty="0">
                <a:latin typeface="Montserrat" panose="00000500000000000000" pitchFamily="2" charset="0"/>
                <a:sym typeface="Wingdings" panose="05000000000000000000" pitchFamily="2" charset="2"/>
              </a:rPr>
              <a:t>Tietotaitoa ja sitä, kuinka paljon sitä vaaditaan</a:t>
            </a:r>
          </a:p>
          <a:p>
            <a:pPr lvl="1">
              <a:buFont typeface="Wingdings" panose="05000000000000000000" pitchFamily="2" charset="2"/>
              <a:buChar char="à"/>
            </a:pPr>
            <a:r>
              <a:rPr lang="fi-FI" sz="2600" dirty="0">
                <a:latin typeface="Montserrat" panose="00000500000000000000" pitchFamily="2" charset="0"/>
                <a:sym typeface="Wingdings" panose="05000000000000000000" pitchFamily="2" charset="2"/>
              </a:rPr>
              <a:t>Vastuullisuusnäkökulmia</a:t>
            </a:r>
          </a:p>
          <a:p>
            <a:pPr lvl="1">
              <a:buFont typeface="Wingdings" panose="05000000000000000000" pitchFamily="2" charset="2"/>
              <a:buChar char="à"/>
            </a:pPr>
            <a:r>
              <a:rPr lang="fi-FI" sz="2600" dirty="0">
                <a:latin typeface="Montserrat" panose="00000500000000000000" pitchFamily="2" charset="0"/>
                <a:sym typeface="Wingdings" panose="05000000000000000000" pitchFamily="2" charset="2"/>
              </a:rPr>
              <a:t>Erityispiirteitä, haasteita ja riskejä juuri tässä tapauksessa</a:t>
            </a:r>
          </a:p>
          <a:p>
            <a:pPr lvl="1">
              <a:buFont typeface="Wingdings" panose="05000000000000000000" pitchFamily="2" charset="2"/>
              <a:buChar char="à"/>
            </a:pPr>
            <a:endParaRPr lang="fi-FI" dirty="0">
              <a:latin typeface="Montserrat" panose="00000500000000000000" pitchFamily="2" charset="0"/>
              <a:sym typeface="Wingdings" panose="05000000000000000000" pitchFamily="2" charset="2"/>
            </a:endParaRPr>
          </a:p>
          <a:p>
            <a:pPr marL="0" indent="0">
              <a:buNone/>
            </a:pPr>
            <a:r>
              <a:rPr lang="fi-FI" sz="2600" dirty="0">
                <a:latin typeface="Montserrat" panose="00000500000000000000" pitchFamily="2" charset="0"/>
                <a:sym typeface="Wingdings" panose="05000000000000000000" pitchFamily="2" charset="2"/>
              </a:rPr>
              <a:t>Antakaa perustelut näkemyksistänne. Esitelkää tapauksenne ja suosittelunne muulle luokalle.</a:t>
            </a:r>
          </a:p>
          <a:p>
            <a:pPr marL="0" indent="0">
              <a:buNone/>
            </a:pPr>
            <a:endParaRPr lang="fi-FI" sz="2600" dirty="0">
              <a:latin typeface="Montserrat" panose="00000500000000000000" pitchFamily="2" charset="0"/>
              <a:sym typeface="Wingdings" panose="05000000000000000000" pitchFamily="2" charset="2"/>
            </a:endParaRPr>
          </a:p>
          <a:p>
            <a:pPr marL="0" indent="0">
              <a:buNone/>
            </a:pPr>
            <a:r>
              <a:rPr lang="fi-FI" sz="2600" dirty="0">
                <a:latin typeface="Montserrat" panose="00000500000000000000" pitchFamily="2" charset="0"/>
                <a:sym typeface="Wingdings" panose="05000000000000000000" pitchFamily="2" charset="2"/>
              </a:rPr>
              <a:t>Käyttäkää apunanne esimerkiksi: </a:t>
            </a:r>
            <a:r>
              <a:rPr lang="fi-FI" sz="2600" dirty="0">
                <a:latin typeface="Montserrat" panose="00000500000000000000" pitchFamily="2" charset="0"/>
                <a:sym typeface="Wingdings" panose="05000000000000000000" pitchFamily="2" charset="2"/>
                <a:hlinkClick r:id="rId3"/>
              </a:rPr>
              <a:t>https://www.sijoittaja.fi/26571/metsa-sijoituskohteena</a:t>
            </a:r>
            <a:r>
              <a:rPr lang="fi-FI" sz="2600" dirty="0">
                <a:latin typeface="Montserrat" panose="00000500000000000000" pitchFamily="2" charset="0"/>
                <a:sym typeface="Wingdings" panose="05000000000000000000" pitchFamily="2" charset="2"/>
              </a:rPr>
              <a:t>, </a:t>
            </a:r>
            <a:r>
              <a:rPr lang="fi-FI" sz="2600" dirty="0">
                <a:latin typeface="Montserrat" panose="00000500000000000000" pitchFamily="2" charset="0"/>
                <a:sym typeface="Wingdings" panose="05000000000000000000" pitchFamily="2" charset="2"/>
                <a:hlinkClick r:id="rId4"/>
              </a:rPr>
              <a:t>https://www.metsakeskus.fi/</a:t>
            </a:r>
            <a:r>
              <a:rPr lang="fi-FI" sz="2600" dirty="0">
                <a:latin typeface="Montserrat" panose="00000500000000000000" pitchFamily="2" charset="0"/>
                <a:sym typeface="Wingdings" panose="05000000000000000000" pitchFamily="2" charset="2"/>
              </a:rPr>
              <a:t>, </a:t>
            </a:r>
            <a:r>
              <a:rPr lang="fi-FI" sz="2600" dirty="0">
                <a:latin typeface="Montserrat" panose="00000500000000000000" pitchFamily="2" charset="0"/>
                <a:hlinkClick r:id="rId5"/>
              </a:rPr>
              <a:t>Metsään sijoittaminen - Katso sopiiko metsäsijoittaminen sinulle? (osakesijoittaja.fi)</a:t>
            </a:r>
            <a:endParaRPr lang="fi-FI" sz="2600" dirty="0">
              <a:latin typeface="Montserrat" panose="00000500000000000000" pitchFamily="2" charset="0"/>
            </a:endParaRPr>
          </a:p>
          <a:p>
            <a:pPr marL="0" indent="0">
              <a:buNone/>
            </a:pPr>
            <a:endParaRPr lang="fi-FI" sz="2600" dirty="0">
              <a:latin typeface="Montserrat" panose="00000500000000000000" pitchFamily="2" charset="0"/>
            </a:endParaRPr>
          </a:p>
          <a:p>
            <a:pPr marL="0" indent="0">
              <a:buNone/>
            </a:pPr>
            <a:r>
              <a:rPr lang="fi-FI" dirty="0">
                <a:latin typeface="Montserrat" panose="00000500000000000000" pitchFamily="2" charset="0"/>
              </a:rPr>
              <a:t>A</a:t>
            </a:r>
            <a:r>
              <a:rPr lang="fi-FI" sz="2800" dirty="0">
                <a:latin typeface="Montserrat" panose="00000500000000000000" pitchFamily="2" charset="0"/>
              </a:rPr>
              <a:t>puna voitte käyttää kurssilla jo aiemmin käsiteltyjä metsäosioita: oppitunnilla 3; </a:t>
            </a:r>
            <a:r>
              <a:rPr lang="fi-FI" dirty="0">
                <a:latin typeface="Montserrat" panose="00000500000000000000" pitchFamily="2" charset="0"/>
              </a:rPr>
              <a:t>h</a:t>
            </a:r>
            <a:r>
              <a:rPr lang="fi-FI" sz="2800" dirty="0">
                <a:latin typeface="Montserrat" panose="00000500000000000000" pitchFamily="2" charset="0"/>
              </a:rPr>
              <a:t>ajauttaminen ja oppitunnilla 11; vastuullinen sijoittaminen.</a:t>
            </a:r>
            <a:endParaRPr lang="fi-FI" sz="2600" dirty="0">
              <a:latin typeface="Montserrat" panose="00000500000000000000" pitchFamily="2" charset="0"/>
            </a:endParaRPr>
          </a:p>
        </p:txBody>
      </p:sp>
    </p:spTree>
    <p:extLst>
      <p:ext uri="{BB962C8B-B14F-4D97-AF65-F5344CB8AC3E}">
        <p14:creationId xmlns:p14="http://schemas.microsoft.com/office/powerpoint/2010/main" val="103241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5D1AC0-DD20-572D-71A3-5CDAA017BFEB}"/>
              </a:ext>
            </a:extLst>
          </p:cNvPr>
          <p:cNvSpPr>
            <a:spLocks noGrp="1"/>
          </p:cNvSpPr>
          <p:nvPr>
            <p:ph type="title"/>
          </p:nvPr>
        </p:nvSpPr>
        <p:spPr>
          <a:xfrm>
            <a:off x="836612" y="457200"/>
            <a:ext cx="3932237" cy="1600200"/>
          </a:xfrm>
        </p:spPr>
        <p:txBody>
          <a:bodyPr/>
          <a:lstStyle/>
          <a:p>
            <a:r>
              <a:rPr lang="fi-FI">
                <a:latin typeface="Montserrat Black" panose="00000A00000000000000" pitchFamily="2" charset="0"/>
              </a:rPr>
              <a:t>Tehtävä metsän arvosta</a:t>
            </a:r>
          </a:p>
        </p:txBody>
      </p:sp>
      <p:sp>
        <p:nvSpPr>
          <p:cNvPr id="4" name="Tekstin paikkamerkki 3">
            <a:extLst>
              <a:ext uri="{FF2B5EF4-FFF2-40B4-BE49-F238E27FC236}">
                <a16:creationId xmlns:a16="http://schemas.microsoft.com/office/drawing/2014/main" id="{A9910AAF-C120-E1E0-472E-01DAAEF6E5DA}"/>
              </a:ext>
            </a:extLst>
          </p:cNvPr>
          <p:cNvSpPr>
            <a:spLocks noGrp="1"/>
          </p:cNvSpPr>
          <p:nvPr>
            <p:ph type="body" sz="half" idx="2"/>
          </p:nvPr>
        </p:nvSpPr>
        <p:spPr>
          <a:xfrm>
            <a:off x="839788" y="2057400"/>
            <a:ext cx="4211897" cy="4343400"/>
          </a:xfrm>
        </p:spPr>
        <p:txBody>
          <a:bodyPr>
            <a:normAutofit lnSpcReduction="10000"/>
          </a:bodyPr>
          <a:lstStyle/>
          <a:p>
            <a:endParaRPr lang="fi-FI">
              <a:solidFill>
                <a:srgbClr val="FF0000"/>
              </a:solidFill>
            </a:endParaRPr>
          </a:p>
          <a:p>
            <a:r>
              <a:rPr lang="fi-FI">
                <a:latin typeface="Montserrat" panose="00000500000000000000" pitchFamily="2" charset="0"/>
              </a:rPr>
              <a:t>Tutkikaa taulukkoa ryhmissä. Kaavio kuvaa metsän kaatamisen (hakkuuarvo) ja arvokasvuprosentin suhdetta.</a:t>
            </a:r>
          </a:p>
          <a:p>
            <a:r>
              <a:rPr lang="fi-FI" b="1">
                <a:latin typeface="Montserrat" panose="00000500000000000000" pitchFamily="2" charset="0"/>
              </a:rPr>
              <a:t>Puuston hakkuuarvo</a:t>
            </a:r>
            <a:r>
              <a:rPr lang="fi-FI">
                <a:latin typeface="Montserrat" panose="00000500000000000000" pitchFamily="2" charset="0"/>
              </a:rPr>
              <a:t> (€) kertoo, kuinka suuret tulot puusto tuottaisi, jos se hakattaisiin kokonaan tarkasteluhetkellä. </a:t>
            </a:r>
            <a:r>
              <a:rPr lang="fi-FI" b="1">
                <a:latin typeface="Montserrat" panose="00000500000000000000" pitchFamily="2" charset="0"/>
              </a:rPr>
              <a:t>Arvokasvuprosentti</a:t>
            </a:r>
            <a:r>
              <a:rPr lang="fi-FI">
                <a:latin typeface="Montserrat" panose="00000500000000000000" pitchFamily="2" charset="0"/>
              </a:rPr>
              <a:t> kertoo koko metsän arvon kasvun suhteessa siihen, että metsä hakattaisiin kokonaisuudessaan.</a:t>
            </a:r>
          </a:p>
          <a:p>
            <a:r>
              <a:rPr lang="fi-FI">
                <a:latin typeface="Montserrat" panose="00000500000000000000" pitchFamily="2" charset="0"/>
              </a:rPr>
              <a:t>Miettikää:</a:t>
            </a:r>
          </a:p>
          <a:p>
            <a:pPr marL="342900" indent="-342900">
              <a:buFont typeface="+mj-lt"/>
              <a:buAutoNum type="alphaLcParenR"/>
            </a:pPr>
            <a:r>
              <a:rPr lang="fi-FI">
                <a:latin typeface="Montserrat" panose="00000500000000000000" pitchFamily="2" charset="0"/>
              </a:rPr>
              <a:t>selittäviä tekijöitä kuvaajien tuotolle </a:t>
            </a:r>
          </a:p>
          <a:p>
            <a:pPr marL="342900" indent="-342900">
              <a:buFont typeface="+mj-lt"/>
              <a:buAutoNum type="alphaLcParenR"/>
            </a:pPr>
            <a:r>
              <a:rPr lang="fi-FI">
                <a:latin typeface="Montserrat" panose="00000500000000000000" pitchFamily="2" charset="0"/>
              </a:rPr>
              <a:t>onko metsän tuotolle muita vaihtoehtoja kuin puun myynti</a:t>
            </a:r>
          </a:p>
        </p:txBody>
      </p:sp>
      <p:pic>
        <p:nvPicPr>
          <p:cNvPr id="1026" name="Picture 2">
            <a:extLst>
              <a:ext uri="{FF2B5EF4-FFF2-40B4-BE49-F238E27FC236}">
                <a16:creationId xmlns:a16="http://schemas.microsoft.com/office/drawing/2014/main" id="{ABD6413C-77A3-B6D3-CD1F-3E5013116E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3188" y="1391751"/>
            <a:ext cx="6172200" cy="40649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1C9B6340-FB8D-BE3C-29D0-70EF53B23A52}"/>
              </a:ext>
            </a:extLst>
          </p:cNvPr>
          <p:cNvSpPr txBox="1"/>
          <p:nvPr/>
        </p:nvSpPr>
        <p:spPr>
          <a:xfrm>
            <a:off x="8585200" y="5858933"/>
            <a:ext cx="233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Lähde: OP Ryhmä</a:t>
            </a:r>
          </a:p>
        </p:txBody>
      </p:sp>
    </p:spTree>
    <p:extLst>
      <p:ext uri="{BB962C8B-B14F-4D97-AF65-F5344CB8AC3E}">
        <p14:creationId xmlns:p14="http://schemas.microsoft.com/office/powerpoint/2010/main" val="89861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604C80-2B63-BF9E-5348-3F4DE13FDAE7}"/>
              </a:ext>
            </a:extLst>
          </p:cNvPr>
          <p:cNvSpPr>
            <a:spLocks noGrp="1"/>
          </p:cNvSpPr>
          <p:nvPr>
            <p:ph type="title"/>
          </p:nvPr>
        </p:nvSpPr>
        <p:spPr/>
        <p:txBody>
          <a:bodyPr>
            <a:normAutofit/>
          </a:bodyPr>
          <a:lstStyle/>
          <a:p>
            <a:r>
              <a:rPr lang="fi-FI" sz="3200">
                <a:latin typeface="Montserrat Black" panose="00000A00000000000000" pitchFamily="2" charset="0"/>
              </a:rPr>
              <a:t>Tehtävä metsäsijoittamisen vastuullisuudesta</a:t>
            </a:r>
          </a:p>
        </p:txBody>
      </p:sp>
      <p:sp>
        <p:nvSpPr>
          <p:cNvPr id="3" name="Sisällön paikkamerkki 2">
            <a:extLst>
              <a:ext uri="{FF2B5EF4-FFF2-40B4-BE49-F238E27FC236}">
                <a16:creationId xmlns:a16="http://schemas.microsoft.com/office/drawing/2014/main" id="{6697A454-B333-37CF-B654-596011278633}"/>
              </a:ext>
            </a:extLst>
          </p:cNvPr>
          <p:cNvSpPr>
            <a:spLocks noGrp="1"/>
          </p:cNvSpPr>
          <p:nvPr>
            <p:ph idx="1"/>
          </p:nvPr>
        </p:nvSpPr>
        <p:spPr/>
        <p:txBody>
          <a:bodyPr/>
          <a:lstStyle/>
          <a:p>
            <a:pPr marL="514350" indent="-514350">
              <a:buAutoNum type="arabicPeriod"/>
            </a:pPr>
            <a:r>
              <a:rPr lang="fi-FI" dirty="0">
                <a:latin typeface="Montserrat" panose="00000500000000000000" pitchFamily="2" charset="0"/>
              </a:rPr>
              <a:t>Tutustukaa OP Metsärahaston vastuullisuusraporttiin. </a:t>
            </a:r>
            <a:r>
              <a:rPr lang="fi-FI" sz="2000" i="1" dirty="0">
                <a:latin typeface="Montserrat" panose="00000500000000000000" pitchFamily="2" charset="0"/>
              </a:rPr>
              <a:t>Raportti pdf-muodossa alustalla ja seuraavalla dialla.</a:t>
            </a:r>
          </a:p>
          <a:p>
            <a:pPr marL="514350" indent="-514350">
              <a:buAutoNum type="arabicPeriod"/>
            </a:pPr>
            <a:r>
              <a:rPr lang="fi-FI" dirty="0">
                <a:latin typeface="Montserrat" panose="00000500000000000000" pitchFamily="2" charset="0"/>
              </a:rPr>
              <a:t>Mitä konkreettisia toimia ja tuloksia raportti mainitsee rahaston toimissa? </a:t>
            </a:r>
          </a:p>
          <a:p>
            <a:pPr marL="514350" indent="-514350">
              <a:buAutoNum type="arabicPeriod"/>
            </a:pPr>
            <a:endParaRPr lang="fi-FI" dirty="0">
              <a:solidFill>
                <a:srgbClr val="FF0000"/>
              </a:solidFill>
              <a:latin typeface="Montserrat" panose="00000500000000000000" pitchFamily="2" charset="0"/>
            </a:endParaRPr>
          </a:p>
          <a:p>
            <a:pPr marL="514350" indent="-514350">
              <a:buAutoNum type="arabicPeriod"/>
            </a:pPr>
            <a:endParaRPr lang="fi-FI" dirty="0"/>
          </a:p>
        </p:txBody>
      </p:sp>
    </p:spTree>
    <p:extLst>
      <p:ext uri="{BB962C8B-B14F-4D97-AF65-F5344CB8AC3E}">
        <p14:creationId xmlns:p14="http://schemas.microsoft.com/office/powerpoint/2010/main" val="190344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44269D-BD1D-DE4A-EADE-D80A250500C6}"/>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9D351735-EB78-F7C2-992D-6E5F600A028B}"/>
              </a:ext>
            </a:extLst>
          </p:cNvPr>
          <p:cNvSpPr>
            <a:spLocks noGrp="1"/>
          </p:cNvSpPr>
          <p:nvPr>
            <p:ph idx="1"/>
          </p:nvPr>
        </p:nvSpPr>
        <p:spPr/>
        <p:txBody>
          <a:bodyPr/>
          <a:lstStyle/>
          <a:p>
            <a:endParaRPr lang="fi-FI"/>
          </a:p>
        </p:txBody>
      </p:sp>
      <p:pic>
        <p:nvPicPr>
          <p:cNvPr id="5" name="Kuva 4">
            <a:extLst>
              <a:ext uri="{FF2B5EF4-FFF2-40B4-BE49-F238E27FC236}">
                <a16:creationId xmlns:a16="http://schemas.microsoft.com/office/drawing/2014/main" id="{E127D69B-CB91-D881-13C2-808C4A9B8906}"/>
              </a:ext>
            </a:extLst>
          </p:cNvPr>
          <p:cNvPicPr>
            <a:picLocks noChangeAspect="1"/>
          </p:cNvPicPr>
          <p:nvPr/>
        </p:nvPicPr>
        <p:blipFill>
          <a:blip r:embed="rId3"/>
          <a:stretch>
            <a:fillRect/>
          </a:stretch>
        </p:blipFill>
        <p:spPr>
          <a:xfrm>
            <a:off x="0" y="174080"/>
            <a:ext cx="12192000" cy="6509840"/>
          </a:xfrm>
          <a:prstGeom prst="rect">
            <a:avLst/>
          </a:prstGeom>
        </p:spPr>
      </p:pic>
    </p:spTree>
    <p:extLst>
      <p:ext uri="{BB962C8B-B14F-4D97-AF65-F5344CB8AC3E}">
        <p14:creationId xmlns:p14="http://schemas.microsoft.com/office/powerpoint/2010/main" val="116569511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YT-Office-teema">
  <a:themeElements>
    <a:clrScheme name="NYT_värit_2023">
      <a:dk1>
        <a:sysClr val="windowText" lastClr="000000"/>
      </a:dk1>
      <a:lt1>
        <a:sysClr val="window" lastClr="FFFFFF"/>
      </a:lt1>
      <a:dk2>
        <a:srgbClr val="285F74"/>
      </a:dk2>
      <a:lt2>
        <a:srgbClr val="FFEA7B"/>
      </a:lt2>
      <a:accent1>
        <a:srgbClr val="2C244C"/>
      </a:accent1>
      <a:accent2>
        <a:srgbClr val="00C0CA"/>
      </a:accent2>
      <a:accent3>
        <a:srgbClr val="C3BEE4"/>
      </a:accent3>
      <a:accent4>
        <a:srgbClr val="E3E24F"/>
      </a:accent4>
      <a:accent5>
        <a:srgbClr val="E2CB9D"/>
      </a:accent5>
      <a:accent6>
        <a:srgbClr val="22404D"/>
      </a:accent6>
      <a:hlink>
        <a:srgbClr val="285F74"/>
      </a:hlink>
      <a:folHlink>
        <a:srgbClr val="285F74"/>
      </a:folHlink>
    </a:clrScheme>
    <a:fontScheme name="NYT_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uori_Yrittajyys_perusdiapohja_2022.pptx" id="{5EA8AB90-1BFA-4EF7-8343-3D81FAA589FB}" vid="{41544CEA-4606-499D-B960-4837D3C7333B}"/>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1153</Words>
  <Application>Microsoft Office PowerPoint</Application>
  <PresentationFormat>Laajakuva</PresentationFormat>
  <Paragraphs>79</Paragraphs>
  <Slides>7</Slides>
  <Notes>6</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7</vt:i4>
      </vt:variant>
    </vt:vector>
  </HeadingPairs>
  <TitlesOfParts>
    <vt:vector size="17" baseType="lpstr">
      <vt:lpstr>Arial</vt:lpstr>
      <vt:lpstr>Calibri</vt:lpstr>
      <vt:lpstr>Calibri Light</vt:lpstr>
      <vt:lpstr>Chevin</vt:lpstr>
      <vt:lpstr>Montserrat</vt:lpstr>
      <vt:lpstr>Montserrat Black</vt:lpstr>
      <vt:lpstr>Times New Roman</vt:lpstr>
      <vt:lpstr>Wingdings</vt:lpstr>
      <vt:lpstr>Office-teema</vt:lpstr>
      <vt:lpstr>NYT-Office-teema</vt:lpstr>
      <vt:lpstr>Sijoittajakoulu: Metsäoppitunti</vt:lpstr>
      <vt:lpstr>Metsäsijoittamisen erityispiirteitä</vt:lpstr>
      <vt:lpstr>Case study- ryhmätyöharjoitus metsäsijoittamisen eri muodoista</vt:lpstr>
      <vt:lpstr>Tehtävänanto</vt:lpstr>
      <vt:lpstr>Tehtävä metsän arvosta</vt:lpstr>
      <vt:lpstr>Tehtävä metsäsijoittamisen vastuullisuudesta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Sijoittajakoulu: Metsäoppitunti</dc:title>
  <dc:creator>Pajunen Sari</dc:creator>
  <cp:lastModifiedBy>Toni Uusimäki</cp:lastModifiedBy>
  <cp:revision>1</cp:revision>
  <dcterms:created xsi:type="dcterms:W3CDTF">2023-12-28T10:41:32Z</dcterms:created>
  <dcterms:modified xsi:type="dcterms:W3CDTF">2024-02-08T10:57:08Z</dcterms:modified>
</cp:coreProperties>
</file>