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5" r:id="rId5"/>
    <p:sldMasterId id="2147483690" r:id="rId6"/>
    <p:sldMasterId id="2147483704" r:id="rId7"/>
    <p:sldMasterId id="2147483718" r:id="rId8"/>
  </p:sldMasterIdLst>
  <p:notesMasterIdLst>
    <p:notesMasterId r:id="rId20"/>
  </p:notesMasterIdLst>
  <p:sldIdLst>
    <p:sldId id="348" r:id="rId9"/>
    <p:sldId id="351" r:id="rId10"/>
    <p:sldId id="356" r:id="rId11"/>
    <p:sldId id="357" r:id="rId12"/>
    <p:sldId id="359" r:id="rId13"/>
    <p:sldId id="352" r:id="rId14"/>
    <p:sldId id="360" r:id="rId15"/>
    <p:sldId id="362" r:id="rId16"/>
    <p:sldId id="364" r:id="rId17"/>
    <p:sldId id="365" r:id="rId18"/>
    <p:sldId id="363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F5E"/>
    <a:srgbClr val="00BCF2"/>
    <a:srgbClr val="00D8CC"/>
    <a:srgbClr val="FF8C00"/>
    <a:srgbClr val="EC008C"/>
    <a:srgbClr val="00FF00"/>
    <a:srgbClr val="CC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Normaali tyyl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6D65EC-B164-4B49-BECB-93E513EB2464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21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98668F75-E8FD-434F-8200-EE0EB996FC3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E3915-94FD-4A59-9890-BEB35B8A127D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2189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8EF5-09EF-471D-8D6C-3BD51DFFCAFC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5B30F7-7F16-4472-B9CD-E9F04672F938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5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A7E5-E4A9-4B24-BA14-CCDA8BE92790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FA062F-0002-44A8-BD69-A7D195E5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1C74-6EBB-45A6-A410-B17282A44D6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F05FD01-9F5C-4B7F-A900-F229B66E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171AB47-F13E-43CF-962F-CA9088F1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DDA0FF2-D40A-4756-84A2-2BBE8DDE1C9C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577884"/>
            <a:ext cx="5840104" cy="1239322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4" name="Ryhmä 33">
            <a:extLst>
              <a:ext uri="{FF2B5EF4-FFF2-40B4-BE49-F238E27FC236}">
                <a16:creationId xmlns:a16="http://schemas.microsoft.com/office/drawing/2014/main" id="{34615189-5EF2-4C83-A6DF-4FBB45ABC696}"/>
              </a:ext>
            </a:extLst>
          </p:cNvPr>
          <p:cNvGrpSpPr/>
          <p:nvPr userDrawn="1"/>
        </p:nvGrpSpPr>
        <p:grpSpPr>
          <a:xfrm>
            <a:off x="3570288" y="2024063"/>
            <a:ext cx="2241550" cy="992188"/>
            <a:chOff x="3570288" y="2024063"/>
            <a:chExt cx="2241550" cy="992188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80209A88-55C9-499C-9A22-B57321E3943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570288" y="2024063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1798B225-9B4E-4D89-B639-AF918C440078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018088" y="2024063"/>
              <a:ext cx="793750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8C92485D-C624-4308-859B-7E04E5AF162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871913" y="2224088"/>
              <a:ext cx="192087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E324252-8C59-46AC-A339-A43F76E0435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197350" y="2024063"/>
              <a:ext cx="982662" cy="992188"/>
            </a:xfrm>
            <a:custGeom>
              <a:avLst/>
              <a:gdLst>
                <a:gd name="T0" fmla="*/ 4341 w 5446"/>
                <a:gd name="T1" fmla="*/ 5485 h 5485"/>
                <a:gd name="T2" fmla="*/ 5446 w 5446"/>
                <a:gd name="T3" fmla="*/ 5485 h 5485"/>
                <a:gd name="T4" fmla="*/ 3095 w 5446"/>
                <a:gd name="T5" fmla="*/ 0 h 5485"/>
                <a:gd name="T6" fmla="*/ 2723 w 5446"/>
                <a:gd name="T7" fmla="*/ 0 h 5485"/>
                <a:gd name="T8" fmla="*/ 2351 w 5446"/>
                <a:gd name="T9" fmla="*/ 0 h 5485"/>
                <a:gd name="T10" fmla="*/ 0 w 5446"/>
                <a:gd name="T11" fmla="*/ 5485 h 5485"/>
                <a:gd name="T12" fmla="*/ 1105 w 5446"/>
                <a:gd name="T13" fmla="*/ 5485 h 5485"/>
                <a:gd name="T14" fmla="*/ 2719 w 5446"/>
                <a:gd name="T15" fmla="*/ 1708 h 5485"/>
                <a:gd name="T16" fmla="*/ 4341 w 5446"/>
                <a:gd name="T17" fmla="*/ 5485 h 5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6" h="5485">
                  <a:moveTo>
                    <a:pt x="4341" y="5485"/>
                  </a:moveTo>
                  <a:lnTo>
                    <a:pt x="5446" y="5485"/>
                  </a:lnTo>
                  <a:lnTo>
                    <a:pt x="3095" y="0"/>
                  </a:lnTo>
                  <a:lnTo>
                    <a:pt x="2723" y="0"/>
                  </a:lnTo>
                  <a:lnTo>
                    <a:pt x="2351" y="0"/>
                  </a:lnTo>
                  <a:lnTo>
                    <a:pt x="0" y="5485"/>
                  </a:lnTo>
                  <a:lnTo>
                    <a:pt x="1105" y="5485"/>
                  </a:lnTo>
                  <a:lnTo>
                    <a:pt x="2719" y="1708"/>
                  </a:lnTo>
                  <a:lnTo>
                    <a:pt x="4341" y="54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236D08A2-35C3-4CF2-9E9D-BD72F7E4E21C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319713" y="2224088"/>
              <a:ext cx="190500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E94E7FE4-248A-4EDF-B2D0-3CF717CF589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4291013" y="2625725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6131A96E-419B-4084-A301-7A1D244D92F7}"/>
              </a:ext>
            </a:extLst>
          </p:cNvPr>
          <p:cNvGrpSpPr/>
          <p:nvPr userDrawn="1"/>
        </p:nvGrpSpPr>
        <p:grpSpPr>
          <a:xfrm>
            <a:off x="6159500" y="2016125"/>
            <a:ext cx="2232025" cy="1014413"/>
            <a:chOff x="6159500" y="2016125"/>
            <a:chExt cx="2232025" cy="1014413"/>
          </a:xfrm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B152CC0-F675-4BE2-9C34-248FF6087D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59500" y="2033588"/>
              <a:ext cx="271462" cy="407988"/>
            </a:xfrm>
            <a:custGeom>
              <a:avLst/>
              <a:gdLst>
                <a:gd name="T0" fmla="*/ 529 w 1509"/>
                <a:gd name="T1" fmla="*/ 410 h 2257"/>
                <a:gd name="T2" fmla="*/ 0 w 1509"/>
                <a:gd name="T3" fmla="*/ 410 h 2257"/>
                <a:gd name="T4" fmla="*/ 0 w 1509"/>
                <a:gd name="T5" fmla="*/ 0 h 2257"/>
                <a:gd name="T6" fmla="*/ 1509 w 1509"/>
                <a:gd name="T7" fmla="*/ 0 h 2257"/>
                <a:gd name="T8" fmla="*/ 1509 w 1509"/>
                <a:gd name="T9" fmla="*/ 410 h 2257"/>
                <a:gd name="T10" fmla="*/ 983 w 1509"/>
                <a:gd name="T11" fmla="*/ 410 h 2257"/>
                <a:gd name="T12" fmla="*/ 983 w 1509"/>
                <a:gd name="T13" fmla="*/ 2257 h 2257"/>
                <a:gd name="T14" fmla="*/ 529 w 1509"/>
                <a:gd name="T15" fmla="*/ 2257 h 2257"/>
                <a:gd name="T16" fmla="*/ 529 w 1509"/>
                <a:gd name="T17" fmla="*/ 41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9" h="2257">
                  <a:moveTo>
                    <a:pt x="529" y="410"/>
                  </a:moveTo>
                  <a:lnTo>
                    <a:pt x="0" y="410"/>
                  </a:lnTo>
                  <a:lnTo>
                    <a:pt x="0" y="0"/>
                  </a:lnTo>
                  <a:lnTo>
                    <a:pt x="1509" y="0"/>
                  </a:lnTo>
                  <a:lnTo>
                    <a:pt x="1509" y="410"/>
                  </a:lnTo>
                  <a:lnTo>
                    <a:pt x="983" y="410"/>
                  </a:lnTo>
                  <a:lnTo>
                    <a:pt x="983" y="2257"/>
                  </a:lnTo>
                  <a:lnTo>
                    <a:pt x="529" y="2257"/>
                  </a:lnTo>
                  <a:lnTo>
                    <a:pt x="529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0C2E79F9-5191-49CC-ACDB-1658B953ACA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457950" y="2128838"/>
              <a:ext cx="263525" cy="320675"/>
            </a:xfrm>
            <a:custGeom>
              <a:avLst/>
              <a:gdLst>
                <a:gd name="T0" fmla="*/ 738 w 1463"/>
                <a:gd name="T1" fmla="*/ 1425 h 1769"/>
                <a:gd name="T2" fmla="*/ 1028 w 1463"/>
                <a:gd name="T3" fmla="*/ 1192 h 1769"/>
                <a:gd name="T4" fmla="*/ 735 w 1463"/>
                <a:gd name="T5" fmla="*/ 957 h 1769"/>
                <a:gd name="T6" fmla="*/ 445 w 1463"/>
                <a:gd name="T7" fmla="*/ 1192 h 1769"/>
                <a:gd name="T8" fmla="*/ 738 w 1463"/>
                <a:gd name="T9" fmla="*/ 1425 h 1769"/>
                <a:gd name="T10" fmla="*/ 654 w 1463"/>
                <a:gd name="T11" fmla="*/ 648 h 1769"/>
                <a:gd name="T12" fmla="*/ 1018 w 1463"/>
                <a:gd name="T13" fmla="*/ 741 h 1769"/>
                <a:gd name="T14" fmla="*/ 1018 w 1463"/>
                <a:gd name="T15" fmla="*/ 632 h 1769"/>
                <a:gd name="T16" fmla="*/ 712 w 1463"/>
                <a:gd name="T17" fmla="*/ 383 h 1769"/>
                <a:gd name="T18" fmla="*/ 264 w 1463"/>
                <a:gd name="T19" fmla="*/ 503 h 1769"/>
                <a:gd name="T20" fmla="*/ 96 w 1463"/>
                <a:gd name="T21" fmla="*/ 200 h 1769"/>
                <a:gd name="T22" fmla="*/ 760 w 1463"/>
                <a:gd name="T23" fmla="*/ 0 h 1769"/>
                <a:gd name="T24" fmla="*/ 1463 w 1463"/>
                <a:gd name="T25" fmla="*/ 661 h 1769"/>
                <a:gd name="T26" fmla="*/ 1463 w 1463"/>
                <a:gd name="T27" fmla="*/ 1727 h 1769"/>
                <a:gd name="T28" fmla="*/ 1070 w 1463"/>
                <a:gd name="T29" fmla="*/ 1727 h 1769"/>
                <a:gd name="T30" fmla="*/ 1041 w 1463"/>
                <a:gd name="T31" fmla="*/ 1618 h 1769"/>
                <a:gd name="T32" fmla="*/ 632 w 1463"/>
                <a:gd name="T33" fmla="*/ 1769 h 1769"/>
                <a:gd name="T34" fmla="*/ 0 w 1463"/>
                <a:gd name="T35" fmla="*/ 1205 h 1769"/>
                <a:gd name="T36" fmla="*/ 654 w 1463"/>
                <a:gd name="T37" fmla="*/ 648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3" h="1769">
                  <a:moveTo>
                    <a:pt x="738" y="1425"/>
                  </a:moveTo>
                  <a:cubicBezTo>
                    <a:pt x="905" y="1425"/>
                    <a:pt x="1028" y="1334"/>
                    <a:pt x="1028" y="1192"/>
                  </a:cubicBezTo>
                  <a:cubicBezTo>
                    <a:pt x="1028" y="1044"/>
                    <a:pt x="905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0" y="1425"/>
                    <a:pt x="738" y="1425"/>
                  </a:cubicBezTo>
                  <a:close/>
                  <a:moveTo>
                    <a:pt x="654" y="648"/>
                  </a:moveTo>
                  <a:cubicBezTo>
                    <a:pt x="825" y="648"/>
                    <a:pt x="957" y="699"/>
                    <a:pt x="1018" y="741"/>
                  </a:cubicBezTo>
                  <a:lnTo>
                    <a:pt x="1018" y="632"/>
                  </a:lnTo>
                  <a:cubicBezTo>
                    <a:pt x="1018" y="483"/>
                    <a:pt x="909" y="383"/>
                    <a:pt x="712" y="383"/>
                  </a:cubicBezTo>
                  <a:cubicBezTo>
                    <a:pt x="545" y="383"/>
                    <a:pt x="390" y="438"/>
                    <a:pt x="264" y="503"/>
                  </a:cubicBezTo>
                  <a:lnTo>
                    <a:pt x="96" y="200"/>
                  </a:lnTo>
                  <a:cubicBezTo>
                    <a:pt x="248" y="97"/>
                    <a:pt x="503" y="0"/>
                    <a:pt x="760" y="0"/>
                  </a:cubicBezTo>
                  <a:cubicBezTo>
                    <a:pt x="1302" y="0"/>
                    <a:pt x="1463" y="284"/>
                    <a:pt x="1463" y="661"/>
                  </a:cubicBezTo>
                  <a:lnTo>
                    <a:pt x="1463" y="1727"/>
                  </a:lnTo>
                  <a:lnTo>
                    <a:pt x="1070" y="1727"/>
                  </a:lnTo>
                  <a:lnTo>
                    <a:pt x="1041" y="1618"/>
                  </a:lnTo>
                  <a:cubicBezTo>
                    <a:pt x="954" y="1711"/>
                    <a:pt x="825" y="1769"/>
                    <a:pt x="632" y="1769"/>
                  </a:cubicBezTo>
                  <a:cubicBezTo>
                    <a:pt x="290" y="1769"/>
                    <a:pt x="0" y="1560"/>
                    <a:pt x="0" y="1205"/>
                  </a:cubicBezTo>
                  <a:cubicBezTo>
                    <a:pt x="0" y="873"/>
                    <a:pt x="261" y="648"/>
                    <a:pt x="654" y="6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8837897C-A12D-4ACE-AB08-987753DE987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6781800" y="2019300"/>
              <a:ext cx="79375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73E8FE7C-7CAE-4428-B9E8-2D2E1234E64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907213" y="2128838"/>
              <a:ext cx="328612" cy="320675"/>
            </a:xfrm>
            <a:custGeom>
              <a:avLst/>
              <a:gdLst>
                <a:gd name="T0" fmla="*/ 905 w 1814"/>
                <a:gd name="T1" fmla="*/ 1376 h 1769"/>
                <a:gd name="T2" fmla="*/ 1369 w 1814"/>
                <a:gd name="T3" fmla="*/ 890 h 1769"/>
                <a:gd name="T4" fmla="*/ 905 w 1814"/>
                <a:gd name="T5" fmla="*/ 393 h 1769"/>
                <a:gd name="T6" fmla="*/ 444 w 1814"/>
                <a:gd name="T7" fmla="*/ 890 h 1769"/>
                <a:gd name="T8" fmla="*/ 905 w 1814"/>
                <a:gd name="T9" fmla="*/ 1376 h 1769"/>
                <a:gd name="T10" fmla="*/ 905 w 1814"/>
                <a:gd name="T11" fmla="*/ 0 h 1769"/>
                <a:gd name="T12" fmla="*/ 1814 w 1814"/>
                <a:gd name="T13" fmla="*/ 890 h 1769"/>
                <a:gd name="T14" fmla="*/ 905 w 1814"/>
                <a:gd name="T15" fmla="*/ 1769 h 1769"/>
                <a:gd name="T16" fmla="*/ 0 w 1814"/>
                <a:gd name="T17" fmla="*/ 890 h 1769"/>
                <a:gd name="T18" fmla="*/ 905 w 1814"/>
                <a:gd name="T19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4" h="1769">
                  <a:moveTo>
                    <a:pt x="905" y="1376"/>
                  </a:moveTo>
                  <a:cubicBezTo>
                    <a:pt x="1173" y="1376"/>
                    <a:pt x="1369" y="1176"/>
                    <a:pt x="1369" y="890"/>
                  </a:cubicBezTo>
                  <a:cubicBezTo>
                    <a:pt x="1369" y="603"/>
                    <a:pt x="1173" y="393"/>
                    <a:pt x="905" y="393"/>
                  </a:cubicBezTo>
                  <a:cubicBezTo>
                    <a:pt x="638" y="393"/>
                    <a:pt x="444" y="599"/>
                    <a:pt x="444" y="890"/>
                  </a:cubicBezTo>
                  <a:cubicBezTo>
                    <a:pt x="444" y="1176"/>
                    <a:pt x="641" y="1376"/>
                    <a:pt x="905" y="1376"/>
                  </a:cubicBezTo>
                  <a:close/>
                  <a:moveTo>
                    <a:pt x="905" y="0"/>
                  </a:moveTo>
                  <a:cubicBezTo>
                    <a:pt x="1421" y="0"/>
                    <a:pt x="1814" y="380"/>
                    <a:pt x="1814" y="890"/>
                  </a:cubicBezTo>
                  <a:cubicBezTo>
                    <a:pt x="1814" y="1399"/>
                    <a:pt x="1434" y="1769"/>
                    <a:pt x="905" y="1769"/>
                  </a:cubicBezTo>
                  <a:cubicBezTo>
                    <a:pt x="380" y="1769"/>
                    <a:pt x="0" y="1399"/>
                    <a:pt x="0" y="890"/>
                  </a:cubicBezTo>
                  <a:cubicBezTo>
                    <a:pt x="0" y="377"/>
                    <a:pt x="393" y="0"/>
                    <a:pt x="9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D9B90B88-F49D-4A5B-A930-EBE36ABEA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78688" y="2136775"/>
              <a:ext cx="265112" cy="312738"/>
            </a:xfrm>
            <a:custGeom>
              <a:avLst/>
              <a:gdLst>
                <a:gd name="T0" fmla="*/ 0 w 1470"/>
                <a:gd name="T1" fmla="*/ 973 h 1727"/>
                <a:gd name="T2" fmla="*/ 0 w 1470"/>
                <a:gd name="T3" fmla="*/ 0 h 1727"/>
                <a:gd name="T4" fmla="*/ 445 w 1470"/>
                <a:gd name="T5" fmla="*/ 0 h 1727"/>
                <a:gd name="T6" fmla="*/ 445 w 1470"/>
                <a:gd name="T7" fmla="*/ 1025 h 1727"/>
                <a:gd name="T8" fmla="*/ 725 w 1470"/>
                <a:gd name="T9" fmla="*/ 1328 h 1727"/>
                <a:gd name="T10" fmla="*/ 1025 w 1470"/>
                <a:gd name="T11" fmla="*/ 1012 h 1727"/>
                <a:gd name="T12" fmla="*/ 1025 w 1470"/>
                <a:gd name="T13" fmla="*/ 0 h 1727"/>
                <a:gd name="T14" fmla="*/ 1470 w 1470"/>
                <a:gd name="T15" fmla="*/ 0 h 1727"/>
                <a:gd name="T16" fmla="*/ 1470 w 1470"/>
                <a:gd name="T17" fmla="*/ 1685 h 1727"/>
                <a:gd name="T18" fmla="*/ 1034 w 1470"/>
                <a:gd name="T19" fmla="*/ 1685 h 1727"/>
                <a:gd name="T20" fmla="*/ 1034 w 1470"/>
                <a:gd name="T21" fmla="*/ 1489 h 1727"/>
                <a:gd name="T22" fmla="*/ 583 w 1470"/>
                <a:gd name="T23" fmla="*/ 1727 h 1727"/>
                <a:gd name="T24" fmla="*/ 0 w 1470"/>
                <a:gd name="T25" fmla="*/ 973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7">
                  <a:moveTo>
                    <a:pt x="0" y="973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3" y="1328"/>
                    <a:pt x="725" y="1328"/>
                  </a:cubicBezTo>
                  <a:cubicBezTo>
                    <a:pt x="909" y="1328"/>
                    <a:pt x="1025" y="1192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5"/>
                  </a:lnTo>
                  <a:lnTo>
                    <a:pt x="1034" y="1685"/>
                  </a:lnTo>
                  <a:lnTo>
                    <a:pt x="1034" y="1489"/>
                  </a:lnTo>
                  <a:cubicBezTo>
                    <a:pt x="963" y="1605"/>
                    <a:pt x="802" y="1727"/>
                    <a:pt x="583" y="1727"/>
                  </a:cubicBezTo>
                  <a:cubicBezTo>
                    <a:pt x="103" y="1727"/>
                    <a:pt x="0" y="1331"/>
                    <a:pt x="0" y="9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299D71E6-445A-4AC3-B93D-503E771F92C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83488" y="2128838"/>
              <a:ext cx="230187" cy="320675"/>
            </a:xfrm>
            <a:custGeom>
              <a:avLst/>
              <a:gdLst>
                <a:gd name="T0" fmla="*/ 0 w 1276"/>
                <a:gd name="T1" fmla="*/ 1457 h 1769"/>
                <a:gd name="T2" fmla="*/ 261 w 1276"/>
                <a:gd name="T3" fmla="*/ 1225 h 1769"/>
                <a:gd name="T4" fmla="*/ 648 w 1276"/>
                <a:gd name="T5" fmla="*/ 1408 h 1769"/>
                <a:gd name="T6" fmla="*/ 854 w 1276"/>
                <a:gd name="T7" fmla="*/ 1257 h 1769"/>
                <a:gd name="T8" fmla="*/ 58 w 1276"/>
                <a:gd name="T9" fmla="*/ 499 h 1769"/>
                <a:gd name="T10" fmla="*/ 670 w 1276"/>
                <a:gd name="T11" fmla="*/ 0 h 1769"/>
                <a:gd name="T12" fmla="*/ 1247 w 1276"/>
                <a:gd name="T13" fmla="*/ 300 h 1769"/>
                <a:gd name="T14" fmla="*/ 954 w 1276"/>
                <a:gd name="T15" fmla="*/ 519 h 1769"/>
                <a:gd name="T16" fmla="*/ 651 w 1276"/>
                <a:gd name="T17" fmla="*/ 358 h 1769"/>
                <a:gd name="T18" fmla="*/ 477 w 1276"/>
                <a:gd name="T19" fmla="*/ 493 h 1769"/>
                <a:gd name="T20" fmla="*/ 1276 w 1276"/>
                <a:gd name="T21" fmla="*/ 1234 h 1769"/>
                <a:gd name="T22" fmla="*/ 628 w 1276"/>
                <a:gd name="T23" fmla="*/ 1769 h 1769"/>
                <a:gd name="T24" fmla="*/ 0 w 1276"/>
                <a:gd name="T25" fmla="*/ 1457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6" h="1769">
                  <a:moveTo>
                    <a:pt x="0" y="1457"/>
                  </a:moveTo>
                  <a:lnTo>
                    <a:pt x="261" y="1225"/>
                  </a:lnTo>
                  <a:cubicBezTo>
                    <a:pt x="345" y="1321"/>
                    <a:pt x="458" y="1408"/>
                    <a:pt x="648" y="1408"/>
                  </a:cubicBezTo>
                  <a:cubicBezTo>
                    <a:pt x="773" y="1408"/>
                    <a:pt x="854" y="1354"/>
                    <a:pt x="854" y="1257"/>
                  </a:cubicBezTo>
                  <a:cubicBezTo>
                    <a:pt x="854" y="999"/>
                    <a:pt x="58" y="1099"/>
                    <a:pt x="58" y="499"/>
                  </a:cubicBezTo>
                  <a:cubicBezTo>
                    <a:pt x="58" y="187"/>
                    <a:pt x="325" y="0"/>
                    <a:pt x="670" y="0"/>
                  </a:cubicBezTo>
                  <a:cubicBezTo>
                    <a:pt x="989" y="0"/>
                    <a:pt x="1167" y="168"/>
                    <a:pt x="1247" y="300"/>
                  </a:cubicBezTo>
                  <a:lnTo>
                    <a:pt x="954" y="519"/>
                  </a:lnTo>
                  <a:cubicBezTo>
                    <a:pt x="902" y="454"/>
                    <a:pt x="809" y="358"/>
                    <a:pt x="651" y="358"/>
                  </a:cubicBezTo>
                  <a:cubicBezTo>
                    <a:pt x="548" y="358"/>
                    <a:pt x="477" y="409"/>
                    <a:pt x="477" y="493"/>
                  </a:cubicBezTo>
                  <a:cubicBezTo>
                    <a:pt x="477" y="761"/>
                    <a:pt x="1276" y="632"/>
                    <a:pt x="1276" y="1234"/>
                  </a:cubicBezTo>
                  <a:cubicBezTo>
                    <a:pt x="1276" y="1563"/>
                    <a:pt x="993" y="1769"/>
                    <a:pt x="628" y="1769"/>
                  </a:cubicBezTo>
                  <a:cubicBezTo>
                    <a:pt x="296" y="1769"/>
                    <a:pt x="90" y="1602"/>
                    <a:pt x="0" y="14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D1FA3BA-2F9E-4E46-9FEE-C9CD17110B8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945438" y="2016125"/>
              <a:ext cx="142875" cy="536575"/>
            </a:xfrm>
            <a:custGeom>
              <a:avLst/>
              <a:gdLst>
                <a:gd name="T0" fmla="*/ 528 w 789"/>
                <a:gd name="T1" fmla="*/ 0 h 2962"/>
                <a:gd name="T2" fmla="*/ 789 w 789"/>
                <a:gd name="T3" fmla="*/ 255 h 2962"/>
                <a:gd name="T4" fmla="*/ 528 w 789"/>
                <a:gd name="T5" fmla="*/ 509 h 2962"/>
                <a:gd name="T6" fmla="*/ 270 w 789"/>
                <a:gd name="T7" fmla="*/ 255 h 2962"/>
                <a:gd name="T8" fmla="*/ 528 w 789"/>
                <a:gd name="T9" fmla="*/ 0 h 2962"/>
                <a:gd name="T10" fmla="*/ 309 w 789"/>
                <a:gd name="T11" fmla="*/ 661 h 2962"/>
                <a:gd name="T12" fmla="*/ 754 w 789"/>
                <a:gd name="T13" fmla="*/ 661 h 2962"/>
                <a:gd name="T14" fmla="*/ 754 w 789"/>
                <a:gd name="T15" fmla="*/ 2369 h 2962"/>
                <a:gd name="T16" fmla="*/ 109 w 789"/>
                <a:gd name="T17" fmla="*/ 2962 h 2962"/>
                <a:gd name="T18" fmla="*/ 0 w 789"/>
                <a:gd name="T19" fmla="*/ 2956 h 2962"/>
                <a:gd name="T20" fmla="*/ 0 w 789"/>
                <a:gd name="T21" fmla="*/ 2579 h 2962"/>
                <a:gd name="T22" fmla="*/ 77 w 789"/>
                <a:gd name="T23" fmla="*/ 2585 h 2962"/>
                <a:gd name="T24" fmla="*/ 309 w 789"/>
                <a:gd name="T25" fmla="*/ 2350 h 2962"/>
                <a:gd name="T26" fmla="*/ 309 w 789"/>
                <a:gd name="T27" fmla="*/ 661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9" h="2962">
                  <a:moveTo>
                    <a:pt x="528" y="0"/>
                  </a:moveTo>
                  <a:cubicBezTo>
                    <a:pt x="676" y="0"/>
                    <a:pt x="789" y="110"/>
                    <a:pt x="789" y="255"/>
                  </a:cubicBezTo>
                  <a:cubicBezTo>
                    <a:pt x="789" y="400"/>
                    <a:pt x="676" y="509"/>
                    <a:pt x="528" y="509"/>
                  </a:cubicBezTo>
                  <a:cubicBezTo>
                    <a:pt x="383" y="509"/>
                    <a:pt x="270" y="400"/>
                    <a:pt x="270" y="255"/>
                  </a:cubicBezTo>
                  <a:cubicBezTo>
                    <a:pt x="270" y="110"/>
                    <a:pt x="383" y="0"/>
                    <a:pt x="528" y="0"/>
                  </a:cubicBezTo>
                  <a:close/>
                  <a:moveTo>
                    <a:pt x="309" y="661"/>
                  </a:moveTo>
                  <a:lnTo>
                    <a:pt x="754" y="661"/>
                  </a:lnTo>
                  <a:lnTo>
                    <a:pt x="754" y="2369"/>
                  </a:lnTo>
                  <a:cubicBezTo>
                    <a:pt x="754" y="2814"/>
                    <a:pt x="473" y="2962"/>
                    <a:pt x="109" y="2962"/>
                  </a:cubicBezTo>
                  <a:cubicBezTo>
                    <a:pt x="58" y="2962"/>
                    <a:pt x="0" y="2956"/>
                    <a:pt x="0" y="2956"/>
                  </a:cubicBezTo>
                  <a:lnTo>
                    <a:pt x="0" y="2579"/>
                  </a:lnTo>
                  <a:cubicBezTo>
                    <a:pt x="0" y="2579"/>
                    <a:pt x="45" y="2585"/>
                    <a:pt x="77" y="2585"/>
                  </a:cubicBezTo>
                  <a:cubicBezTo>
                    <a:pt x="238" y="2585"/>
                    <a:pt x="309" y="2501"/>
                    <a:pt x="309" y="2350"/>
                  </a:cubicBezTo>
                  <a:lnTo>
                    <a:pt x="309" y="6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78C6C4D-425E-40B0-A099-57304BC1412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8128000" y="2128838"/>
              <a:ext cx="263525" cy="320675"/>
            </a:xfrm>
            <a:custGeom>
              <a:avLst/>
              <a:gdLst>
                <a:gd name="T0" fmla="*/ 655 w 1464"/>
                <a:gd name="T1" fmla="*/ 648 h 1769"/>
                <a:gd name="T2" fmla="*/ 1019 w 1464"/>
                <a:gd name="T3" fmla="*/ 741 h 1769"/>
                <a:gd name="T4" fmla="*/ 1019 w 1464"/>
                <a:gd name="T5" fmla="*/ 632 h 1769"/>
                <a:gd name="T6" fmla="*/ 713 w 1464"/>
                <a:gd name="T7" fmla="*/ 383 h 1769"/>
                <a:gd name="T8" fmla="*/ 265 w 1464"/>
                <a:gd name="T9" fmla="*/ 503 h 1769"/>
                <a:gd name="T10" fmla="*/ 97 w 1464"/>
                <a:gd name="T11" fmla="*/ 200 h 1769"/>
                <a:gd name="T12" fmla="*/ 761 w 1464"/>
                <a:gd name="T13" fmla="*/ 0 h 1769"/>
                <a:gd name="T14" fmla="*/ 1464 w 1464"/>
                <a:gd name="T15" fmla="*/ 661 h 1769"/>
                <a:gd name="T16" fmla="*/ 1464 w 1464"/>
                <a:gd name="T17" fmla="*/ 1727 h 1769"/>
                <a:gd name="T18" fmla="*/ 1071 w 1464"/>
                <a:gd name="T19" fmla="*/ 1727 h 1769"/>
                <a:gd name="T20" fmla="*/ 1042 w 1464"/>
                <a:gd name="T21" fmla="*/ 1618 h 1769"/>
                <a:gd name="T22" fmla="*/ 632 w 1464"/>
                <a:gd name="T23" fmla="*/ 1769 h 1769"/>
                <a:gd name="T24" fmla="*/ 0 w 1464"/>
                <a:gd name="T25" fmla="*/ 1205 h 1769"/>
                <a:gd name="T26" fmla="*/ 655 w 1464"/>
                <a:gd name="T27" fmla="*/ 648 h 1769"/>
                <a:gd name="T28" fmla="*/ 739 w 1464"/>
                <a:gd name="T29" fmla="*/ 1425 h 1769"/>
                <a:gd name="T30" fmla="*/ 1029 w 1464"/>
                <a:gd name="T31" fmla="*/ 1192 h 1769"/>
                <a:gd name="T32" fmla="*/ 735 w 1464"/>
                <a:gd name="T33" fmla="*/ 957 h 1769"/>
                <a:gd name="T34" fmla="*/ 445 w 1464"/>
                <a:gd name="T35" fmla="*/ 1192 h 1769"/>
                <a:gd name="T36" fmla="*/ 739 w 1464"/>
                <a:gd name="T37" fmla="*/ 1425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4" h="1769">
                  <a:moveTo>
                    <a:pt x="655" y="648"/>
                  </a:moveTo>
                  <a:cubicBezTo>
                    <a:pt x="826" y="648"/>
                    <a:pt x="958" y="699"/>
                    <a:pt x="1019" y="741"/>
                  </a:cubicBezTo>
                  <a:lnTo>
                    <a:pt x="1019" y="632"/>
                  </a:lnTo>
                  <a:cubicBezTo>
                    <a:pt x="1019" y="483"/>
                    <a:pt x="909" y="383"/>
                    <a:pt x="713" y="383"/>
                  </a:cubicBezTo>
                  <a:cubicBezTo>
                    <a:pt x="545" y="383"/>
                    <a:pt x="390" y="438"/>
                    <a:pt x="265" y="503"/>
                  </a:cubicBezTo>
                  <a:lnTo>
                    <a:pt x="97" y="200"/>
                  </a:lnTo>
                  <a:cubicBezTo>
                    <a:pt x="249" y="97"/>
                    <a:pt x="503" y="0"/>
                    <a:pt x="761" y="0"/>
                  </a:cubicBezTo>
                  <a:cubicBezTo>
                    <a:pt x="1303" y="0"/>
                    <a:pt x="1464" y="284"/>
                    <a:pt x="1464" y="661"/>
                  </a:cubicBezTo>
                  <a:lnTo>
                    <a:pt x="1464" y="1727"/>
                  </a:lnTo>
                  <a:lnTo>
                    <a:pt x="1071" y="1727"/>
                  </a:lnTo>
                  <a:lnTo>
                    <a:pt x="1042" y="1618"/>
                  </a:lnTo>
                  <a:cubicBezTo>
                    <a:pt x="955" y="1711"/>
                    <a:pt x="826" y="1769"/>
                    <a:pt x="632" y="1769"/>
                  </a:cubicBezTo>
                  <a:cubicBezTo>
                    <a:pt x="291" y="1769"/>
                    <a:pt x="0" y="1560"/>
                    <a:pt x="0" y="1205"/>
                  </a:cubicBezTo>
                  <a:cubicBezTo>
                    <a:pt x="0" y="873"/>
                    <a:pt x="262" y="648"/>
                    <a:pt x="655" y="648"/>
                  </a:cubicBezTo>
                  <a:close/>
                  <a:moveTo>
                    <a:pt x="739" y="1425"/>
                  </a:moveTo>
                  <a:cubicBezTo>
                    <a:pt x="906" y="1425"/>
                    <a:pt x="1029" y="1334"/>
                    <a:pt x="1029" y="1192"/>
                  </a:cubicBezTo>
                  <a:cubicBezTo>
                    <a:pt x="1029" y="1044"/>
                    <a:pt x="906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1" y="1425"/>
                    <a:pt x="739" y="14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00889FCC-5C4E-4A51-B24F-BEA3FE81830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94425" y="2709863"/>
              <a:ext cx="265112" cy="312738"/>
            </a:xfrm>
            <a:custGeom>
              <a:avLst/>
              <a:gdLst>
                <a:gd name="T0" fmla="*/ 1470 w 1470"/>
                <a:gd name="T1" fmla="*/ 755 h 1728"/>
                <a:gd name="T2" fmla="*/ 1470 w 1470"/>
                <a:gd name="T3" fmla="*/ 1728 h 1728"/>
                <a:gd name="T4" fmla="*/ 1025 w 1470"/>
                <a:gd name="T5" fmla="*/ 1728 h 1728"/>
                <a:gd name="T6" fmla="*/ 1025 w 1470"/>
                <a:gd name="T7" fmla="*/ 703 h 1728"/>
                <a:gd name="T8" fmla="*/ 745 w 1470"/>
                <a:gd name="T9" fmla="*/ 400 h 1728"/>
                <a:gd name="T10" fmla="*/ 445 w 1470"/>
                <a:gd name="T11" fmla="*/ 716 h 1728"/>
                <a:gd name="T12" fmla="*/ 445 w 1470"/>
                <a:gd name="T13" fmla="*/ 1728 h 1728"/>
                <a:gd name="T14" fmla="*/ 0 w 1470"/>
                <a:gd name="T15" fmla="*/ 1728 h 1728"/>
                <a:gd name="T16" fmla="*/ 0 w 1470"/>
                <a:gd name="T17" fmla="*/ 42 h 1728"/>
                <a:gd name="T18" fmla="*/ 435 w 1470"/>
                <a:gd name="T19" fmla="*/ 42 h 1728"/>
                <a:gd name="T20" fmla="*/ 435 w 1470"/>
                <a:gd name="T21" fmla="*/ 239 h 1728"/>
                <a:gd name="T22" fmla="*/ 886 w 1470"/>
                <a:gd name="T23" fmla="*/ 0 h 1728"/>
                <a:gd name="T24" fmla="*/ 1470 w 1470"/>
                <a:gd name="T25" fmla="*/ 755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1470" y="755"/>
                  </a:moveTo>
                  <a:lnTo>
                    <a:pt x="1470" y="1728"/>
                  </a:lnTo>
                  <a:lnTo>
                    <a:pt x="1025" y="1728"/>
                  </a:lnTo>
                  <a:lnTo>
                    <a:pt x="1025" y="703"/>
                  </a:lnTo>
                  <a:cubicBezTo>
                    <a:pt x="1025" y="516"/>
                    <a:pt x="896" y="400"/>
                    <a:pt x="745" y="400"/>
                  </a:cubicBezTo>
                  <a:cubicBezTo>
                    <a:pt x="561" y="400"/>
                    <a:pt x="445" y="535"/>
                    <a:pt x="445" y="716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39"/>
                  </a:lnTo>
                  <a:cubicBezTo>
                    <a:pt x="506" y="123"/>
                    <a:pt x="667" y="0"/>
                    <a:pt x="886" y="0"/>
                  </a:cubicBezTo>
                  <a:cubicBezTo>
                    <a:pt x="1367" y="0"/>
                    <a:pt x="1470" y="397"/>
                    <a:pt x="1470" y="7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3E125740-67C6-4E12-9A2C-EE0AA7C306A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518275" y="2717800"/>
              <a:ext cx="265112" cy="312738"/>
            </a:xfrm>
            <a:custGeom>
              <a:avLst/>
              <a:gdLst>
                <a:gd name="T0" fmla="*/ 0 w 1470"/>
                <a:gd name="T1" fmla="*/ 974 h 1728"/>
                <a:gd name="T2" fmla="*/ 0 w 1470"/>
                <a:gd name="T3" fmla="*/ 0 h 1728"/>
                <a:gd name="T4" fmla="*/ 445 w 1470"/>
                <a:gd name="T5" fmla="*/ 0 h 1728"/>
                <a:gd name="T6" fmla="*/ 445 w 1470"/>
                <a:gd name="T7" fmla="*/ 1025 h 1728"/>
                <a:gd name="T8" fmla="*/ 725 w 1470"/>
                <a:gd name="T9" fmla="*/ 1328 h 1728"/>
                <a:gd name="T10" fmla="*/ 1025 w 1470"/>
                <a:gd name="T11" fmla="*/ 1012 h 1728"/>
                <a:gd name="T12" fmla="*/ 1025 w 1470"/>
                <a:gd name="T13" fmla="*/ 0 h 1728"/>
                <a:gd name="T14" fmla="*/ 1470 w 1470"/>
                <a:gd name="T15" fmla="*/ 0 h 1728"/>
                <a:gd name="T16" fmla="*/ 1470 w 1470"/>
                <a:gd name="T17" fmla="*/ 1686 h 1728"/>
                <a:gd name="T18" fmla="*/ 1035 w 1470"/>
                <a:gd name="T19" fmla="*/ 1686 h 1728"/>
                <a:gd name="T20" fmla="*/ 1035 w 1470"/>
                <a:gd name="T21" fmla="*/ 1489 h 1728"/>
                <a:gd name="T22" fmla="*/ 583 w 1470"/>
                <a:gd name="T23" fmla="*/ 1728 h 1728"/>
                <a:gd name="T24" fmla="*/ 0 w 1470"/>
                <a:gd name="T25" fmla="*/ 974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0" y="974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4" y="1328"/>
                    <a:pt x="725" y="1328"/>
                  </a:cubicBezTo>
                  <a:cubicBezTo>
                    <a:pt x="909" y="1328"/>
                    <a:pt x="1025" y="1193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6"/>
                  </a:lnTo>
                  <a:lnTo>
                    <a:pt x="1035" y="1686"/>
                  </a:lnTo>
                  <a:lnTo>
                    <a:pt x="1035" y="1489"/>
                  </a:lnTo>
                  <a:cubicBezTo>
                    <a:pt x="964" y="1605"/>
                    <a:pt x="803" y="1728"/>
                    <a:pt x="583" y="1728"/>
                  </a:cubicBezTo>
                  <a:cubicBezTo>
                    <a:pt x="103" y="1728"/>
                    <a:pt x="0" y="1331"/>
                    <a:pt x="0" y="9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DDDE2EB-B4F7-4169-9B23-A95BC4E8E8D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826250" y="2709863"/>
              <a:ext cx="328612" cy="320675"/>
            </a:xfrm>
            <a:custGeom>
              <a:avLst/>
              <a:gdLst>
                <a:gd name="T0" fmla="*/ 906 w 1815"/>
                <a:gd name="T1" fmla="*/ 0 h 1770"/>
                <a:gd name="T2" fmla="*/ 1815 w 1815"/>
                <a:gd name="T3" fmla="*/ 890 h 1770"/>
                <a:gd name="T4" fmla="*/ 906 w 1815"/>
                <a:gd name="T5" fmla="*/ 1770 h 1770"/>
                <a:gd name="T6" fmla="*/ 0 w 1815"/>
                <a:gd name="T7" fmla="*/ 890 h 1770"/>
                <a:gd name="T8" fmla="*/ 906 w 1815"/>
                <a:gd name="T9" fmla="*/ 0 h 1770"/>
                <a:gd name="T10" fmla="*/ 906 w 1815"/>
                <a:gd name="T11" fmla="*/ 1377 h 1770"/>
                <a:gd name="T12" fmla="*/ 1370 w 1815"/>
                <a:gd name="T13" fmla="*/ 890 h 1770"/>
                <a:gd name="T14" fmla="*/ 906 w 1815"/>
                <a:gd name="T15" fmla="*/ 394 h 1770"/>
                <a:gd name="T16" fmla="*/ 445 w 1815"/>
                <a:gd name="T17" fmla="*/ 890 h 1770"/>
                <a:gd name="T18" fmla="*/ 906 w 1815"/>
                <a:gd name="T19" fmla="*/ 137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5" h="1770">
                  <a:moveTo>
                    <a:pt x="906" y="0"/>
                  </a:moveTo>
                  <a:cubicBezTo>
                    <a:pt x="1422" y="0"/>
                    <a:pt x="1815" y="381"/>
                    <a:pt x="1815" y="890"/>
                  </a:cubicBezTo>
                  <a:cubicBezTo>
                    <a:pt x="1815" y="1399"/>
                    <a:pt x="1435" y="1770"/>
                    <a:pt x="906" y="1770"/>
                  </a:cubicBezTo>
                  <a:cubicBezTo>
                    <a:pt x="381" y="1770"/>
                    <a:pt x="0" y="1399"/>
                    <a:pt x="0" y="890"/>
                  </a:cubicBezTo>
                  <a:cubicBezTo>
                    <a:pt x="0" y="377"/>
                    <a:pt x="394" y="0"/>
                    <a:pt x="906" y="0"/>
                  </a:cubicBezTo>
                  <a:close/>
                  <a:moveTo>
                    <a:pt x="906" y="1377"/>
                  </a:moveTo>
                  <a:cubicBezTo>
                    <a:pt x="1174" y="1377"/>
                    <a:pt x="1370" y="1177"/>
                    <a:pt x="1370" y="890"/>
                  </a:cubicBezTo>
                  <a:cubicBezTo>
                    <a:pt x="1370" y="603"/>
                    <a:pt x="1174" y="394"/>
                    <a:pt x="906" y="394"/>
                  </a:cubicBezTo>
                  <a:cubicBezTo>
                    <a:pt x="639" y="394"/>
                    <a:pt x="445" y="600"/>
                    <a:pt x="445" y="890"/>
                  </a:cubicBezTo>
                  <a:cubicBezTo>
                    <a:pt x="445" y="1177"/>
                    <a:pt x="642" y="1377"/>
                    <a:pt x="906" y="13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0A1AD4D-A9D1-4010-8D0A-52CB2DAD39F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00900" y="2709863"/>
              <a:ext cx="161925" cy="312738"/>
            </a:xfrm>
            <a:custGeom>
              <a:avLst/>
              <a:gdLst>
                <a:gd name="T0" fmla="*/ 899 w 899"/>
                <a:gd name="T1" fmla="*/ 452 h 1728"/>
                <a:gd name="T2" fmla="*/ 445 w 899"/>
                <a:gd name="T3" fmla="*/ 993 h 1728"/>
                <a:gd name="T4" fmla="*/ 445 w 899"/>
                <a:gd name="T5" fmla="*/ 1728 h 1728"/>
                <a:gd name="T6" fmla="*/ 0 w 899"/>
                <a:gd name="T7" fmla="*/ 1728 h 1728"/>
                <a:gd name="T8" fmla="*/ 0 w 899"/>
                <a:gd name="T9" fmla="*/ 42 h 1728"/>
                <a:gd name="T10" fmla="*/ 435 w 899"/>
                <a:gd name="T11" fmla="*/ 42 h 1728"/>
                <a:gd name="T12" fmla="*/ 435 w 899"/>
                <a:gd name="T13" fmla="*/ 287 h 1728"/>
                <a:gd name="T14" fmla="*/ 899 w 899"/>
                <a:gd name="T15" fmla="*/ 0 h 1728"/>
                <a:gd name="T16" fmla="*/ 899 w 899"/>
                <a:gd name="T17" fmla="*/ 45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9" h="1728">
                  <a:moveTo>
                    <a:pt x="899" y="452"/>
                  </a:moveTo>
                  <a:cubicBezTo>
                    <a:pt x="567" y="452"/>
                    <a:pt x="445" y="658"/>
                    <a:pt x="445" y="993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87"/>
                  </a:lnTo>
                  <a:cubicBezTo>
                    <a:pt x="509" y="120"/>
                    <a:pt x="677" y="0"/>
                    <a:pt x="899" y="0"/>
                  </a:cubicBezTo>
                  <a:lnTo>
                    <a:pt x="899" y="4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36F46DB-652C-4113-85C2-166999775940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381875" y="2709863"/>
              <a:ext cx="296862" cy="320675"/>
            </a:xfrm>
            <a:custGeom>
              <a:avLst/>
              <a:gdLst>
                <a:gd name="T0" fmla="*/ 825 w 1643"/>
                <a:gd name="T1" fmla="*/ 0 h 1770"/>
                <a:gd name="T2" fmla="*/ 1643 w 1643"/>
                <a:gd name="T3" fmla="*/ 900 h 1770"/>
                <a:gd name="T4" fmla="*/ 1640 w 1643"/>
                <a:gd name="T5" fmla="*/ 996 h 1770"/>
                <a:gd name="T6" fmla="*/ 454 w 1643"/>
                <a:gd name="T7" fmla="*/ 996 h 1770"/>
                <a:gd name="T8" fmla="*/ 892 w 1643"/>
                <a:gd name="T9" fmla="*/ 1383 h 1770"/>
                <a:gd name="T10" fmla="*/ 1302 w 1643"/>
                <a:gd name="T11" fmla="*/ 1177 h 1770"/>
                <a:gd name="T12" fmla="*/ 1595 w 1643"/>
                <a:gd name="T13" fmla="*/ 1399 h 1770"/>
                <a:gd name="T14" fmla="*/ 886 w 1643"/>
                <a:gd name="T15" fmla="*/ 1770 h 1770"/>
                <a:gd name="T16" fmla="*/ 0 w 1643"/>
                <a:gd name="T17" fmla="*/ 890 h 1770"/>
                <a:gd name="T18" fmla="*/ 825 w 1643"/>
                <a:gd name="T19" fmla="*/ 0 h 1770"/>
                <a:gd name="T20" fmla="*/ 1192 w 1643"/>
                <a:gd name="T21" fmla="*/ 706 h 1770"/>
                <a:gd name="T22" fmla="*/ 831 w 1643"/>
                <a:gd name="T23" fmla="*/ 365 h 1770"/>
                <a:gd name="T24" fmla="*/ 467 w 1643"/>
                <a:gd name="T25" fmla="*/ 706 h 1770"/>
                <a:gd name="T26" fmla="*/ 1192 w 1643"/>
                <a:gd name="T27" fmla="*/ 706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43" h="1770">
                  <a:moveTo>
                    <a:pt x="825" y="0"/>
                  </a:moveTo>
                  <a:cubicBezTo>
                    <a:pt x="1347" y="0"/>
                    <a:pt x="1643" y="348"/>
                    <a:pt x="1643" y="900"/>
                  </a:cubicBezTo>
                  <a:cubicBezTo>
                    <a:pt x="1643" y="932"/>
                    <a:pt x="1643" y="964"/>
                    <a:pt x="1640" y="996"/>
                  </a:cubicBezTo>
                  <a:lnTo>
                    <a:pt x="454" y="996"/>
                  </a:lnTo>
                  <a:cubicBezTo>
                    <a:pt x="464" y="1222"/>
                    <a:pt x="644" y="1383"/>
                    <a:pt x="892" y="1383"/>
                  </a:cubicBezTo>
                  <a:cubicBezTo>
                    <a:pt x="1121" y="1383"/>
                    <a:pt x="1253" y="1248"/>
                    <a:pt x="1302" y="1177"/>
                  </a:cubicBezTo>
                  <a:lnTo>
                    <a:pt x="1595" y="1399"/>
                  </a:lnTo>
                  <a:cubicBezTo>
                    <a:pt x="1530" y="1518"/>
                    <a:pt x="1305" y="1770"/>
                    <a:pt x="886" y="1770"/>
                  </a:cubicBezTo>
                  <a:cubicBezTo>
                    <a:pt x="344" y="1770"/>
                    <a:pt x="0" y="1396"/>
                    <a:pt x="0" y="890"/>
                  </a:cubicBezTo>
                  <a:cubicBezTo>
                    <a:pt x="0" y="381"/>
                    <a:pt x="344" y="0"/>
                    <a:pt x="825" y="0"/>
                  </a:cubicBezTo>
                  <a:close/>
                  <a:moveTo>
                    <a:pt x="1192" y="706"/>
                  </a:moveTo>
                  <a:cubicBezTo>
                    <a:pt x="1182" y="500"/>
                    <a:pt x="1034" y="365"/>
                    <a:pt x="831" y="365"/>
                  </a:cubicBezTo>
                  <a:cubicBezTo>
                    <a:pt x="622" y="365"/>
                    <a:pt x="486" y="513"/>
                    <a:pt x="467" y="706"/>
                  </a:cubicBezTo>
                  <a:lnTo>
                    <a:pt x="1192" y="7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313C9D-A60B-4460-B00F-F7957F38FAE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97788" y="2654300"/>
              <a:ext cx="171450" cy="373063"/>
            </a:xfrm>
            <a:custGeom>
              <a:avLst/>
              <a:gdLst>
                <a:gd name="T0" fmla="*/ 180 w 947"/>
                <a:gd name="T1" fmla="*/ 0 h 2062"/>
                <a:gd name="T2" fmla="*/ 619 w 947"/>
                <a:gd name="T3" fmla="*/ 0 h 2062"/>
                <a:gd name="T4" fmla="*/ 619 w 947"/>
                <a:gd name="T5" fmla="*/ 354 h 2062"/>
                <a:gd name="T6" fmla="*/ 935 w 947"/>
                <a:gd name="T7" fmla="*/ 354 h 2062"/>
                <a:gd name="T8" fmla="*/ 935 w 947"/>
                <a:gd name="T9" fmla="*/ 715 h 2062"/>
                <a:gd name="T10" fmla="*/ 619 w 947"/>
                <a:gd name="T11" fmla="*/ 715 h 2062"/>
                <a:gd name="T12" fmla="*/ 619 w 947"/>
                <a:gd name="T13" fmla="*/ 1366 h 2062"/>
                <a:gd name="T14" fmla="*/ 867 w 947"/>
                <a:gd name="T15" fmla="*/ 1669 h 2062"/>
                <a:gd name="T16" fmla="*/ 947 w 947"/>
                <a:gd name="T17" fmla="*/ 1666 h 2062"/>
                <a:gd name="T18" fmla="*/ 947 w 947"/>
                <a:gd name="T19" fmla="*/ 2046 h 2062"/>
                <a:gd name="T20" fmla="*/ 757 w 947"/>
                <a:gd name="T21" fmla="*/ 2062 h 2062"/>
                <a:gd name="T22" fmla="*/ 177 w 947"/>
                <a:gd name="T23" fmla="*/ 1379 h 2062"/>
                <a:gd name="T24" fmla="*/ 177 w 947"/>
                <a:gd name="T25" fmla="*/ 715 h 2062"/>
                <a:gd name="T26" fmla="*/ 0 w 947"/>
                <a:gd name="T27" fmla="*/ 715 h 2062"/>
                <a:gd name="T28" fmla="*/ 0 w 947"/>
                <a:gd name="T29" fmla="*/ 354 h 2062"/>
                <a:gd name="T30" fmla="*/ 180 w 947"/>
                <a:gd name="T31" fmla="*/ 354 h 2062"/>
                <a:gd name="T32" fmla="*/ 180 w 947"/>
                <a:gd name="T33" fmla="*/ 0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7" h="2062">
                  <a:moveTo>
                    <a:pt x="180" y="0"/>
                  </a:moveTo>
                  <a:lnTo>
                    <a:pt x="619" y="0"/>
                  </a:lnTo>
                  <a:lnTo>
                    <a:pt x="619" y="354"/>
                  </a:lnTo>
                  <a:lnTo>
                    <a:pt x="935" y="354"/>
                  </a:lnTo>
                  <a:lnTo>
                    <a:pt x="935" y="715"/>
                  </a:lnTo>
                  <a:lnTo>
                    <a:pt x="619" y="715"/>
                  </a:lnTo>
                  <a:lnTo>
                    <a:pt x="619" y="1366"/>
                  </a:lnTo>
                  <a:cubicBezTo>
                    <a:pt x="619" y="1618"/>
                    <a:pt x="696" y="1669"/>
                    <a:pt x="867" y="1669"/>
                  </a:cubicBezTo>
                  <a:cubicBezTo>
                    <a:pt x="896" y="1669"/>
                    <a:pt x="912" y="1669"/>
                    <a:pt x="947" y="1666"/>
                  </a:cubicBezTo>
                  <a:lnTo>
                    <a:pt x="947" y="2046"/>
                  </a:lnTo>
                  <a:cubicBezTo>
                    <a:pt x="947" y="2046"/>
                    <a:pt x="880" y="2062"/>
                    <a:pt x="757" y="2062"/>
                  </a:cubicBezTo>
                  <a:cubicBezTo>
                    <a:pt x="354" y="2062"/>
                    <a:pt x="177" y="1837"/>
                    <a:pt x="177" y="1379"/>
                  </a:cubicBezTo>
                  <a:lnTo>
                    <a:pt x="177" y="715"/>
                  </a:lnTo>
                  <a:lnTo>
                    <a:pt x="0" y="715"/>
                  </a:lnTo>
                  <a:lnTo>
                    <a:pt x="0" y="354"/>
                  </a:lnTo>
                  <a:lnTo>
                    <a:pt x="180" y="354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5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uvan paikkamerkki 2">
            <a:extLst>
              <a:ext uri="{FF2B5EF4-FFF2-40B4-BE49-F238E27FC236}">
                <a16:creationId xmlns:a16="http://schemas.microsoft.com/office/drawing/2014/main" id="{0F6A036A-1DCE-4446-A18D-585921154A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80E2194-D0C3-44E4-8759-FF8158259CF3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751270"/>
            <a:ext cx="5840104" cy="1065936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FDE2BCA-1C52-4720-A4A0-47E36E051C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9060" y="1418195"/>
            <a:ext cx="2242800" cy="9936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91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31628" y="964051"/>
            <a:ext cx="11165244" cy="831398"/>
          </a:xfrm>
        </p:spPr>
        <p:txBody>
          <a:bodyPr anchor="b"/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BEA0781-3560-40B8-919A-D982B5725C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2662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0DFEEC4B-ED94-42D0-B84C-08B22653CE5F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381944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B7140B5-5E43-4CFD-AE51-A4DE732991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65911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9">
            <a:extLst>
              <a:ext uri="{FF2B5EF4-FFF2-40B4-BE49-F238E27FC236}">
                <a16:creationId xmlns:a16="http://schemas.microsoft.com/office/drawing/2014/main" id="{6A2033D9-B272-4370-9A68-BDEE382F405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105193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4" name="Tekstin paikkamerkki 4">
            <a:extLst>
              <a:ext uri="{FF2B5EF4-FFF2-40B4-BE49-F238E27FC236}">
                <a16:creationId xmlns:a16="http://schemas.microsoft.com/office/drawing/2014/main" id="{21413A21-45A3-4B2E-93AC-5442D640CA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21985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Kuvan paikkamerkki 9">
            <a:extLst>
              <a:ext uri="{FF2B5EF4-FFF2-40B4-BE49-F238E27FC236}">
                <a16:creationId xmlns:a16="http://schemas.microsoft.com/office/drawing/2014/main" id="{5600DE09-C756-4774-94BD-58104E0290C7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8861267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44CE3CA-DF41-4C64-84CB-BE8A1D09D5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  <p:sp>
        <p:nvSpPr>
          <p:cNvPr id="17" name="Tekstin paikkamerkki 4">
            <a:extLst>
              <a:ext uri="{FF2B5EF4-FFF2-40B4-BE49-F238E27FC236}">
                <a16:creationId xmlns:a16="http://schemas.microsoft.com/office/drawing/2014/main" id="{9C4BB5F3-5F24-4C5D-AEE5-3DA644D728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2662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8" name="Tekstin paikkamerkki 4">
            <a:extLst>
              <a:ext uri="{FF2B5EF4-FFF2-40B4-BE49-F238E27FC236}">
                <a16:creationId xmlns:a16="http://schemas.microsoft.com/office/drawing/2014/main" id="{8C86C225-5742-4B85-BAF8-1FE7E4CA52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65911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9" name="Tekstin paikkamerkki 4">
            <a:extLst>
              <a:ext uri="{FF2B5EF4-FFF2-40B4-BE49-F238E27FC236}">
                <a16:creationId xmlns:a16="http://schemas.microsoft.com/office/drawing/2014/main" id="{6AB8ADDE-3C08-4EC6-AAFC-8B8673048A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21985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2989863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10FA6-69AA-48E7-A44F-27E4E7080B13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788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EC008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295BC-3F59-4CEC-BB26-9043D313EA1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5B4B5-9F2F-4793-88DE-221029F89E75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EC008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42EF68-F33F-4DCE-87EF-621C4942B7C2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3838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C0B-4296-4D71-999C-AB70F1E75FFC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01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062D4-2A27-45B0-8274-B0FACF46B5C7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9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DD4430-C6B8-4541-A6AC-3417A22A973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43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BBD35-9528-463E-9FFF-86E1303862A0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574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13CB5-8B44-46D2-8A1B-DB95D4012BBD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2666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9E50D-295B-4071-85B9-AC920488E75C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23028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21090C81-0F89-4209-9251-72ABE78F87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53D9C8-E6CC-4098-AF64-FB142BD6B637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04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CBF-5E24-49D0-9441-CD3122BF65C2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805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3DA309-ADA2-4F68-8606-00535AE70D50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9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9622C-37FA-42F5-B71A-F7F21D965DFE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365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48EF-B62B-488C-9F98-626DBD1B49B0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161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70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BCF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9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BCF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125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451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15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6160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8124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52294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172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A3DE-9B71-446A-909A-28FCE16D6B71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FB3068CD-9B78-43D8-B59C-1A6F4851FE8E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36860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795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67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399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3312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D8C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350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D8C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1440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08451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868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53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811C27-1862-4951-8E57-33C5BB49B157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099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827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18533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07181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D8DB35C5-7247-4ACB-9A83-A179111BD198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501724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636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52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5680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321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FF8C00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057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FF8C00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70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4E3CEF-71A3-471B-BDD5-8169FA17CD44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292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0642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25.10.2023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777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4649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5160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492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65199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658E366B-1468-444B-BF41-7A2A91F090E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797250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6351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062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21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C36189-F795-4E17-90F6-4B736F064E3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8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CE482C-9293-4877-A193-3AF2E0ED0C62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5597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62B20-6535-4033-BC3B-0B96A6511E91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5363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A46B2F-67A3-41A9-8602-5383CFCB577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8" r:id="rId3"/>
    <p:sldLayoutId id="2147483650" r:id="rId4"/>
    <p:sldLayoutId id="2147483669" r:id="rId5"/>
    <p:sldLayoutId id="2147483660" r:id="rId6"/>
    <p:sldLayoutId id="2147483661" r:id="rId7"/>
    <p:sldLayoutId id="2147483670" r:id="rId8"/>
    <p:sldLayoutId id="2147483666" r:id="rId9"/>
    <p:sldLayoutId id="2147483664" r:id="rId10"/>
    <p:sldLayoutId id="2147483651" r:id="rId11"/>
    <p:sldLayoutId id="2147483673" r:id="rId12"/>
    <p:sldLayoutId id="2147483654" r:id="rId13"/>
    <p:sldLayoutId id="2147483655" r:id="rId14"/>
    <p:sldLayoutId id="2147483671" r:id="rId15"/>
    <p:sldLayoutId id="2147483674" r:id="rId16"/>
    <p:sldLayoutId id="2147483672" r:id="rId17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14405C-FCC7-4CD6-852B-9B9A5EB0774A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7" r:id="rId11"/>
    <p:sldLayoutId id="2147483688" r:id="rId12"/>
    <p:sldLayoutId id="2147483689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2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25.10.2023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EAD5E6-B1DB-41A8-B2A8-36457836B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Opintolaina ja ASP-tili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8D92D9-3FB4-44D5-A515-E8C20B480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Opiskelu ja oman talouden hallinta</a:t>
            </a:r>
          </a:p>
        </p:txBody>
      </p:sp>
    </p:spTree>
    <p:extLst>
      <p:ext uri="{BB962C8B-B14F-4D97-AF65-F5344CB8AC3E}">
        <p14:creationId xmlns:p14="http://schemas.microsoft.com/office/powerpoint/2010/main" val="227347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D9627F13-BF6A-E02A-7895-7C20E0AEF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95443"/>
              </p:ext>
            </p:extLst>
          </p:nvPr>
        </p:nvGraphicFramePr>
        <p:xfrm>
          <a:off x="336331" y="1268956"/>
          <a:ext cx="7819698" cy="27889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03283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val="2475973170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val="2215237006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val="2526604011"/>
                    </a:ext>
                  </a:extLst>
                </a:gridCol>
                <a:gridCol w="1433077">
                  <a:extLst>
                    <a:ext uri="{9D8B030D-6E8A-4147-A177-3AD203B41FA5}">
                      <a16:colId xmlns:a16="http://schemas.microsoft.com/office/drawing/2014/main" val="2774470295"/>
                    </a:ext>
                  </a:extLst>
                </a:gridCol>
                <a:gridCol w="1173489">
                  <a:extLst>
                    <a:ext uri="{9D8B030D-6E8A-4147-A177-3AD203B41FA5}">
                      <a16:colId xmlns:a16="http://schemas.microsoft.com/office/drawing/2014/main" val="1583128889"/>
                    </a:ext>
                  </a:extLst>
                </a:gridCol>
              </a:tblGrid>
              <a:tr h="571022"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Vuosi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Säästöt vuodessa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ASP-säästöt yhteensä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Korkotuotto  yhteensä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ASP-tilin pääoma yhteensä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Lisäkorko </a:t>
                      </a:r>
                    </a:p>
                    <a:p>
                      <a:pPr algn="ctr"/>
                      <a:r>
                        <a:rPr lang="fi-FI" sz="1500" b="1" dirty="0"/>
                        <a:t>(4 %)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12 060,00 €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240,00 €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24 240,00 €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480,00 €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24 480,00 €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720,00 €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24 720,00 €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960,00 €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24 960,00 €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24 000 €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4 800,00 €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36560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6AADB60B-B1B8-3F50-B31E-2E705C5A0ABC}"/>
              </a:ext>
            </a:extLst>
          </p:cNvPr>
          <p:cNvSpPr txBox="1"/>
          <p:nvPr/>
        </p:nvSpPr>
        <p:spPr>
          <a:xfrm>
            <a:off x="8376745" y="882346"/>
            <a:ext cx="3478924" cy="532453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200" b="1" dirty="0">
                <a:solidFill>
                  <a:schemeClr val="accent4">
                    <a:lumMod val="50000"/>
                  </a:schemeClr>
                </a:solidFill>
              </a:rPr>
              <a:t>Esimerkki 2</a:t>
            </a:r>
          </a:p>
          <a:p>
            <a:pPr algn="l"/>
            <a:r>
              <a:rPr lang="fi-FI" dirty="0"/>
              <a:t>Julia avaa ASP tilin 20-vuotiaana. Hänen tavoitteena on hankkia 240 000 euroa maksava yksiö Helsingistä, mitä varten on säästettävä 24 000 e.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Saadakseen suurimman mahdollisen hyödyn lisäkorosta, Julia tallettaa ensimmäisenä kahtena vuotena enimmäismäärän eli 12 000 euroa tilille. Rahat jätetään kasvamaan korkoa kuudeksi vuodeksi.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Viimein 26-vuotiaana Julia ostaa ensimmäisen asuntonsa. Tätä varten hän nostaa 215 000 euron ASP-lainan. Kaupan jälkeen hänelle maksetaan tuntuva 4 800 euron lisäkorko ASP-tilin säästöistä.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5A24B76-9D96-A595-39A6-F8AD568E39C0}"/>
              </a:ext>
            </a:extLst>
          </p:cNvPr>
          <p:cNvSpPr txBox="1"/>
          <p:nvPr/>
        </p:nvSpPr>
        <p:spPr>
          <a:xfrm>
            <a:off x="336331" y="4419493"/>
            <a:ext cx="7819698" cy="1169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800" b="1" dirty="0">
                <a:solidFill>
                  <a:schemeClr val="accent5">
                    <a:lumMod val="50000"/>
                  </a:schemeClr>
                </a:solidFill>
              </a:rPr>
              <a:t>Pohdintatehtävä:</a:t>
            </a:r>
          </a:p>
          <a:p>
            <a:pPr algn="l"/>
            <a:r>
              <a:rPr lang="fi-FI" sz="2400" dirty="0"/>
              <a:t>Julia jätti säästöt lepäämään ASP-tilille kuudeksi vuodeksi hyötyäkseen korkotuotosta. Oliko päätös järkevä? </a:t>
            </a:r>
          </a:p>
        </p:txBody>
      </p:sp>
    </p:spTree>
    <p:extLst>
      <p:ext uri="{BB962C8B-B14F-4D97-AF65-F5344CB8AC3E}">
        <p14:creationId xmlns:p14="http://schemas.microsoft.com/office/powerpoint/2010/main" val="1545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09B67-5B64-0DD6-C387-B93F9EF8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0EA0CD-BF08-12FB-843E-2DF16286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8" y="1625392"/>
            <a:ext cx="6620233" cy="4256541"/>
          </a:xfrm>
        </p:spPr>
        <p:txBody>
          <a:bodyPr/>
          <a:lstStyle/>
          <a:p>
            <a:pPr marL="0" indent="0">
              <a:buNone/>
            </a:pPr>
            <a:r>
              <a:rPr lang="fi-FI" sz="2200" dirty="0"/>
              <a:t>Laadi henkilökohtainen säästösuunnitelma, jolla saat kerättyä tarvittavan alkupääoman kasaan ASP-korkotukilainaa ja enimmäistä asuntoa varten. </a:t>
            </a:r>
          </a:p>
          <a:p>
            <a:pPr marL="0" indent="0">
              <a:buNone/>
            </a:pPr>
            <a:r>
              <a:rPr lang="fi-FI" sz="2200" dirty="0"/>
              <a:t>Pohdi, minkä verran kykenet kuukausittain säästämään ja arvioi, kauan alkupääoman kerääminen kestää. 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Kun suunnitelma on valmis, tarkastele Oikotie- tai Etuovi-palvelusta, millaisen ensiasunnon saisit ASP-lainalla hankittua haluamaltasi paikkakunnalta. Esittele asunto vierustoverillesi. 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1E89794D-C9B2-A987-3EFD-52DF8FF5C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54296"/>
              </p:ext>
            </p:extLst>
          </p:nvPr>
        </p:nvGraphicFramePr>
        <p:xfrm>
          <a:off x="7561781" y="2085207"/>
          <a:ext cx="4345968" cy="25095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86492">
                  <a:extLst>
                    <a:ext uri="{9D8B030D-6E8A-4147-A177-3AD203B41FA5}">
                      <a16:colId xmlns:a16="http://schemas.microsoft.com/office/drawing/2014/main" val="1078213190"/>
                    </a:ext>
                  </a:extLst>
                </a:gridCol>
                <a:gridCol w="1086492">
                  <a:extLst>
                    <a:ext uri="{9D8B030D-6E8A-4147-A177-3AD203B41FA5}">
                      <a16:colId xmlns:a16="http://schemas.microsoft.com/office/drawing/2014/main" val="2830272797"/>
                    </a:ext>
                  </a:extLst>
                </a:gridCol>
                <a:gridCol w="1086492">
                  <a:extLst>
                    <a:ext uri="{9D8B030D-6E8A-4147-A177-3AD203B41FA5}">
                      <a16:colId xmlns:a16="http://schemas.microsoft.com/office/drawing/2014/main" val="917513921"/>
                    </a:ext>
                  </a:extLst>
                </a:gridCol>
                <a:gridCol w="1086492">
                  <a:extLst>
                    <a:ext uri="{9D8B030D-6E8A-4147-A177-3AD203B41FA5}">
                      <a16:colId xmlns:a16="http://schemas.microsoft.com/office/drawing/2014/main" val="3615194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Paikkakunta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Enimmäis-laina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Säästöt vähintään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Yhteensä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44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Helsinki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236 500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0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Espoo, Vantaa, Kauniainen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176 000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44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Tampere, Turku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154 000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9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Muu Suomi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132 000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233096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F6E1EE7B-DF1E-CEEB-541B-82F73D4361CB}"/>
              </a:ext>
            </a:extLst>
          </p:cNvPr>
          <p:cNvSpPr txBox="1"/>
          <p:nvPr/>
        </p:nvSpPr>
        <p:spPr>
          <a:xfrm>
            <a:off x="7561781" y="1625392"/>
            <a:ext cx="4121834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fi-FI" sz="2200" b="1" dirty="0"/>
              <a:t>ASP-lainan enimmäismäärät, euroa</a:t>
            </a:r>
          </a:p>
        </p:txBody>
      </p:sp>
    </p:spTree>
    <p:extLst>
      <p:ext uri="{BB962C8B-B14F-4D97-AF65-F5344CB8AC3E}">
        <p14:creationId xmlns:p14="http://schemas.microsoft.com/office/powerpoint/2010/main" val="363279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72601-F407-429E-8F50-731EC013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Opintolaina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C0FC0-A742-4B63-9E5E-5AF2B59F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587062"/>
            <a:ext cx="11049465" cy="4641714"/>
          </a:xfrm>
        </p:spPr>
        <p:txBody>
          <a:bodyPr/>
          <a:lstStyle/>
          <a:p>
            <a:r>
              <a:rPr lang="fi-FI" sz="2800" dirty="0"/>
              <a:t>Opintolaina on valtion takaama laina, johon ovat oikeutettuja opintorahaa saavat opiskelijat.</a:t>
            </a:r>
          </a:p>
          <a:p>
            <a:r>
              <a:rPr lang="fi-FI" sz="2800" dirty="0"/>
              <a:t>Opintolainaa ei tarvitse lyhentää eikä korkoja maksaa niin kauan, kun opiskelija saa opintotukea.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korot lisätään lainan pääomaan (korkoa korolle)</a:t>
            </a:r>
          </a:p>
          <a:p>
            <a:r>
              <a:rPr lang="fi-FI" sz="2800" dirty="0"/>
              <a:t>Korkeakouluopiskelijat saavat nostaa opintolainaa 650 euroa jokaista opintotukikuukautta kohden. Joka vuoden opintolaina nostetaan kahdessa erässä (syksyisin ja keväisin).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lukuvuodessa opintolainaa voi nostaa siten 5 850 euroa (erät 2 600 e ja 3 250 e)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17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42D8482-08DC-5CF2-3004-DA1761882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834381"/>
              </p:ext>
            </p:extLst>
          </p:nvPr>
        </p:nvGraphicFramePr>
        <p:xfrm>
          <a:off x="885496" y="788276"/>
          <a:ext cx="10421007" cy="558798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942138">
                  <a:extLst>
                    <a:ext uri="{9D8B030D-6E8A-4147-A177-3AD203B41FA5}">
                      <a16:colId xmlns:a16="http://schemas.microsoft.com/office/drawing/2014/main" val="1907046593"/>
                    </a:ext>
                  </a:extLst>
                </a:gridCol>
                <a:gridCol w="1487604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1989009">
                  <a:extLst>
                    <a:ext uri="{9D8B030D-6E8A-4147-A177-3AD203B41FA5}">
                      <a16:colId xmlns:a16="http://schemas.microsoft.com/office/drawing/2014/main" val="2215237006"/>
                    </a:ext>
                  </a:extLst>
                </a:gridCol>
                <a:gridCol w="1941790">
                  <a:extLst>
                    <a:ext uri="{9D8B030D-6E8A-4147-A177-3AD203B41FA5}">
                      <a16:colId xmlns:a16="http://schemas.microsoft.com/office/drawing/2014/main" val="1698471162"/>
                    </a:ext>
                  </a:extLst>
                </a:gridCol>
                <a:gridCol w="2060466">
                  <a:extLst>
                    <a:ext uri="{9D8B030D-6E8A-4147-A177-3AD203B41FA5}">
                      <a16:colId xmlns:a16="http://schemas.microsoft.com/office/drawing/2014/main" val="3449274873"/>
                    </a:ext>
                  </a:extLst>
                </a:gridCol>
              </a:tblGrid>
              <a:tr h="637148">
                <a:tc>
                  <a:txBody>
                    <a:bodyPr/>
                    <a:lstStyle/>
                    <a:p>
                      <a:r>
                        <a:rPr lang="fi-FI" b="1" dirty="0"/>
                        <a:t>Tutkinto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Laajuus </a:t>
                      </a:r>
                    </a:p>
                    <a:p>
                      <a:r>
                        <a:rPr lang="fi-FI" b="0" dirty="0"/>
                        <a:t>(op)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Opintojen tavoiteaika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Opintotukea enintään (kk)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Opintolainan takaus (yhteensä, €)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AMMATTIKORKEAKOULUT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039533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Poliisi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1603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r>
                        <a:rPr lang="fi-FI" b="0" dirty="0"/>
                        <a:t>Tradenomi, restonomi, sairaanhoitaja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22 750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Digitaalinen muotoilu, ensihoitaja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Insinööri, kätilö, merikapteeni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YLIOPISTOT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2281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Yleisin yliopistotutkinto (maisteri, diplomi-insinööri)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Psykologian, kuvataiteen, musiikin maisteri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Lääketieteen lisensiaatti, eläinlääketieteen lisensiaatti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023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8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72601-F407-429E-8F50-731EC013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Opintolainan ehdot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C0FC0-A742-4B63-9E5E-5AF2B59F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587062"/>
            <a:ext cx="11049465" cy="4641714"/>
          </a:xfrm>
        </p:spPr>
        <p:txBody>
          <a:bodyPr/>
          <a:lstStyle/>
          <a:p>
            <a:r>
              <a:rPr lang="fi-FI" sz="2800" dirty="0"/>
              <a:t>Opintolainan ehdot neuvotellaan pankin kanssa: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korko (viitekorko + henkilökohtainen marginaali)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lainan muut kulut 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takaisinmaksun aikataulu (esim. 2 x opinnot)</a:t>
            </a:r>
          </a:p>
          <a:p>
            <a:r>
              <a:rPr lang="fi-FI" sz="2800" dirty="0"/>
              <a:t>Jos opiskelija valmistuu määräajassa (tavoiteaika + 0,5 tai 1 vuosi), hän voi saada </a:t>
            </a:r>
            <a:r>
              <a:rPr lang="fi-FI" sz="2800" b="1" dirty="0"/>
              <a:t>opintolainahyvityksen</a:t>
            </a:r>
            <a:r>
              <a:rPr lang="fi-FI" sz="2800" dirty="0"/>
              <a:t>.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Kela maksaa 40 % siitä opintolainan määrästä, joka ylittää 2 500 euroa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hyvityksellä on </a:t>
            </a:r>
            <a:r>
              <a:rPr lang="fi-FI" sz="2400" u="sng" dirty="0"/>
              <a:t>enimmäismäärä</a:t>
            </a:r>
            <a:r>
              <a:rPr lang="fi-FI" sz="2400" dirty="0"/>
              <a:t>, joka riippuu suoritetusta tutkinnosta </a:t>
            </a:r>
          </a:p>
          <a:p>
            <a:r>
              <a:rPr lang="fi-FI" sz="2800" dirty="0"/>
              <a:t>Mikäli opintolaina jää maksamatta, Kela tilittää takaamansa lainan pankille ja perii rahat lainanottajalta (korko 4 %)</a:t>
            </a:r>
          </a:p>
        </p:txBody>
      </p:sp>
    </p:spTree>
    <p:extLst>
      <p:ext uri="{BB962C8B-B14F-4D97-AF65-F5344CB8AC3E}">
        <p14:creationId xmlns:p14="http://schemas.microsoft.com/office/powerpoint/2010/main" val="198771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42D8482-08DC-5CF2-3004-DA1761882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14443"/>
              </p:ext>
            </p:extLst>
          </p:nvPr>
        </p:nvGraphicFramePr>
        <p:xfrm>
          <a:off x="358007" y="1555531"/>
          <a:ext cx="11475985" cy="349838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428752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1681655">
                  <a:extLst>
                    <a:ext uri="{9D8B030D-6E8A-4147-A177-3AD203B41FA5}">
                      <a16:colId xmlns:a16="http://schemas.microsoft.com/office/drawing/2014/main" val="2215237006"/>
                    </a:ext>
                  </a:extLst>
                </a:gridCol>
                <a:gridCol w="1797269">
                  <a:extLst>
                    <a:ext uri="{9D8B030D-6E8A-4147-A177-3AD203B41FA5}">
                      <a16:colId xmlns:a16="http://schemas.microsoft.com/office/drawing/2014/main" val="1698471162"/>
                    </a:ext>
                  </a:extLst>
                </a:gridCol>
                <a:gridCol w="1681655">
                  <a:extLst>
                    <a:ext uri="{9D8B030D-6E8A-4147-A177-3AD203B41FA5}">
                      <a16:colId xmlns:a16="http://schemas.microsoft.com/office/drawing/2014/main" val="3449274873"/>
                    </a:ext>
                  </a:extLst>
                </a:gridCol>
                <a:gridCol w="2443327">
                  <a:extLst>
                    <a:ext uri="{9D8B030D-6E8A-4147-A177-3AD203B41FA5}">
                      <a16:colId xmlns:a16="http://schemas.microsoft.com/office/drawing/2014/main" val="2258042863"/>
                    </a:ext>
                  </a:extLst>
                </a:gridCol>
                <a:gridCol w="2443327">
                  <a:extLst>
                    <a:ext uri="{9D8B030D-6E8A-4147-A177-3AD203B41FA5}">
                      <a16:colId xmlns:a16="http://schemas.microsoft.com/office/drawing/2014/main" val="3836612787"/>
                    </a:ext>
                  </a:extLst>
                </a:gridCol>
              </a:tblGrid>
              <a:tr h="637148">
                <a:tc>
                  <a:txBody>
                    <a:bodyPr/>
                    <a:lstStyle/>
                    <a:p>
                      <a:r>
                        <a:rPr lang="fi-FI" b="0" dirty="0"/>
                        <a:t>Tutkinnon laajuus</a:t>
                      </a:r>
                    </a:p>
                    <a:p>
                      <a:r>
                        <a:rPr lang="fi-FI" b="0" dirty="0"/>
                        <a:t>(op)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Opintojen tavoiteaika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Valmistumisen määräaika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Opintolainan takaus, euroa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Huomioitava lainan enimmäismäärä, euroa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Opintolainahyvityksen enimmäismäärä, euroa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10 800 </a:t>
                      </a:r>
                      <a:r>
                        <a:rPr lang="fi-FI" sz="18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(7 300)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3 320 </a:t>
                      </a:r>
                      <a:r>
                        <a:rPr lang="fi-FI" sz="18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(0,4 x 7 300)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1603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r>
                        <a:rPr lang="fi-FI" dirty="0"/>
                        <a:t>210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22 750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12 800</a:t>
                      </a:r>
                      <a:endParaRPr lang="fi-FI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4 120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14 400 </a:t>
                      </a:r>
                      <a:endParaRPr lang="fi-FI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4 760 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16 400</a:t>
                      </a:r>
                      <a:endParaRPr lang="fi-FI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5 560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18 000</a:t>
                      </a:r>
                      <a:endParaRPr lang="fi-FI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  <a:endParaRPr lang="fi-FI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37 050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21 600</a:t>
                      </a:r>
                      <a:endParaRPr lang="fi-FI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0236560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4EB9AC3A-7AF5-81DC-6F3C-96806B1A3C2F}"/>
              </a:ext>
            </a:extLst>
          </p:cNvPr>
          <p:cNvSpPr txBox="1"/>
          <p:nvPr/>
        </p:nvSpPr>
        <p:spPr>
          <a:xfrm>
            <a:off x="358007" y="851339"/>
            <a:ext cx="1147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3200" b="1" dirty="0">
                <a:solidFill>
                  <a:schemeClr val="accent4">
                    <a:lumMod val="50000"/>
                  </a:schemeClr>
                </a:solidFill>
              </a:rPr>
              <a:t>Opintolainahyvitys eri tutkinnoilla </a:t>
            </a:r>
            <a:r>
              <a:rPr lang="fi-FI" sz="3200" dirty="0">
                <a:solidFill>
                  <a:schemeClr val="accent4">
                    <a:lumMod val="50000"/>
                  </a:schemeClr>
                </a:solidFill>
              </a:rPr>
              <a:t>(2022)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D71B6BE-9135-3D34-D683-5ACAD1260285}"/>
              </a:ext>
            </a:extLst>
          </p:cNvPr>
          <p:cNvSpPr txBox="1"/>
          <p:nvPr/>
        </p:nvSpPr>
        <p:spPr>
          <a:xfrm>
            <a:off x="358008" y="5265667"/>
            <a:ext cx="1015233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800" b="1" dirty="0">
                <a:solidFill>
                  <a:schemeClr val="accent5">
                    <a:lumMod val="50000"/>
                  </a:schemeClr>
                </a:solidFill>
              </a:rPr>
              <a:t>Tehtävä:</a:t>
            </a:r>
          </a:p>
          <a:p>
            <a:pPr algn="l"/>
            <a:r>
              <a:rPr lang="fi-FI" sz="2600" dirty="0"/>
              <a:t>Pohdi vierustoverisi kanssa, kannattaako opiskelijan ottaa opintolainaa. Millaisiin eri tarkoituksiin opintolainaa voi käyttää?  </a:t>
            </a:r>
          </a:p>
        </p:txBody>
      </p:sp>
    </p:spTree>
    <p:extLst>
      <p:ext uri="{BB962C8B-B14F-4D97-AF65-F5344CB8AC3E}">
        <p14:creationId xmlns:p14="http://schemas.microsoft.com/office/powerpoint/2010/main" val="43986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E14A2B6B-C9DB-1B26-D4DC-30E339D0A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73672"/>
              </p:ext>
            </p:extLst>
          </p:nvPr>
        </p:nvGraphicFramePr>
        <p:xfrm>
          <a:off x="284435" y="596199"/>
          <a:ext cx="8113332" cy="58978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178398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1386987">
                  <a:extLst>
                    <a:ext uri="{9D8B030D-6E8A-4147-A177-3AD203B41FA5}">
                      <a16:colId xmlns:a16="http://schemas.microsoft.com/office/drawing/2014/main" val="2215237006"/>
                    </a:ext>
                  </a:extLst>
                </a:gridCol>
                <a:gridCol w="1386987">
                  <a:extLst>
                    <a:ext uri="{9D8B030D-6E8A-4147-A177-3AD203B41FA5}">
                      <a16:colId xmlns:a16="http://schemas.microsoft.com/office/drawing/2014/main" val="2526604011"/>
                    </a:ext>
                  </a:extLst>
                </a:gridCol>
                <a:gridCol w="1118239">
                  <a:extLst>
                    <a:ext uri="{9D8B030D-6E8A-4147-A177-3AD203B41FA5}">
                      <a16:colId xmlns:a16="http://schemas.microsoft.com/office/drawing/2014/main" val="1583128889"/>
                    </a:ext>
                  </a:extLst>
                </a:gridCol>
                <a:gridCol w="1655734">
                  <a:extLst>
                    <a:ext uri="{9D8B030D-6E8A-4147-A177-3AD203B41FA5}">
                      <a16:colId xmlns:a16="http://schemas.microsoft.com/office/drawing/2014/main" val="4064984863"/>
                    </a:ext>
                  </a:extLst>
                </a:gridCol>
                <a:gridCol w="1386987">
                  <a:extLst>
                    <a:ext uri="{9D8B030D-6E8A-4147-A177-3AD203B41FA5}">
                      <a16:colId xmlns:a16="http://schemas.microsoft.com/office/drawing/2014/main" val="1701915889"/>
                    </a:ext>
                  </a:extLst>
                </a:gridCol>
              </a:tblGrid>
              <a:tr h="571022">
                <a:tc>
                  <a:txBody>
                    <a:bodyPr/>
                    <a:lstStyle/>
                    <a:p>
                      <a:r>
                        <a:rPr lang="fi-FI" sz="1500" b="1" dirty="0"/>
                        <a:t>Vuosi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500" b="1" dirty="0"/>
                        <a:t>Nostettu opintolaina / lyhennys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500" b="1" dirty="0"/>
                        <a:t>Vuosittainen korko (1 %)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500" b="1" dirty="0"/>
                        <a:t>Muut kulut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500" b="1" dirty="0"/>
                        <a:t>Lainapääoma vuoden lopussa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500" b="1"/>
                        <a:t>Kelan opintolaina-hyvitys</a:t>
                      </a:r>
                      <a:endParaRPr lang="fi-FI" sz="15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5 850,00 €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 + 30 €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5 908,50 €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1603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r>
                        <a:rPr lang="fi-FI" sz="1500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5 850,00 €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117,59 €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11 876,09 €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sz="1500" dirty="0"/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5 850,00 €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177,26 €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17 903,35 €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5 850,00 €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237,53 €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23 990,88 €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5 850,00 €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298,41 €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30 139,29 €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257,80 €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21 678,89 €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6 200 €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19 364,89 €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0236560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181,06 €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17 027,75 €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6850800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157,69 €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14 667,23 €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0422002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134,08 €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12 283,11 €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2955268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110,24 €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9 875,15 €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5837453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86,16 €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7 443,11 €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755197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61,84 €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4 986,75 €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775298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-2 518,20 €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37,28 €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2 505,83 €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9356902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-2 518,30 €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12,47 €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870777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Yhteensä: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+ 4 067,90 €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2 132,10 €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6 200 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4969908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0B10D597-EE13-20FD-FFFC-A6C347D2375A}"/>
              </a:ext>
            </a:extLst>
          </p:cNvPr>
          <p:cNvSpPr txBox="1"/>
          <p:nvPr/>
        </p:nvSpPr>
        <p:spPr>
          <a:xfrm>
            <a:off x="8607973" y="596199"/>
            <a:ext cx="3384331" cy="477053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200" b="1" dirty="0">
                <a:solidFill>
                  <a:schemeClr val="accent4">
                    <a:lumMod val="50000"/>
                  </a:schemeClr>
                </a:solidFill>
              </a:rPr>
              <a:t>Esimerkki</a:t>
            </a:r>
          </a:p>
          <a:p>
            <a:pPr algn="l"/>
            <a:r>
              <a:rPr lang="fi-FI" dirty="0"/>
              <a:t>Aleksi opiskelee maisteriksi viidessä vuodessa ja nostaa täydet opintolainat. Lainan korko on 1 %.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Opintolainasta maksetaan lainanhoitokuluja 2,5 e / kk. Perustamismaksu on 30 e.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Valmistuttuaan Aleksi alkaa lyhentämään lainaa. Lyhennykset korkoineen ovat 209,85 e / kk eli </a:t>
            </a:r>
          </a:p>
          <a:p>
            <a:pPr algn="l"/>
            <a:r>
              <a:rPr lang="fi-FI" dirty="0"/>
              <a:t>2 518,20 euroa vuodessa.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Lisäksi Aleksi saa Kelalta opintolainahyvityksen 6 200 e, joka käytetään lainan lyhentämiseen. </a:t>
            </a:r>
          </a:p>
        </p:txBody>
      </p:sp>
    </p:spTree>
    <p:extLst>
      <p:ext uri="{BB962C8B-B14F-4D97-AF65-F5344CB8AC3E}">
        <p14:creationId xmlns:p14="http://schemas.microsoft.com/office/powerpoint/2010/main" val="258685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72601-F407-429E-8F50-731EC013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ASP-tili?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C0FC0-A742-4B63-9E5E-5AF2B59F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891862"/>
            <a:ext cx="11049465" cy="4336914"/>
          </a:xfrm>
        </p:spPr>
        <p:txBody>
          <a:bodyPr/>
          <a:lstStyle/>
          <a:p>
            <a:r>
              <a:rPr lang="fi-FI" sz="2800" dirty="0"/>
              <a:t>ASP tulee sanasta </a:t>
            </a:r>
            <a:r>
              <a:rPr lang="fi-FI" sz="2800" b="1" dirty="0"/>
              <a:t>asuntosäästöpalkkio</a:t>
            </a:r>
            <a:r>
              <a:rPr lang="fi-FI" sz="2800" dirty="0"/>
              <a:t>. Se on järjestelmä, jolla valtio tukee nuoria ensimmäisen omistusasunnon hankkimisessa.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ASP-tilin voi avata pankkiin 15–39-vuotias, joka ei ole aiemmin omistanut asuntoa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Kun tilille on säästetty 10 % hankittavan asunnon arvosta, pankki voi myöntää ASP-lainan</a:t>
            </a:r>
          </a:p>
          <a:p>
            <a:r>
              <a:rPr lang="fi-FI" sz="2800" dirty="0"/>
              <a:t>ASP-korkotukilainassa on huomattavia etuja: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veroton korkotuotto (1 %) ja lisäkorko (2–4 %) tilille säästetyille varoille</a:t>
            </a:r>
          </a:p>
          <a:p>
            <a:pPr lvl="2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lisäkorko maksetaan vain ensimmäisestä kuudesta kalenterivuodesta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ilmainen valtiontakaus asuntolainalle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sz="2400" dirty="0"/>
              <a:t>matalampi marginaali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valtion korkotuki 10 vuoden ajaksi (jos lainan korko ylittää 3,8 %)</a:t>
            </a:r>
          </a:p>
        </p:txBody>
      </p:sp>
    </p:spTree>
    <p:extLst>
      <p:ext uri="{BB962C8B-B14F-4D97-AF65-F5344CB8AC3E}">
        <p14:creationId xmlns:p14="http://schemas.microsoft.com/office/powerpoint/2010/main" val="128616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72601-F407-429E-8F50-731EC013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ASP-lainan ehdot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C0FC0-A742-4B63-9E5E-5AF2B59F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7" y="1650124"/>
            <a:ext cx="11049465" cy="4221300"/>
          </a:xfrm>
        </p:spPr>
        <p:txBody>
          <a:bodyPr/>
          <a:lstStyle/>
          <a:p>
            <a:r>
              <a:rPr lang="fi-FI" sz="2600" dirty="0"/>
              <a:t>Lainan saamiseksi ASP-tilille pitää säästää 10 % asunnon arvosta ja talletuksia on tehtävä vähintään kahdeksan vuosineljänneksen ajan. 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talletettava määrä 150–3 000 e / 3 kk</a:t>
            </a:r>
          </a:p>
          <a:p>
            <a:r>
              <a:rPr lang="fi-FI" sz="2600" dirty="0"/>
              <a:t>Asuntokauppojen yhteydessä ASP-säästöille maksetaan veroton lisäkorko (yleensä 4 %) ensimmäisen kuuden kalenterivuoden ajalta. </a:t>
            </a:r>
          </a:p>
          <a:p>
            <a:r>
              <a:rPr lang="fi-FI" sz="2600" dirty="0"/>
              <a:t>ASP-lainalle on olemassa paikkakuntakohtainen enimmäismäärä: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Helsinki: 215 000 euroa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Espoo, Kauniainen ja Vantaa: 160 000 euroa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Turku ja Tampere: 140 000 euroa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Muu Suomi: 120 000 euroa</a:t>
            </a:r>
          </a:p>
          <a:p>
            <a:r>
              <a:rPr lang="fi-FI" sz="2600" dirty="0"/>
              <a:t>Mikäli ASP-laina ja säästetty pääoma eivät riitä asunnon ostamiseen, voidaan nostaa erillinen ASP-lisälaina, joka neuvotellaan pankin kanssa. </a:t>
            </a:r>
          </a:p>
          <a:p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404031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D9627F13-BF6A-E02A-7895-7C20E0AEF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63768"/>
              </p:ext>
            </p:extLst>
          </p:nvPr>
        </p:nvGraphicFramePr>
        <p:xfrm>
          <a:off x="714702" y="1048144"/>
          <a:ext cx="7535916" cy="4130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55986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1255986">
                  <a:extLst>
                    <a:ext uri="{9D8B030D-6E8A-4147-A177-3AD203B41FA5}">
                      <a16:colId xmlns:a16="http://schemas.microsoft.com/office/drawing/2014/main" val="2475973170"/>
                    </a:ext>
                  </a:extLst>
                </a:gridCol>
                <a:gridCol w="1255986">
                  <a:extLst>
                    <a:ext uri="{9D8B030D-6E8A-4147-A177-3AD203B41FA5}">
                      <a16:colId xmlns:a16="http://schemas.microsoft.com/office/drawing/2014/main" val="2215237006"/>
                    </a:ext>
                  </a:extLst>
                </a:gridCol>
                <a:gridCol w="1255986">
                  <a:extLst>
                    <a:ext uri="{9D8B030D-6E8A-4147-A177-3AD203B41FA5}">
                      <a16:colId xmlns:a16="http://schemas.microsoft.com/office/drawing/2014/main" val="2526604011"/>
                    </a:ext>
                  </a:extLst>
                </a:gridCol>
                <a:gridCol w="1255986">
                  <a:extLst>
                    <a:ext uri="{9D8B030D-6E8A-4147-A177-3AD203B41FA5}">
                      <a16:colId xmlns:a16="http://schemas.microsoft.com/office/drawing/2014/main" val="1583128889"/>
                    </a:ext>
                  </a:extLst>
                </a:gridCol>
                <a:gridCol w="1255986">
                  <a:extLst>
                    <a:ext uri="{9D8B030D-6E8A-4147-A177-3AD203B41FA5}">
                      <a16:colId xmlns:a16="http://schemas.microsoft.com/office/drawing/2014/main" val="1071626165"/>
                    </a:ext>
                  </a:extLst>
                </a:gridCol>
              </a:tblGrid>
              <a:tr h="571022"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Vuosi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Säästöt vuodessa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ASP-säästöt yhteensä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Korkotuotto  yhteensä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ASP-tilin pääoma yhteensä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b="1" dirty="0"/>
                        <a:t>Lisäkorko </a:t>
                      </a:r>
                    </a:p>
                    <a:p>
                      <a:pPr algn="ctr"/>
                      <a:r>
                        <a:rPr lang="fi-FI" sz="1500" b="1" dirty="0"/>
                        <a:t>(4 %)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1 809,00 €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36,00 €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3 636,00 €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5 400,00 €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81,00 €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5 481,00 €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7 200,00 €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144,00 €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7 344,00 €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9 000,00 €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225,00 €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9 225,00 €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324,00 €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11 124,00 €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36560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12 600,00 €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441,00 €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13 041,00 €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850800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14 400,00 €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576,00 €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14 976,00 €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422002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16 200,00 €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729,00 €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16 929,00 €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55268"/>
                  </a:ext>
                </a:extLst>
              </a:tr>
              <a:tr h="2271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18 000,00 €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18 900,00 €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1296,00 €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837453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6AADB60B-B1B8-3F50-B31E-2E705C5A0ABC}"/>
              </a:ext>
            </a:extLst>
          </p:cNvPr>
          <p:cNvSpPr txBox="1"/>
          <p:nvPr/>
        </p:nvSpPr>
        <p:spPr>
          <a:xfrm>
            <a:off x="8597463" y="964061"/>
            <a:ext cx="3384331" cy="532453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200" b="1" dirty="0">
                <a:solidFill>
                  <a:schemeClr val="accent4">
                    <a:lumMod val="50000"/>
                  </a:schemeClr>
                </a:solidFill>
              </a:rPr>
              <a:t>Esimerkki</a:t>
            </a:r>
          </a:p>
          <a:p>
            <a:pPr algn="l"/>
            <a:r>
              <a:rPr lang="fi-FI" dirty="0"/>
              <a:t>Siiri avaa ASP-tilin 20-vuotiaana. Hän säästää joka kuukausi 150 euroa. Siirin säästötavoitteena on ostaa 189 000 euron yksiö Helsingistä. Tilille säästetyt varat kasvavat prosentin korkoa korolle.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30-vuotiaana Siiri tekee asunto-kaupat. Kaupan jälkeen ASP-lainan myöntänyt pankki maksaa ensimmäiseltä kuudelta vuodelta säästöille ylimääräisen 4 %:n koron (1 296 euroa).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Asunnon ostamiseen ei tarvita ylimääräisiä vakuuksia, sillä asunnon vakuusarvon lisäksi lainalle saadaan valtiontakaus.</a:t>
            </a:r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168453CA-1243-3DFA-45A5-86C59382C84B}"/>
              </a:ext>
            </a:extLst>
          </p:cNvPr>
          <p:cNvSpPr/>
          <p:nvPr/>
        </p:nvSpPr>
        <p:spPr>
          <a:xfrm>
            <a:off x="6978869" y="4774866"/>
            <a:ext cx="1271749" cy="47169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516AFAFC-AC1E-EB59-2CE3-C094C0D12028}"/>
              </a:ext>
            </a:extLst>
          </p:cNvPr>
          <p:cNvSpPr/>
          <p:nvPr/>
        </p:nvSpPr>
        <p:spPr>
          <a:xfrm>
            <a:off x="714702" y="1812053"/>
            <a:ext cx="3820722" cy="20304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A09DBCC-6129-B6C6-E075-FE0059FBD254}"/>
              </a:ext>
            </a:extLst>
          </p:cNvPr>
          <p:cNvSpPr txBox="1"/>
          <p:nvPr/>
        </p:nvSpPr>
        <p:spPr>
          <a:xfrm>
            <a:off x="714703" y="5532857"/>
            <a:ext cx="411333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dirty="0">
                <a:solidFill>
                  <a:srgbClr val="C00000"/>
                </a:solidFill>
              </a:rPr>
              <a:t>Lisäkorko lasketaan vain näiltä vuosilta. </a:t>
            </a:r>
          </a:p>
          <a:p>
            <a:pPr algn="l"/>
            <a:r>
              <a:rPr lang="fi-FI" dirty="0">
                <a:solidFill>
                  <a:srgbClr val="C00000"/>
                </a:solidFill>
              </a:rPr>
              <a:t>Sitä ei lasketa korkoa korolle -periaatteella. </a:t>
            </a:r>
          </a:p>
        </p:txBody>
      </p:sp>
      <p:cxnSp>
        <p:nvCxnSpPr>
          <p:cNvPr id="6" name="Suora nuoliyhdysviiva 5">
            <a:extLst>
              <a:ext uri="{FF2B5EF4-FFF2-40B4-BE49-F238E27FC236}">
                <a16:creationId xmlns:a16="http://schemas.microsoft.com/office/drawing/2014/main" id="{783FB53F-B7A0-139E-2D7F-17E9C004F627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4828033" y="5178184"/>
            <a:ext cx="2024830" cy="63167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0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TAT perus">
  <a:themeElements>
    <a:clrScheme name="TAT">
      <a:dk1>
        <a:srgbClr val="000000"/>
      </a:dk1>
      <a:lt1>
        <a:srgbClr val="FFFFFF"/>
      </a:lt1>
      <a:dk2>
        <a:srgbClr val="300F5E"/>
      </a:dk2>
      <a:lt2>
        <a:srgbClr val="CCCCCC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36E6A66A-7364-41E4-B35C-33076DF9C1D5}"/>
    </a:ext>
  </a:extLst>
</a:theme>
</file>

<file path=ppt/theme/theme2.xml><?xml version="1.0" encoding="utf-8"?>
<a:theme xmlns:a="http://schemas.openxmlformats.org/drawingml/2006/main" name="TAT 2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013CAB4B-0BCA-4FDE-A1E2-E2B5BEF11F30}"/>
    </a:ext>
  </a:extLst>
</a:theme>
</file>

<file path=ppt/theme/theme3.xml><?xml version="1.0" encoding="utf-8"?>
<a:theme xmlns:a="http://schemas.openxmlformats.org/drawingml/2006/main" name="TAT 3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E854CA33-296E-4A96-8E2F-DEAF4F61FACB}"/>
    </a:ext>
  </a:extLst>
</a:theme>
</file>

<file path=ppt/theme/theme4.xml><?xml version="1.0" encoding="utf-8"?>
<a:theme xmlns:a="http://schemas.openxmlformats.org/drawingml/2006/main" name="TAT 4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8DD81D77-1F2C-4B54-8413-EDA3A2A81D97}"/>
    </a:ext>
  </a:extLst>
</a:theme>
</file>

<file path=ppt/theme/theme5.xml><?xml version="1.0" encoding="utf-8"?>
<a:theme xmlns:a="http://schemas.openxmlformats.org/drawingml/2006/main" name="TAT 5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A7A17059-3F49-4670-A3A2-ABD60F4D5FB7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104ebc-4fe4-4568-ac24-b34eb1a23887" xsi:nil="true"/>
    <lcf76f155ced4ddcb4097134ff3c332f xmlns="0e3cafc4-93ba-489e-88e0-5310d8e166b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C90B6B78A6941408A90372B3F68DBDA" ma:contentTypeVersion="16" ma:contentTypeDescription="Luo uusi asiakirja." ma:contentTypeScope="" ma:versionID="2a2f2bc958679c8b1cc7bc6030f03634">
  <xsd:schema xmlns:xsd="http://www.w3.org/2001/XMLSchema" xmlns:xs="http://www.w3.org/2001/XMLSchema" xmlns:p="http://schemas.microsoft.com/office/2006/metadata/properties" xmlns:ns2="0e3cafc4-93ba-489e-88e0-5310d8e166b9" xmlns:ns3="2b104ebc-4fe4-4568-ac24-b34eb1a23887" targetNamespace="http://schemas.microsoft.com/office/2006/metadata/properties" ma:root="true" ma:fieldsID="9295e15871e9eb322b2dba112f3ffaae" ns2:_="" ns3:_="">
    <xsd:import namespace="0e3cafc4-93ba-489e-88e0-5310d8e166b9"/>
    <xsd:import namespace="2b104ebc-4fe4-4568-ac24-b34eb1a23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cafc4-93ba-489e-88e0-5310d8e166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04ebc-4fe4-4568-ac24-b34eb1a23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5c1e218-6636-438d-a491-0946a4a52d6f}" ma:internalName="TaxCatchAll" ma:showField="CatchAllData" ma:web="2b104ebc-4fe4-4568-ac24-b34eb1a238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C56EC-D0FF-4B80-B1C2-8B2EE3AF514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0e3cafc4-93ba-489e-88e0-5310d8e166b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b104ebc-4fe4-4568-ac24-b34eb1a2388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316149E-E88A-493D-9A9D-6D8C8BB7B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14397-B312-403A-936A-3DB51B241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cafc4-93ba-489e-88e0-5310d8e166b9"/>
    <ds:schemaRef ds:uri="2b104ebc-4fe4-4568-ac24-b34eb1a23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TAT_Powerpoint_mallipohja_tyhjä_2022[1406]</Template>
  <TotalTime>13265</TotalTime>
  <Words>1422</Words>
  <Application>Microsoft Office PowerPoint</Application>
  <PresentationFormat>Laajakuva</PresentationFormat>
  <Paragraphs>379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11</vt:i4>
      </vt:variant>
    </vt:vector>
  </HeadingPairs>
  <TitlesOfParts>
    <vt:vector size="22" baseType="lpstr">
      <vt:lpstr>Arial</vt:lpstr>
      <vt:lpstr>Calibri</vt:lpstr>
      <vt:lpstr>Geomanist</vt:lpstr>
      <vt:lpstr>Geomanist Bold</vt:lpstr>
      <vt:lpstr>Geomanist Regular</vt:lpstr>
      <vt:lpstr>Wingdings</vt:lpstr>
      <vt:lpstr>TAT perus</vt:lpstr>
      <vt:lpstr>TAT 2</vt:lpstr>
      <vt:lpstr>TAT 3</vt:lpstr>
      <vt:lpstr>TAT 4</vt:lpstr>
      <vt:lpstr>TAT 5</vt:lpstr>
      <vt:lpstr>Opintolaina ja ASP-tili</vt:lpstr>
      <vt:lpstr>Opintolaina</vt:lpstr>
      <vt:lpstr>PowerPoint-esitys</vt:lpstr>
      <vt:lpstr>Opintolainan ehdot</vt:lpstr>
      <vt:lpstr>PowerPoint-esitys</vt:lpstr>
      <vt:lpstr>PowerPoint-esitys</vt:lpstr>
      <vt:lpstr>Mikä on ASP-tili?</vt:lpstr>
      <vt:lpstr>ASP-lainan ehdot</vt:lpstr>
      <vt:lpstr>PowerPoint-esitys</vt:lpstr>
      <vt:lpstr>PowerPoint-esitys</vt:lpstr>
      <vt:lpstr>Tehtävä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Holmström Timo</dc:creator>
  <cp:lastModifiedBy>Toni Uusimäki</cp:lastModifiedBy>
  <cp:revision>173</cp:revision>
  <dcterms:created xsi:type="dcterms:W3CDTF">2022-04-07T10:52:35Z</dcterms:created>
  <dcterms:modified xsi:type="dcterms:W3CDTF">2023-10-25T07:52:24Z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0x0101001C90B6B78A6941408A90372B3F68DBDA</vt:lpwstr>
  </property>
</Properties>
</file>