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48" r:id="rId2"/>
    <p:sldId id="349" r:id="rId3"/>
    <p:sldId id="350" r:id="rId4"/>
    <p:sldId id="353" r:id="rId5"/>
    <p:sldId id="351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3200"/>
              <a:t>Asuntosijoittamisen ensisijainen tavoite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title>
    <c:autoTitleDeleted val="0"/>
    <c:plotArea>
      <c:layout>
        <c:manualLayout>
          <c:layoutTarget val="inner"/>
          <c:xMode val="edge"/>
          <c:yMode val="edge"/>
          <c:x val="4.1106011758304133E-2"/>
          <c:y val="0.16472040079229819"/>
          <c:w val="0.39052393014982256"/>
          <c:h val="0.74990694205788988"/>
        </c:manualLayout>
      </c:layout>
      <c:doughnutChart>
        <c:varyColors val="1"/>
        <c:ser>
          <c:idx val="0"/>
          <c:order val="0"/>
          <c:tx>
            <c:strRef>
              <c:f>Taul1!$B$1</c:f>
              <c:strCache>
                <c:ptCount val="1"/>
                <c:pt idx="0">
                  <c:v>Myynti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4FBD-45BF-A1AD-2FF60733F3C3}"/>
              </c:ext>
            </c:extLst>
          </c:dPt>
          <c:dPt>
            <c:idx val="1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4FBD-45BF-A1AD-2FF60733F3C3}"/>
              </c:ext>
            </c:extLst>
          </c:dPt>
          <c:dPt>
            <c:idx val="2"/>
            <c:bubble3D val="0"/>
            <c:spPr>
              <a:solidFill>
                <a:schemeClr val="tx2">
                  <a:lumMod val="75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4FBD-45BF-A1AD-2FF60733F3C3}"/>
              </c:ext>
            </c:extLst>
          </c:dPt>
          <c:dPt>
            <c:idx val="3"/>
            <c:bubble3D val="0"/>
            <c:spPr>
              <a:solidFill>
                <a:schemeClr val="accent4">
                  <a:lumMod val="75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4FBD-45BF-A1AD-2FF60733F3C3}"/>
              </c:ext>
            </c:extLst>
          </c:dPt>
          <c:dPt>
            <c:idx val="4"/>
            <c:bubble3D val="0"/>
            <c:spPr>
              <a:solidFill>
                <a:schemeClr val="accent6">
                  <a:lumMod val="5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4FBD-45BF-A1AD-2FF60733F3C3}"/>
              </c:ext>
            </c:extLst>
          </c:dPt>
          <c:dPt>
            <c:idx val="5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6-4FBD-45BF-A1AD-2FF60733F3C3}"/>
              </c:ext>
            </c:extLst>
          </c:dPt>
          <c:dLbls>
            <c:dLbl>
              <c:idx val="2"/>
              <c:numFmt formatCode="0.0\ 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2-4FBD-45BF-A1AD-2FF60733F3C3}"/>
                </c:ext>
              </c:extLst>
            </c:dLbl>
            <c:dLbl>
              <c:idx val="4"/>
              <c:numFmt formatCode="0.0\ 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4FBD-45BF-A1AD-2FF60733F3C3}"/>
                </c:ext>
              </c:extLst>
            </c:dLbl>
            <c:dLbl>
              <c:idx val="5"/>
              <c:layout>
                <c:manualLayout>
                  <c:x val="0"/>
                  <c:y val="-1.4062499134934889E-2"/>
                </c:manualLayout>
              </c:layout>
              <c:numFmt formatCode="0.0\ 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FBD-45BF-A1AD-2FF60733F3C3}"/>
                </c:ext>
              </c:extLst>
            </c:dLbl>
            <c:numFmt formatCode="0.0\ 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Taul1!$A$2:$A$7</c:f>
              <c:strCache>
                <c:ptCount val="6"/>
                <c:pt idx="0">
                  <c:v>Säästäminen eläkepäivien toimeentulon turvaksi (47,3 %)</c:v>
                </c:pt>
                <c:pt idx="1">
                  <c:v>Taloudellisen riippumattomuuden saavuttaminen (21,4 %)</c:v>
                </c:pt>
                <c:pt idx="2">
                  <c:v>Säästäminen suurta hankintaa varten (1,6 %)</c:v>
                </c:pt>
                <c:pt idx="3">
                  <c:v>Nykyisen omaisuuden arvon turvaaminen (21,8 %)</c:v>
                </c:pt>
                <c:pt idx="4">
                  <c:v>Koen vuokranantajuuden yhteiskunnallisesti merkittäväksi (3,9 %)</c:v>
                </c:pt>
                <c:pt idx="5">
                  <c:v>Muu (3,9 %)</c:v>
                </c:pt>
              </c:strCache>
            </c:strRef>
          </c:cat>
          <c:val>
            <c:numRef>
              <c:f>Taul1!$B$2:$B$7</c:f>
              <c:numCache>
                <c:formatCode>0.0\ %</c:formatCode>
                <c:ptCount val="6"/>
                <c:pt idx="0">
                  <c:v>0.47299999999999998</c:v>
                </c:pt>
                <c:pt idx="1">
                  <c:v>0.214</c:v>
                </c:pt>
                <c:pt idx="2">
                  <c:v>1.6E-2</c:v>
                </c:pt>
                <c:pt idx="3">
                  <c:v>0.218</c:v>
                </c:pt>
                <c:pt idx="4">
                  <c:v>3.9E-2</c:v>
                </c:pt>
                <c:pt idx="5">
                  <c:v>3.9E-2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BD-45BF-A1AD-2FF60733F3C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44594830881831898"/>
          <c:y val="0.24018102607154121"/>
          <c:w val="0.5459661370990273"/>
          <c:h val="0.5872669422202914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7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26D65EC-B164-4B49-BECB-93E513EB2464}" type="datetime1">
              <a:rPr lang="fi-FI" smtClean="0"/>
              <a:t>21.9.2023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8843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Kuvan paikkamerkki 2">
            <a:extLst>
              <a:ext uri="{FF2B5EF4-FFF2-40B4-BE49-F238E27FC236}">
                <a16:creationId xmlns:a16="http://schemas.microsoft.com/office/drawing/2014/main" id="{98668F75-E8FD-434F-8200-EE0EB996FC3D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-1588" y="-1588"/>
            <a:ext cx="5773738" cy="6859588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6097588 w 12193588"/>
              <a:gd name="connsiteY7" fmla="*/ 6858000 h 6858000"/>
              <a:gd name="connsiteX8" fmla="*/ 1588 w 12193588"/>
              <a:gd name="connsiteY8" fmla="*/ 6858000 h 6858000"/>
              <a:gd name="connsiteX9" fmla="*/ 0 w 12193588"/>
              <a:gd name="connsiteY9" fmla="*/ 374650 h 6858000"/>
              <a:gd name="connsiteX10" fmla="*/ 1566863 w 12193588"/>
              <a:gd name="connsiteY10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6097588 w 12193588"/>
              <a:gd name="connsiteY6" fmla="*/ 6858000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6097588 w 12193588"/>
              <a:gd name="connsiteY5" fmla="*/ 6858000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6097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6097588"/>
              <a:gd name="connsiteY0" fmla="*/ 373062 h 6858000"/>
              <a:gd name="connsiteX1" fmla="*/ 1566863 w 6097588"/>
              <a:gd name="connsiteY1" fmla="*/ 0 h 6858000"/>
              <a:gd name="connsiteX2" fmla="*/ 6097588 w 6097588"/>
              <a:gd name="connsiteY2" fmla="*/ 0 h 6858000"/>
              <a:gd name="connsiteX3" fmla="*/ 6097588 w 6097588"/>
              <a:gd name="connsiteY3" fmla="*/ 6858000 h 6858000"/>
              <a:gd name="connsiteX4" fmla="*/ 1588 w 6097588"/>
              <a:gd name="connsiteY4" fmla="*/ 6858000 h 6858000"/>
              <a:gd name="connsiteX5" fmla="*/ 0 w 6097588"/>
              <a:gd name="connsiteY5" fmla="*/ 374650 h 6858000"/>
              <a:gd name="connsiteX6" fmla="*/ 1566863 w 6097588"/>
              <a:gd name="connsiteY6" fmla="*/ 373062 h 6858000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5772151 w 6097588"/>
              <a:gd name="connsiteY5" fmla="*/ 6859588 h 6859588"/>
              <a:gd name="connsiteX6" fmla="*/ 1588 w 6097588"/>
              <a:gd name="connsiteY6" fmla="*/ 6859588 h 6859588"/>
              <a:gd name="connsiteX7" fmla="*/ 0 w 6097588"/>
              <a:gd name="connsiteY7" fmla="*/ 376238 h 6859588"/>
              <a:gd name="connsiteX8" fmla="*/ 1566863 w 6097588"/>
              <a:gd name="connsiteY8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5772151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5773738"/>
              <a:gd name="connsiteY0" fmla="*/ 374650 h 6859588"/>
              <a:gd name="connsiteX1" fmla="*/ 1566863 w 5773738"/>
              <a:gd name="connsiteY1" fmla="*/ 1588 h 6859588"/>
              <a:gd name="connsiteX2" fmla="*/ 5773738 w 5773738"/>
              <a:gd name="connsiteY2" fmla="*/ 0 h 6859588"/>
              <a:gd name="connsiteX3" fmla="*/ 5772151 w 5773738"/>
              <a:gd name="connsiteY3" fmla="*/ 6859588 h 6859588"/>
              <a:gd name="connsiteX4" fmla="*/ 1588 w 5773738"/>
              <a:gd name="connsiteY4" fmla="*/ 6859588 h 6859588"/>
              <a:gd name="connsiteX5" fmla="*/ 0 w 5773738"/>
              <a:gd name="connsiteY5" fmla="*/ 376238 h 6859588"/>
              <a:gd name="connsiteX6" fmla="*/ 1566863 w 5773738"/>
              <a:gd name="connsiteY6" fmla="*/ 374650 h 6859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73738" h="6859588">
                <a:moveTo>
                  <a:pt x="1566863" y="374650"/>
                </a:moveTo>
                <a:cubicBezTo>
                  <a:pt x="1567392" y="252413"/>
                  <a:pt x="1566334" y="123825"/>
                  <a:pt x="1566863" y="1588"/>
                </a:cubicBezTo>
                <a:lnTo>
                  <a:pt x="5773738" y="0"/>
                </a:lnTo>
                <a:lnTo>
                  <a:pt x="5772151" y="6859588"/>
                </a:lnTo>
                <a:lnTo>
                  <a:pt x="1588" y="6859588"/>
                </a:lnTo>
                <a:cubicBezTo>
                  <a:pt x="1059" y="4698471"/>
                  <a:pt x="529" y="2537355"/>
                  <a:pt x="0" y="376238"/>
                </a:cubicBezTo>
                <a:lnTo>
                  <a:pt x="1566863" y="37465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109369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7FA0ABEB-59D7-40C3-8959-C4D289EE972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9FE3915-94FD-4A59-9890-BEB35B8A127D}" type="datetime1">
              <a:rPr lang="fi-FI" smtClean="0"/>
              <a:t>21.9.2023</a:t>
            </a:fld>
            <a:endParaRPr lang="fi-FI" dirty="0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6C771D3B-1B78-4BF3-8366-A71AE54EC79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F7DC38B2-50BB-465F-8860-8F3A1530647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3" name="Tekstin paikkamerkki 4">
            <a:extLst>
              <a:ext uri="{FF2B5EF4-FFF2-40B4-BE49-F238E27FC236}">
                <a16:creationId xmlns:a16="http://schemas.microsoft.com/office/drawing/2014/main" id="{9952C0C8-62DB-4454-A068-B32810B435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031460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78EF5-09EF-471D-8D6C-3BD51DFFCAFC}" type="datetime1">
              <a:rPr lang="fi-FI" smtClean="0"/>
              <a:t>21.9.2023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095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A5B30F7-7F16-4472-B9CD-E9F04672F938}" type="datetime1">
              <a:rPr lang="fi-FI" smtClean="0"/>
              <a:t>21.9.2023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1DD8444A-710F-4841-916B-A01144F25E5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5616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D4FB9D-D480-450E-ABEE-85694599A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6816BF2-7C11-4704-B69C-D48AD5D78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7A7E5-E4A9-4B24-BA14-CCDA8BE92790}" type="datetime1">
              <a:rPr lang="fi-FI" smtClean="0"/>
              <a:t>21.9.2023</a:t>
            </a:fld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23712F4-A2BA-4821-B84E-367DC3EB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9EF1A2D-DDDF-4B0C-A135-EC3669C48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60464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EFA062F-0002-44A8-BD69-A7D195E57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91C74-6EBB-45A6-A410-B17282A44D69}" type="datetime1">
              <a:rPr lang="fi-FI" smtClean="0"/>
              <a:t>21.9.2023</a:t>
            </a:fld>
            <a:endParaRPr lang="fi-FI" dirty="0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F05FD01-9F5C-4B7F-A900-F229B66E6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0171AB47-F13E-43CF-962F-CA9088F10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26116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oitus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 hidden="1"/>
          <p:cNvSpPr>
            <a:spLocks noGrp="1"/>
          </p:cNvSpPr>
          <p:nvPr>
            <p:ph type="dt" sz="half" idx="10"/>
          </p:nvPr>
        </p:nvSpPr>
        <p:spPr>
          <a:xfrm>
            <a:off x="459616" y="6375522"/>
            <a:ext cx="882074" cy="216048"/>
          </a:xfrm>
          <a:prstGeom prst="rect">
            <a:avLst/>
          </a:prstGeom>
        </p:spPr>
        <p:txBody>
          <a:bodyPr/>
          <a:lstStyle/>
          <a:p>
            <a:fld id="{ADDA0FF2-D40A-4756-84A2-2BBE8DDE1C9C}" type="datetime1">
              <a:rPr lang="fi-FI" smtClean="0"/>
              <a:t>21.9.2023</a:t>
            </a:fld>
            <a:endParaRPr lang="fi-FI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11"/>
          </p:nvPr>
        </p:nvSpPr>
        <p:spPr>
          <a:xfrm>
            <a:off x="1388009" y="6375522"/>
            <a:ext cx="2881313" cy="215899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99531" y="6375522"/>
            <a:ext cx="719137" cy="215900"/>
          </a:xfrm>
          <a:prstGeom prst="rect">
            <a:avLst/>
          </a:prstGeom>
        </p:spPr>
        <p:txBody>
          <a:bodyPr/>
          <a:lstStyle/>
          <a:p>
            <a:fld id="{FFFEBCAA-439F-41B8-BD49-91774E008E46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792263" y="5014647"/>
            <a:ext cx="5846118" cy="1133937"/>
          </a:xfrm>
        </p:spPr>
        <p:txBody>
          <a:bodyPr anchor="t" anchorCtr="0"/>
          <a:lstStyle>
            <a:lvl1pPr marL="0" indent="0" algn="l">
              <a:spcBef>
                <a:spcPts val="80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fi-FI" dirty="0"/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3798277" y="3577884"/>
            <a:ext cx="5840104" cy="1239322"/>
          </a:xfrm>
        </p:spPr>
        <p:txBody>
          <a:bodyPr anchor="t" anchorCtr="0"/>
          <a:lstStyle>
            <a:lvl1pPr>
              <a:defRPr sz="35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2" name="AutoShape 3">
            <a:extLst>
              <a:ext uri="{FF2B5EF4-FFF2-40B4-BE49-F238E27FC236}">
                <a16:creationId xmlns:a16="http://schemas.microsoft.com/office/drawing/2014/main" id="{3CEEF440-6EE0-4102-B817-42297AE2D6AF}"/>
              </a:ext>
            </a:extLst>
          </p:cNvPr>
          <p:cNvSpPr>
            <a:spLocks noChangeAspect="1" noChangeArrowheads="1" noTextEdit="1"/>
          </p:cNvSpPr>
          <p:nvPr userDrawn="1"/>
        </p:nvSpPr>
        <p:spPr bwMode="gray">
          <a:xfrm>
            <a:off x="3563938" y="2009775"/>
            <a:ext cx="4833937" cy="102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grpSp>
        <p:nvGrpSpPr>
          <p:cNvPr id="34" name="Ryhmä 33">
            <a:extLst>
              <a:ext uri="{FF2B5EF4-FFF2-40B4-BE49-F238E27FC236}">
                <a16:creationId xmlns:a16="http://schemas.microsoft.com/office/drawing/2014/main" id="{34615189-5EF2-4C83-A6DF-4FBB45ABC696}"/>
              </a:ext>
            </a:extLst>
          </p:cNvPr>
          <p:cNvGrpSpPr/>
          <p:nvPr userDrawn="1"/>
        </p:nvGrpSpPr>
        <p:grpSpPr>
          <a:xfrm>
            <a:off x="3570288" y="2024063"/>
            <a:ext cx="2241550" cy="992188"/>
            <a:chOff x="3570288" y="2024063"/>
            <a:chExt cx="2241550" cy="992188"/>
          </a:xfrm>
        </p:grpSpPr>
        <p:sp>
          <p:nvSpPr>
            <p:cNvPr id="13" name="Rectangle 5">
              <a:extLst>
                <a:ext uri="{FF2B5EF4-FFF2-40B4-BE49-F238E27FC236}">
                  <a16:creationId xmlns:a16="http://schemas.microsoft.com/office/drawing/2014/main" id="{80209A88-55C9-499C-9A22-B57321E39435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3570288" y="2024063"/>
              <a:ext cx="795337" cy="169863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Rectangle 6">
              <a:extLst>
                <a:ext uri="{FF2B5EF4-FFF2-40B4-BE49-F238E27FC236}">
                  <a16:creationId xmlns:a16="http://schemas.microsoft.com/office/drawing/2014/main" id="{1798B225-9B4E-4D89-B639-AF918C440078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5018088" y="2024063"/>
              <a:ext cx="793750" cy="169863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" name="Rectangle 7">
              <a:extLst>
                <a:ext uri="{FF2B5EF4-FFF2-40B4-BE49-F238E27FC236}">
                  <a16:creationId xmlns:a16="http://schemas.microsoft.com/office/drawing/2014/main" id="{8C92485D-C624-4308-859B-7E04E5AF1625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3871913" y="2224088"/>
              <a:ext cx="192087" cy="7921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9E324252-8C59-46AC-A339-A43F76E04358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4197350" y="2024063"/>
              <a:ext cx="982662" cy="992188"/>
            </a:xfrm>
            <a:custGeom>
              <a:avLst/>
              <a:gdLst>
                <a:gd name="T0" fmla="*/ 4341 w 5446"/>
                <a:gd name="T1" fmla="*/ 5485 h 5485"/>
                <a:gd name="T2" fmla="*/ 5446 w 5446"/>
                <a:gd name="T3" fmla="*/ 5485 h 5485"/>
                <a:gd name="T4" fmla="*/ 3095 w 5446"/>
                <a:gd name="T5" fmla="*/ 0 h 5485"/>
                <a:gd name="T6" fmla="*/ 2723 w 5446"/>
                <a:gd name="T7" fmla="*/ 0 h 5485"/>
                <a:gd name="T8" fmla="*/ 2351 w 5446"/>
                <a:gd name="T9" fmla="*/ 0 h 5485"/>
                <a:gd name="T10" fmla="*/ 0 w 5446"/>
                <a:gd name="T11" fmla="*/ 5485 h 5485"/>
                <a:gd name="T12" fmla="*/ 1105 w 5446"/>
                <a:gd name="T13" fmla="*/ 5485 h 5485"/>
                <a:gd name="T14" fmla="*/ 2719 w 5446"/>
                <a:gd name="T15" fmla="*/ 1708 h 5485"/>
                <a:gd name="T16" fmla="*/ 4341 w 5446"/>
                <a:gd name="T17" fmla="*/ 5485 h 5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446" h="5485">
                  <a:moveTo>
                    <a:pt x="4341" y="5485"/>
                  </a:moveTo>
                  <a:lnTo>
                    <a:pt x="5446" y="5485"/>
                  </a:lnTo>
                  <a:lnTo>
                    <a:pt x="3095" y="0"/>
                  </a:lnTo>
                  <a:lnTo>
                    <a:pt x="2723" y="0"/>
                  </a:lnTo>
                  <a:lnTo>
                    <a:pt x="2351" y="0"/>
                  </a:lnTo>
                  <a:lnTo>
                    <a:pt x="0" y="5485"/>
                  </a:lnTo>
                  <a:lnTo>
                    <a:pt x="1105" y="5485"/>
                  </a:lnTo>
                  <a:lnTo>
                    <a:pt x="2719" y="1708"/>
                  </a:lnTo>
                  <a:lnTo>
                    <a:pt x="4341" y="54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" name="Rectangle 9">
              <a:extLst>
                <a:ext uri="{FF2B5EF4-FFF2-40B4-BE49-F238E27FC236}">
                  <a16:creationId xmlns:a16="http://schemas.microsoft.com/office/drawing/2014/main" id="{236D08A2-35C3-4CF2-9E9D-BD72F7E4E21C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5319713" y="2224088"/>
              <a:ext cx="190500" cy="7921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Rectangle 10">
              <a:extLst>
                <a:ext uri="{FF2B5EF4-FFF2-40B4-BE49-F238E27FC236}">
                  <a16:creationId xmlns:a16="http://schemas.microsoft.com/office/drawing/2014/main" id="{E94E7FE4-248A-4EDF-B2D0-3CF717CF5893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4291013" y="2625725"/>
              <a:ext cx="795337" cy="169863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33" name="Ryhmä 32">
            <a:extLst>
              <a:ext uri="{FF2B5EF4-FFF2-40B4-BE49-F238E27FC236}">
                <a16:creationId xmlns:a16="http://schemas.microsoft.com/office/drawing/2014/main" id="{6131A96E-419B-4084-A301-7A1D244D92F7}"/>
              </a:ext>
            </a:extLst>
          </p:cNvPr>
          <p:cNvGrpSpPr/>
          <p:nvPr userDrawn="1"/>
        </p:nvGrpSpPr>
        <p:grpSpPr>
          <a:xfrm>
            <a:off x="6159500" y="2016125"/>
            <a:ext cx="2232025" cy="1014413"/>
            <a:chOff x="6159500" y="2016125"/>
            <a:chExt cx="2232025" cy="1014413"/>
          </a:xfrm>
        </p:grpSpPr>
        <p:sp>
          <p:nvSpPr>
            <p:cNvPr id="19" name="Freeform 11">
              <a:extLst>
                <a:ext uri="{FF2B5EF4-FFF2-40B4-BE49-F238E27FC236}">
                  <a16:creationId xmlns:a16="http://schemas.microsoft.com/office/drawing/2014/main" id="{1B152CC0-F675-4BE2-9C34-248FF6087DFD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6159500" y="2033588"/>
              <a:ext cx="271462" cy="407988"/>
            </a:xfrm>
            <a:custGeom>
              <a:avLst/>
              <a:gdLst>
                <a:gd name="T0" fmla="*/ 529 w 1509"/>
                <a:gd name="T1" fmla="*/ 410 h 2257"/>
                <a:gd name="T2" fmla="*/ 0 w 1509"/>
                <a:gd name="T3" fmla="*/ 410 h 2257"/>
                <a:gd name="T4" fmla="*/ 0 w 1509"/>
                <a:gd name="T5" fmla="*/ 0 h 2257"/>
                <a:gd name="T6" fmla="*/ 1509 w 1509"/>
                <a:gd name="T7" fmla="*/ 0 h 2257"/>
                <a:gd name="T8" fmla="*/ 1509 w 1509"/>
                <a:gd name="T9" fmla="*/ 410 h 2257"/>
                <a:gd name="T10" fmla="*/ 983 w 1509"/>
                <a:gd name="T11" fmla="*/ 410 h 2257"/>
                <a:gd name="T12" fmla="*/ 983 w 1509"/>
                <a:gd name="T13" fmla="*/ 2257 h 2257"/>
                <a:gd name="T14" fmla="*/ 529 w 1509"/>
                <a:gd name="T15" fmla="*/ 2257 h 2257"/>
                <a:gd name="T16" fmla="*/ 529 w 1509"/>
                <a:gd name="T17" fmla="*/ 410 h 2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09" h="2257">
                  <a:moveTo>
                    <a:pt x="529" y="410"/>
                  </a:moveTo>
                  <a:lnTo>
                    <a:pt x="0" y="410"/>
                  </a:lnTo>
                  <a:lnTo>
                    <a:pt x="0" y="0"/>
                  </a:lnTo>
                  <a:lnTo>
                    <a:pt x="1509" y="0"/>
                  </a:lnTo>
                  <a:lnTo>
                    <a:pt x="1509" y="410"/>
                  </a:lnTo>
                  <a:lnTo>
                    <a:pt x="983" y="410"/>
                  </a:lnTo>
                  <a:lnTo>
                    <a:pt x="983" y="2257"/>
                  </a:lnTo>
                  <a:lnTo>
                    <a:pt x="529" y="2257"/>
                  </a:lnTo>
                  <a:lnTo>
                    <a:pt x="529" y="4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Freeform 12">
              <a:extLst>
                <a:ext uri="{FF2B5EF4-FFF2-40B4-BE49-F238E27FC236}">
                  <a16:creationId xmlns:a16="http://schemas.microsoft.com/office/drawing/2014/main" id="{0C2E79F9-5191-49CC-ACDB-1658B953ACA1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6457950" y="2128838"/>
              <a:ext cx="263525" cy="320675"/>
            </a:xfrm>
            <a:custGeom>
              <a:avLst/>
              <a:gdLst>
                <a:gd name="T0" fmla="*/ 738 w 1463"/>
                <a:gd name="T1" fmla="*/ 1425 h 1769"/>
                <a:gd name="T2" fmla="*/ 1028 w 1463"/>
                <a:gd name="T3" fmla="*/ 1192 h 1769"/>
                <a:gd name="T4" fmla="*/ 735 w 1463"/>
                <a:gd name="T5" fmla="*/ 957 h 1769"/>
                <a:gd name="T6" fmla="*/ 445 w 1463"/>
                <a:gd name="T7" fmla="*/ 1192 h 1769"/>
                <a:gd name="T8" fmla="*/ 738 w 1463"/>
                <a:gd name="T9" fmla="*/ 1425 h 1769"/>
                <a:gd name="T10" fmla="*/ 654 w 1463"/>
                <a:gd name="T11" fmla="*/ 648 h 1769"/>
                <a:gd name="T12" fmla="*/ 1018 w 1463"/>
                <a:gd name="T13" fmla="*/ 741 h 1769"/>
                <a:gd name="T14" fmla="*/ 1018 w 1463"/>
                <a:gd name="T15" fmla="*/ 632 h 1769"/>
                <a:gd name="T16" fmla="*/ 712 w 1463"/>
                <a:gd name="T17" fmla="*/ 383 h 1769"/>
                <a:gd name="T18" fmla="*/ 264 w 1463"/>
                <a:gd name="T19" fmla="*/ 503 h 1769"/>
                <a:gd name="T20" fmla="*/ 96 w 1463"/>
                <a:gd name="T21" fmla="*/ 200 h 1769"/>
                <a:gd name="T22" fmla="*/ 760 w 1463"/>
                <a:gd name="T23" fmla="*/ 0 h 1769"/>
                <a:gd name="T24" fmla="*/ 1463 w 1463"/>
                <a:gd name="T25" fmla="*/ 661 h 1769"/>
                <a:gd name="T26" fmla="*/ 1463 w 1463"/>
                <a:gd name="T27" fmla="*/ 1727 h 1769"/>
                <a:gd name="T28" fmla="*/ 1070 w 1463"/>
                <a:gd name="T29" fmla="*/ 1727 h 1769"/>
                <a:gd name="T30" fmla="*/ 1041 w 1463"/>
                <a:gd name="T31" fmla="*/ 1618 h 1769"/>
                <a:gd name="T32" fmla="*/ 632 w 1463"/>
                <a:gd name="T33" fmla="*/ 1769 h 1769"/>
                <a:gd name="T34" fmla="*/ 0 w 1463"/>
                <a:gd name="T35" fmla="*/ 1205 h 1769"/>
                <a:gd name="T36" fmla="*/ 654 w 1463"/>
                <a:gd name="T37" fmla="*/ 648 h 17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463" h="1769">
                  <a:moveTo>
                    <a:pt x="738" y="1425"/>
                  </a:moveTo>
                  <a:cubicBezTo>
                    <a:pt x="905" y="1425"/>
                    <a:pt x="1028" y="1334"/>
                    <a:pt x="1028" y="1192"/>
                  </a:cubicBezTo>
                  <a:cubicBezTo>
                    <a:pt x="1028" y="1044"/>
                    <a:pt x="905" y="957"/>
                    <a:pt x="735" y="957"/>
                  </a:cubicBezTo>
                  <a:cubicBezTo>
                    <a:pt x="564" y="957"/>
                    <a:pt x="445" y="1054"/>
                    <a:pt x="445" y="1192"/>
                  </a:cubicBezTo>
                  <a:cubicBezTo>
                    <a:pt x="445" y="1331"/>
                    <a:pt x="570" y="1425"/>
                    <a:pt x="738" y="1425"/>
                  </a:cubicBezTo>
                  <a:close/>
                  <a:moveTo>
                    <a:pt x="654" y="648"/>
                  </a:moveTo>
                  <a:cubicBezTo>
                    <a:pt x="825" y="648"/>
                    <a:pt x="957" y="699"/>
                    <a:pt x="1018" y="741"/>
                  </a:cubicBezTo>
                  <a:lnTo>
                    <a:pt x="1018" y="632"/>
                  </a:lnTo>
                  <a:cubicBezTo>
                    <a:pt x="1018" y="483"/>
                    <a:pt x="909" y="383"/>
                    <a:pt x="712" y="383"/>
                  </a:cubicBezTo>
                  <a:cubicBezTo>
                    <a:pt x="545" y="383"/>
                    <a:pt x="390" y="438"/>
                    <a:pt x="264" y="503"/>
                  </a:cubicBezTo>
                  <a:lnTo>
                    <a:pt x="96" y="200"/>
                  </a:lnTo>
                  <a:cubicBezTo>
                    <a:pt x="248" y="97"/>
                    <a:pt x="503" y="0"/>
                    <a:pt x="760" y="0"/>
                  </a:cubicBezTo>
                  <a:cubicBezTo>
                    <a:pt x="1302" y="0"/>
                    <a:pt x="1463" y="284"/>
                    <a:pt x="1463" y="661"/>
                  </a:cubicBezTo>
                  <a:lnTo>
                    <a:pt x="1463" y="1727"/>
                  </a:lnTo>
                  <a:lnTo>
                    <a:pt x="1070" y="1727"/>
                  </a:lnTo>
                  <a:lnTo>
                    <a:pt x="1041" y="1618"/>
                  </a:lnTo>
                  <a:cubicBezTo>
                    <a:pt x="954" y="1711"/>
                    <a:pt x="825" y="1769"/>
                    <a:pt x="632" y="1769"/>
                  </a:cubicBezTo>
                  <a:cubicBezTo>
                    <a:pt x="290" y="1769"/>
                    <a:pt x="0" y="1560"/>
                    <a:pt x="0" y="1205"/>
                  </a:cubicBezTo>
                  <a:cubicBezTo>
                    <a:pt x="0" y="873"/>
                    <a:pt x="261" y="648"/>
                    <a:pt x="654" y="64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Rectangle 13">
              <a:extLst>
                <a:ext uri="{FF2B5EF4-FFF2-40B4-BE49-F238E27FC236}">
                  <a16:creationId xmlns:a16="http://schemas.microsoft.com/office/drawing/2014/main" id="{8837897C-A12D-4ACE-AB08-987753DE9873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6781800" y="2019300"/>
              <a:ext cx="79375" cy="4222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2" name="Freeform 14">
              <a:extLst>
                <a:ext uri="{FF2B5EF4-FFF2-40B4-BE49-F238E27FC236}">
                  <a16:creationId xmlns:a16="http://schemas.microsoft.com/office/drawing/2014/main" id="{73E8FE7C-7CAE-4428-B9E8-2D2E1234E642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6907213" y="2128838"/>
              <a:ext cx="328612" cy="320675"/>
            </a:xfrm>
            <a:custGeom>
              <a:avLst/>
              <a:gdLst>
                <a:gd name="T0" fmla="*/ 905 w 1814"/>
                <a:gd name="T1" fmla="*/ 1376 h 1769"/>
                <a:gd name="T2" fmla="*/ 1369 w 1814"/>
                <a:gd name="T3" fmla="*/ 890 h 1769"/>
                <a:gd name="T4" fmla="*/ 905 w 1814"/>
                <a:gd name="T5" fmla="*/ 393 h 1769"/>
                <a:gd name="T6" fmla="*/ 444 w 1814"/>
                <a:gd name="T7" fmla="*/ 890 h 1769"/>
                <a:gd name="T8" fmla="*/ 905 w 1814"/>
                <a:gd name="T9" fmla="*/ 1376 h 1769"/>
                <a:gd name="T10" fmla="*/ 905 w 1814"/>
                <a:gd name="T11" fmla="*/ 0 h 1769"/>
                <a:gd name="T12" fmla="*/ 1814 w 1814"/>
                <a:gd name="T13" fmla="*/ 890 h 1769"/>
                <a:gd name="T14" fmla="*/ 905 w 1814"/>
                <a:gd name="T15" fmla="*/ 1769 h 1769"/>
                <a:gd name="T16" fmla="*/ 0 w 1814"/>
                <a:gd name="T17" fmla="*/ 890 h 1769"/>
                <a:gd name="T18" fmla="*/ 905 w 1814"/>
                <a:gd name="T19" fmla="*/ 0 h 17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14" h="1769">
                  <a:moveTo>
                    <a:pt x="905" y="1376"/>
                  </a:moveTo>
                  <a:cubicBezTo>
                    <a:pt x="1173" y="1376"/>
                    <a:pt x="1369" y="1176"/>
                    <a:pt x="1369" y="890"/>
                  </a:cubicBezTo>
                  <a:cubicBezTo>
                    <a:pt x="1369" y="603"/>
                    <a:pt x="1173" y="393"/>
                    <a:pt x="905" y="393"/>
                  </a:cubicBezTo>
                  <a:cubicBezTo>
                    <a:pt x="638" y="393"/>
                    <a:pt x="444" y="599"/>
                    <a:pt x="444" y="890"/>
                  </a:cubicBezTo>
                  <a:cubicBezTo>
                    <a:pt x="444" y="1176"/>
                    <a:pt x="641" y="1376"/>
                    <a:pt x="905" y="1376"/>
                  </a:cubicBezTo>
                  <a:close/>
                  <a:moveTo>
                    <a:pt x="905" y="0"/>
                  </a:moveTo>
                  <a:cubicBezTo>
                    <a:pt x="1421" y="0"/>
                    <a:pt x="1814" y="380"/>
                    <a:pt x="1814" y="890"/>
                  </a:cubicBezTo>
                  <a:cubicBezTo>
                    <a:pt x="1814" y="1399"/>
                    <a:pt x="1434" y="1769"/>
                    <a:pt x="905" y="1769"/>
                  </a:cubicBezTo>
                  <a:cubicBezTo>
                    <a:pt x="380" y="1769"/>
                    <a:pt x="0" y="1399"/>
                    <a:pt x="0" y="890"/>
                  </a:cubicBezTo>
                  <a:cubicBezTo>
                    <a:pt x="0" y="377"/>
                    <a:pt x="393" y="0"/>
                    <a:pt x="90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3" name="Freeform 15">
              <a:extLst>
                <a:ext uri="{FF2B5EF4-FFF2-40B4-BE49-F238E27FC236}">
                  <a16:creationId xmlns:a16="http://schemas.microsoft.com/office/drawing/2014/main" id="{D9B90B88-F49D-4A5B-A930-EBE36ABEAF7E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7278688" y="2136775"/>
              <a:ext cx="265112" cy="312738"/>
            </a:xfrm>
            <a:custGeom>
              <a:avLst/>
              <a:gdLst>
                <a:gd name="T0" fmla="*/ 0 w 1470"/>
                <a:gd name="T1" fmla="*/ 973 h 1727"/>
                <a:gd name="T2" fmla="*/ 0 w 1470"/>
                <a:gd name="T3" fmla="*/ 0 h 1727"/>
                <a:gd name="T4" fmla="*/ 445 w 1470"/>
                <a:gd name="T5" fmla="*/ 0 h 1727"/>
                <a:gd name="T6" fmla="*/ 445 w 1470"/>
                <a:gd name="T7" fmla="*/ 1025 h 1727"/>
                <a:gd name="T8" fmla="*/ 725 w 1470"/>
                <a:gd name="T9" fmla="*/ 1328 h 1727"/>
                <a:gd name="T10" fmla="*/ 1025 w 1470"/>
                <a:gd name="T11" fmla="*/ 1012 h 1727"/>
                <a:gd name="T12" fmla="*/ 1025 w 1470"/>
                <a:gd name="T13" fmla="*/ 0 h 1727"/>
                <a:gd name="T14" fmla="*/ 1470 w 1470"/>
                <a:gd name="T15" fmla="*/ 0 h 1727"/>
                <a:gd name="T16" fmla="*/ 1470 w 1470"/>
                <a:gd name="T17" fmla="*/ 1685 h 1727"/>
                <a:gd name="T18" fmla="*/ 1034 w 1470"/>
                <a:gd name="T19" fmla="*/ 1685 h 1727"/>
                <a:gd name="T20" fmla="*/ 1034 w 1470"/>
                <a:gd name="T21" fmla="*/ 1489 h 1727"/>
                <a:gd name="T22" fmla="*/ 583 w 1470"/>
                <a:gd name="T23" fmla="*/ 1727 h 1727"/>
                <a:gd name="T24" fmla="*/ 0 w 1470"/>
                <a:gd name="T25" fmla="*/ 973 h 1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0" h="1727">
                  <a:moveTo>
                    <a:pt x="0" y="973"/>
                  </a:moveTo>
                  <a:lnTo>
                    <a:pt x="0" y="0"/>
                  </a:lnTo>
                  <a:lnTo>
                    <a:pt x="445" y="0"/>
                  </a:lnTo>
                  <a:lnTo>
                    <a:pt x="445" y="1025"/>
                  </a:lnTo>
                  <a:cubicBezTo>
                    <a:pt x="445" y="1212"/>
                    <a:pt x="573" y="1328"/>
                    <a:pt x="725" y="1328"/>
                  </a:cubicBezTo>
                  <a:cubicBezTo>
                    <a:pt x="909" y="1328"/>
                    <a:pt x="1025" y="1192"/>
                    <a:pt x="1025" y="1012"/>
                  </a:cubicBezTo>
                  <a:lnTo>
                    <a:pt x="1025" y="0"/>
                  </a:lnTo>
                  <a:lnTo>
                    <a:pt x="1470" y="0"/>
                  </a:lnTo>
                  <a:lnTo>
                    <a:pt x="1470" y="1685"/>
                  </a:lnTo>
                  <a:lnTo>
                    <a:pt x="1034" y="1685"/>
                  </a:lnTo>
                  <a:lnTo>
                    <a:pt x="1034" y="1489"/>
                  </a:lnTo>
                  <a:cubicBezTo>
                    <a:pt x="963" y="1605"/>
                    <a:pt x="802" y="1727"/>
                    <a:pt x="583" y="1727"/>
                  </a:cubicBezTo>
                  <a:cubicBezTo>
                    <a:pt x="103" y="1727"/>
                    <a:pt x="0" y="1331"/>
                    <a:pt x="0" y="97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4" name="Freeform 16">
              <a:extLst>
                <a:ext uri="{FF2B5EF4-FFF2-40B4-BE49-F238E27FC236}">
                  <a16:creationId xmlns:a16="http://schemas.microsoft.com/office/drawing/2014/main" id="{299D71E6-445A-4AC3-B93D-503E771F92C6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7583488" y="2128838"/>
              <a:ext cx="230187" cy="320675"/>
            </a:xfrm>
            <a:custGeom>
              <a:avLst/>
              <a:gdLst>
                <a:gd name="T0" fmla="*/ 0 w 1276"/>
                <a:gd name="T1" fmla="*/ 1457 h 1769"/>
                <a:gd name="T2" fmla="*/ 261 w 1276"/>
                <a:gd name="T3" fmla="*/ 1225 h 1769"/>
                <a:gd name="T4" fmla="*/ 648 w 1276"/>
                <a:gd name="T5" fmla="*/ 1408 h 1769"/>
                <a:gd name="T6" fmla="*/ 854 w 1276"/>
                <a:gd name="T7" fmla="*/ 1257 h 1769"/>
                <a:gd name="T8" fmla="*/ 58 w 1276"/>
                <a:gd name="T9" fmla="*/ 499 h 1769"/>
                <a:gd name="T10" fmla="*/ 670 w 1276"/>
                <a:gd name="T11" fmla="*/ 0 h 1769"/>
                <a:gd name="T12" fmla="*/ 1247 w 1276"/>
                <a:gd name="T13" fmla="*/ 300 h 1769"/>
                <a:gd name="T14" fmla="*/ 954 w 1276"/>
                <a:gd name="T15" fmla="*/ 519 h 1769"/>
                <a:gd name="T16" fmla="*/ 651 w 1276"/>
                <a:gd name="T17" fmla="*/ 358 h 1769"/>
                <a:gd name="T18" fmla="*/ 477 w 1276"/>
                <a:gd name="T19" fmla="*/ 493 h 1769"/>
                <a:gd name="T20" fmla="*/ 1276 w 1276"/>
                <a:gd name="T21" fmla="*/ 1234 h 1769"/>
                <a:gd name="T22" fmla="*/ 628 w 1276"/>
                <a:gd name="T23" fmla="*/ 1769 h 1769"/>
                <a:gd name="T24" fmla="*/ 0 w 1276"/>
                <a:gd name="T25" fmla="*/ 1457 h 17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76" h="1769">
                  <a:moveTo>
                    <a:pt x="0" y="1457"/>
                  </a:moveTo>
                  <a:lnTo>
                    <a:pt x="261" y="1225"/>
                  </a:lnTo>
                  <a:cubicBezTo>
                    <a:pt x="345" y="1321"/>
                    <a:pt x="458" y="1408"/>
                    <a:pt x="648" y="1408"/>
                  </a:cubicBezTo>
                  <a:cubicBezTo>
                    <a:pt x="773" y="1408"/>
                    <a:pt x="854" y="1354"/>
                    <a:pt x="854" y="1257"/>
                  </a:cubicBezTo>
                  <a:cubicBezTo>
                    <a:pt x="854" y="999"/>
                    <a:pt x="58" y="1099"/>
                    <a:pt x="58" y="499"/>
                  </a:cubicBezTo>
                  <a:cubicBezTo>
                    <a:pt x="58" y="187"/>
                    <a:pt x="325" y="0"/>
                    <a:pt x="670" y="0"/>
                  </a:cubicBezTo>
                  <a:cubicBezTo>
                    <a:pt x="989" y="0"/>
                    <a:pt x="1167" y="168"/>
                    <a:pt x="1247" y="300"/>
                  </a:cubicBezTo>
                  <a:lnTo>
                    <a:pt x="954" y="519"/>
                  </a:lnTo>
                  <a:cubicBezTo>
                    <a:pt x="902" y="454"/>
                    <a:pt x="809" y="358"/>
                    <a:pt x="651" y="358"/>
                  </a:cubicBezTo>
                  <a:cubicBezTo>
                    <a:pt x="548" y="358"/>
                    <a:pt x="477" y="409"/>
                    <a:pt x="477" y="493"/>
                  </a:cubicBezTo>
                  <a:cubicBezTo>
                    <a:pt x="477" y="761"/>
                    <a:pt x="1276" y="632"/>
                    <a:pt x="1276" y="1234"/>
                  </a:cubicBezTo>
                  <a:cubicBezTo>
                    <a:pt x="1276" y="1563"/>
                    <a:pt x="993" y="1769"/>
                    <a:pt x="628" y="1769"/>
                  </a:cubicBezTo>
                  <a:cubicBezTo>
                    <a:pt x="296" y="1769"/>
                    <a:pt x="90" y="1602"/>
                    <a:pt x="0" y="145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5" name="Freeform 17">
              <a:extLst>
                <a:ext uri="{FF2B5EF4-FFF2-40B4-BE49-F238E27FC236}">
                  <a16:creationId xmlns:a16="http://schemas.microsoft.com/office/drawing/2014/main" id="{1D1FA3BA-2F9E-4E46-9FEE-C9CD17110B8E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7945438" y="2016125"/>
              <a:ext cx="142875" cy="536575"/>
            </a:xfrm>
            <a:custGeom>
              <a:avLst/>
              <a:gdLst>
                <a:gd name="T0" fmla="*/ 528 w 789"/>
                <a:gd name="T1" fmla="*/ 0 h 2962"/>
                <a:gd name="T2" fmla="*/ 789 w 789"/>
                <a:gd name="T3" fmla="*/ 255 h 2962"/>
                <a:gd name="T4" fmla="*/ 528 w 789"/>
                <a:gd name="T5" fmla="*/ 509 h 2962"/>
                <a:gd name="T6" fmla="*/ 270 w 789"/>
                <a:gd name="T7" fmla="*/ 255 h 2962"/>
                <a:gd name="T8" fmla="*/ 528 w 789"/>
                <a:gd name="T9" fmla="*/ 0 h 2962"/>
                <a:gd name="T10" fmla="*/ 309 w 789"/>
                <a:gd name="T11" fmla="*/ 661 h 2962"/>
                <a:gd name="T12" fmla="*/ 754 w 789"/>
                <a:gd name="T13" fmla="*/ 661 h 2962"/>
                <a:gd name="T14" fmla="*/ 754 w 789"/>
                <a:gd name="T15" fmla="*/ 2369 h 2962"/>
                <a:gd name="T16" fmla="*/ 109 w 789"/>
                <a:gd name="T17" fmla="*/ 2962 h 2962"/>
                <a:gd name="T18" fmla="*/ 0 w 789"/>
                <a:gd name="T19" fmla="*/ 2956 h 2962"/>
                <a:gd name="T20" fmla="*/ 0 w 789"/>
                <a:gd name="T21" fmla="*/ 2579 h 2962"/>
                <a:gd name="T22" fmla="*/ 77 w 789"/>
                <a:gd name="T23" fmla="*/ 2585 h 2962"/>
                <a:gd name="T24" fmla="*/ 309 w 789"/>
                <a:gd name="T25" fmla="*/ 2350 h 2962"/>
                <a:gd name="T26" fmla="*/ 309 w 789"/>
                <a:gd name="T27" fmla="*/ 661 h 29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789" h="2962">
                  <a:moveTo>
                    <a:pt x="528" y="0"/>
                  </a:moveTo>
                  <a:cubicBezTo>
                    <a:pt x="676" y="0"/>
                    <a:pt x="789" y="110"/>
                    <a:pt x="789" y="255"/>
                  </a:cubicBezTo>
                  <a:cubicBezTo>
                    <a:pt x="789" y="400"/>
                    <a:pt x="676" y="509"/>
                    <a:pt x="528" y="509"/>
                  </a:cubicBezTo>
                  <a:cubicBezTo>
                    <a:pt x="383" y="509"/>
                    <a:pt x="270" y="400"/>
                    <a:pt x="270" y="255"/>
                  </a:cubicBezTo>
                  <a:cubicBezTo>
                    <a:pt x="270" y="110"/>
                    <a:pt x="383" y="0"/>
                    <a:pt x="528" y="0"/>
                  </a:cubicBezTo>
                  <a:close/>
                  <a:moveTo>
                    <a:pt x="309" y="661"/>
                  </a:moveTo>
                  <a:lnTo>
                    <a:pt x="754" y="661"/>
                  </a:lnTo>
                  <a:lnTo>
                    <a:pt x="754" y="2369"/>
                  </a:lnTo>
                  <a:cubicBezTo>
                    <a:pt x="754" y="2814"/>
                    <a:pt x="473" y="2962"/>
                    <a:pt x="109" y="2962"/>
                  </a:cubicBezTo>
                  <a:cubicBezTo>
                    <a:pt x="58" y="2962"/>
                    <a:pt x="0" y="2956"/>
                    <a:pt x="0" y="2956"/>
                  </a:cubicBezTo>
                  <a:lnTo>
                    <a:pt x="0" y="2579"/>
                  </a:lnTo>
                  <a:cubicBezTo>
                    <a:pt x="0" y="2579"/>
                    <a:pt x="45" y="2585"/>
                    <a:pt x="77" y="2585"/>
                  </a:cubicBezTo>
                  <a:cubicBezTo>
                    <a:pt x="238" y="2585"/>
                    <a:pt x="309" y="2501"/>
                    <a:pt x="309" y="2350"/>
                  </a:cubicBezTo>
                  <a:lnTo>
                    <a:pt x="309" y="66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6" name="Freeform 18">
              <a:extLst>
                <a:ext uri="{FF2B5EF4-FFF2-40B4-BE49-F238E27FC236}">
                  <a16:creationId xmlns:a16="http://schemas.microsoft.com/office/drawing/2014/main" id="{478C6C4D-425E-40B0-A099-57304BC14121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8128000" y="2128838"/>
              <a:ext cx="263525" cy="320675"/>
            </a:xfrm>
            <a:custGeom>
              <a:avLst/>
              <a:gdLst>
                <a:gd name="T0" fmla="*/ 655 w 1464"/>
                <a:gd name="T1" fmla="*/ 648 h 1769"/>
                <a:gd name="T2" fmla="*/ 1019 w 1464"/>
                <a:gd name="T3" fmla="*/ 741 h 1769"/>
                <a:gd name="T4" fmla="*/ 1019 w 1464"/>
                <a:gd name="T5" fmla="*/ 632 h 1769"/>
                <a:gd name="T6" fmla="*/ 713 w 1464"/>
                <a:gd name="T7" fmla="*/ 383 h 1769"/>
                <a:gd name="T8" fmla="*/ 265 w 1464"/>
                <a:gd name="T9" fmla="*/ 503 h 1769"/>
                <a:gd name="T10" fmla="*/ 97 w 1464"/>
                <a:gd name="T11" fmla="*/ 200 h 1769"/>
                <a:gd name="T12" fmla="*/ 761 w 1464"/>
                <a:gd name="T13" fmla="*/ 0 h 1769"/>
                <a:gd name="T14" fmla="*/ 1464 w 1464"/>
                <a:gd name="T15" fmla="*/ 661 h 1769"/>
                <a:gd name="T16" fmla="*/ 1464 w 1464"/>
                <a:gd name="T17" fmla="*/ 1727 h 1769"/>
                <a:gd name="T18" fmla="*/ 1071 w 1464"/>
                <a:gd name="T19" fmla="*/ 1727 h 1769"/>
                <a:gd name="T20" fmla="*/ 1042 w 1464"/>
                <a:gd name="T21" fmla="*/ 1618 h 1769"/>
                <a:gd name="T22" fmla="*/ 632 w 1464"/>
                <a:gd name="T23" fmla="*/ 1769 h 1769"/>
                <a:gd name="T24" fmla="*/ 0 w 1464"/>
                <a:gd name="T25" fmla="*/ 1205 h 1769"/>
                <a:gd name="T26" fmla="*/ 655 w 1464"/>
                <a:gd name="T27" fmla="*/ 648 h 1769"/>
                <a:gd name="T28" fmla="*/ 739 w 1464"/>
                <a:gd name="T29" fmla="*/ 1425 h 1769"/>
                <a:gd name="T30" fmla="*/ 1029 w 1464"/>
                <a:gd name="T31" fmla="*/ 1192 h 1769"/>
                <a:gd name="T32" fmla="*/ 735 w 1464"/>
                <a:gd name="T33" fmla="*/ 957 h 1769"/>
                <a:gd name="T34" fmla="*/ 445 w 1464"/>
                <a:gd name="T35" fmla="*/ 1192 h 1769"/>
                <a:gd name="T36" fmla="*/ 739 w 1464"/>
                <a:gd name="T37" fmla="*/ 1425 h 17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464" h="1769">
                  <a:moveTo>
                    <a:pt x="655" y="648"/>
                  </a:moveTo>
                  <a:cubicBezTo>
                    <a:pt x="826" y="648"/>
                    <a:pt x="958" y="699"/>
                    <a:pt x="1019" y="741"/>
                  </a:cubicBezTo>
                  <a:lnTo>
                    <a:pt x="1019" y="632"/>
                  </a:lnTo>
                  <a:cubicBezTo>
                    <a:pt x="1019" y="483"/>
                    <a:pt x="909" y="383"/>
                    <a:pt x="713" y="383"/>
                  </a:cubicBezTo>
                  <a:cubicBezTo>
                    <a:pt x="545" y="383"/>
                    <a:pt x="390" y="438"/>
                    <a:pt x="265" y="503"/>
                  </a:cubicBezTo>
                  <a:lnTo>
                    <a:pt x="97" y="200"/>
                  </a:lnTo>
                  <a:cubicBezTo>
                    <a:pt x="249" y="97"/>
                    <a:pt x="503" y="0"/>
                    <a:pt x="761" y="0"/>
                  </a:cubicBezTo>
                  <a:cubicBezTo>
                    <a:pt x="1303" y="0"/>
                    <a:pt x="1464" y="284"/>
                    <a:pt x="1464" y="661"/>
                  </a:cubicBezTo>
                  <a:lnTo>
                    <a:pt x="1464" y="1727"/>
                  </a:lnTo>
                  <a:lnTo>
                    <a:pt x="1071" y="1727"/>
                  </a:lnTo>
                  <a:lnTo>
                    <a:pt x="1042" y="1618"/>
                  </a:lnTo>
                  <a:cubicBezTo>
                    <a:pt x="955" y="1711"/>
                    <a:pt x="826" y="1769"/>
                    <a:pt x="632" y="1769"/>
                  </a:cubicBezTo>
                  <a:cubicBezTo>
                    <a:pt x="291" y="1769"/>
                    <a:pt x="0" y="1560"/>
                    <a:pt x="0" y="1205"/>
                  </a:cubicBezTo>
                  <a:cubicBezTo>
                    <a:pt x="0" y="873"/>
                    <a:pt x="262" y="648"/>
                    <a:pt x="655" y="648"/>
                  </a:cubicBezTo>
                  <a:close/>
                  <a:moveTo>
                    <a:pt x="739" y="1425"/>
                  </a:moveTo>
                  <a:cubicBezTo>
                    <a:pt x="906" y="1425"/>
                    <a:pt x="1029" y="1334"/>
                    <a:pt x="1029" y="1192"/>
                  </a:cubicBezTo>
                  <a:cubicBezTo>
                    <a:pt x="1029" y="1044"/>
                    <a:pt x="906" y="957"/>
                    <a:pt x="735" y="957"/>
                  </a:cubicBezTo>
                  <a:cubicBezTo>
                    <a:pt x="564" y="957"/>
                    <a:pt x="445" y="1054"/>
                    <a:pt x="445" y="1192"/>
                  </a:cubicBezTo>
                  <a:cubicBezTo>
                    <a:pt x="445" y="1331"/>
                    <a:pt x="571" y="1425"/>
                    <a:pt x="739" y="142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7" name="Freeform 19">
              <a:extLst>
                <a:ext uri="{FF2B5EF4-FFF2-40B4-BE49-F238E27FC236}">
                  <a16:creationId xmlns:a16="http://schemas.microsoft.com/office/drawing/2014/main" id="{00889FCC-5C4E-4A51-B24F-BEA3FE81830F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6194425" y="2709863"/>
              <a:ext cx="265112" cy="312738"/>
            </a:xfrm>
            <a:custGeom>
              <a:avLst/>
              <a:gdLst>
                <a:gd name="T0" fmla="*/ 1470 w 1470"/>
                <a:gd name="T1" fmla="*/ 755 h 1728"/>
                <a:gd name="T2" fmla="*/ 1470 w 1470"/>
                <a:gd name="T3" fmla="*/ 1728 h 1728"/>
                <a:gd name="T4" fmla="*/ 1025 w 1470"/>
                <a:gd name="T5" fmla="*/ 1728 h 1728"/>
                <a:gd name="T6" fmla="*/ 1025 w 1470"/>
                <a:gd name="T7" fmla="*/ 703 h 1728"/>
                <a:gd name="T8" fmla="*/ 745 w 1470"/>
                <a:gd name="T9" fmla="*/ 400 h 1728"/>
                <a:gd name="T10" fmla="*/ 445 w 1470"/>
                <a:gd name="T11" fmla="*/ 716 h 1728"/>
                <a:gd name="T12" fmla="*/ 445 w 1470"/>
                <a:gd name="T13" fmla="*/ 1728 h 1728"/>
                <a:gd name="T14" fmla="*/ 0 w 1470"/>
                <a:gd name="T15" fmla="*/ 1728 h 1728"/>
                <a:gd name="T16" fmla="*/ 0 w 1470"/>
                <a:gd name="T17" fmla="*/ 42 h 1728"/>
                <a:gd name="T18" fmla="*/ 435 w 1470"/>
                <a:gd name="T19" fmla="*/ 42 h 1728"/>
                <a:gd name="T20" fmla="*/ 435 w 1470"/>
                <a:gd name="T21" fmla="*/ 239 h 1728"/>
                <a:gd name="T22" fmla="*/ 886 w 1470"/>
                <a:gd name="T23" fmla="*/ 0 h 1728"/>
                <a:gd name="T24" fmla="*/ 1470 w 1470"/>
                <a:gd name="T25" fmla="*/ 755 h 1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0" h="1728">
                  <a:moveTo>
                    <a:pt x="1470" y="755"/>
                  </a:moveTo>
                  <a:lnTo>
                    <a:pt x="1470" y="1728"/>
                  </a:lnTo>
                  <a:lnTo>
                    <a:pt x="1025" y="1728"/>
                  </a:lnTo>
                  <a:lnTo>
                    <a:pt x="1025" y="703"/>
                  </a:lnTo>
                  <a:cubicBezTo>
                    <a:pt x="1025" y="516"/>
                    <a:pt x="896" y="400"/>
                    <a:pt x="745" y="400"/>
                  </a:cubicBezTo>
                  <a:cubicBezTo>
                    <a:pt x="561" y="400"/>
                    <a:pt x="445" y="535"/>
                    <a:pt x="445" y="716"/>
                  </a:cubicBezTo>
                  <a:lnTo>
                    <a:pt x="445" y="1728"/>
                  </a:lnTo>
                  <a:lnTo>
                    <a:pt x="0" y="1728"/>
                  </a:lnTo>
                  <a:lnTo>
                    <a:pt x="0" y="42"/>
                  </a:lnTo>
                  <a:lnTo>
                    <a:pt x="435" y="42"/>
                  </a:lnTo>
                  <a:lnTo>
                    <a:pt x="435" y="239"/>
                  </a:lnTo>
                  <a:cubicBezTo>
                    <a:pt x="506" y="123"/>
                    <a:pt x="667" y="0"/>
                    <a:pt x="886" y="0"/>
                  </a:cubicBezTo>
                  <a:cubicBezTo>
                    <a:pt x="1367" y="0"/>
                    <a:pt x="1470" y="397"/>
                    <a:pt x="1470" y="75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20">
              <a:extLst>
                <a:ext uri="{FF2B5EF4-FFF2-40B4-BE49-F238E27FC236}">
                  <a16:creationId xmlns:a16="http://schemas.microsoft.com/office/drawing/2014/main" id="{3E125740-67C6-4E12-9A2C-EE0AA7C306A9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6518275" y="2717800"/>
              <a:ext cx="265112" cy="312738"/>
            </a:xfrm>
            <a:custGeom>
              <a:avLst/>
              <a:gdLst>
                <a:gd name="T0" fmla="*/ 0 w 1470"/>
                <a:gd name="T1" fmla="*/ 974 h 1728"/>
                <a:gd name="T2" fmla="*/ 0 w 1470"/>
                <a:gd name="T3" fmla="*/ 0 h 1728"/>
                <a:gd name="T4" fmla="*/ 445 w 1470"/>
                <a:gd name="T5" fmla="*/ 0 h 1728"/>
                <a:gd name="T6" fmla="*/ 445 w 1470"/>
                <a:gd name="T7" fmla="*/ 1025 h 1728"/>
                <a:gd name="T8" fmla="*/ 725 w 1470"/>
                <a:gd name="T9" fmla="*/ 1328 h 1728"/>
                <a:gd name="T10" fmla="*/ 1025 w 1470"/>
                <a:gd name="T11" fmla="*/ 1012 h 1728"/>
                <a:gd name="T12" fmla="*/ 1025 w 1470"/>
                <a:gd name="T13" fmla="*/ 0 h 1728"/>
                <a:gd name="T14" fmla="*/ 1470 w 1470"/>
                <a:gd name="T15" fmla="*/ 0 h 1728"/>
                <a:gd name="T16" fmla="*/ 1470 w 1470"/>
                <a:gd name="T17" fmla="*/ 1686 h 1728"/>
                <a:gd name="T18" fmla="*/ 1035 w 1470"/>
                <a:gd name="T19" fmla="*/ 1686 h 1728"/>
                <a:gd name="T20" fmla="*/ 1035 w 1470"/>
                <a:gd name="T21" fmla="*/ 1489 h 1728"/>
                <a:gd name="T22" fmla="*/ 583 w 1470"/>
                <a:gd name="T23" fmla="*/ 1728 h 1728"/>
                <a:gd name="T24" fmla="*/ 0 w 1470"/>
                <a:gd name="T25" fmla="*/ 974 h 1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0" h="1728">
                  <a:moveTo>
                    <a:pt x="0" y="974"/>
                  </a:moveTo>
                  <a:lnTo>
                    <a:pt x="0" y="0"/>
                  </a:lnTo>
                  <a:lnTo>
                    <a:pt x="445" y="0"/>
                  </a:lnTo>
                  <a:lnTo>
                    <a:pt x="445" y="1025"/>
                  </a:lnTo>
                  <a:cubicBezTo>
                    <a:pt x="445" y="1212"/>
                    <a:pt x="574" y="1328"/>
                    <a:pt x="725" y="1328"/>
                  </a:cubicBezTo>
                  <a:cubicBezTo>
                    <a:pt x="909" y="1328"/>
                    <a:pt x="1025" y="1193"/>
                    <a:pt x="1025" y="1012"/>
                  </a:cubicBezTo>
                  <a:lnTo>
                    <a:pt x="1025" y="0"/>
                  </a:lnTo>
                  <a:lnTo>
                    <a:pt x="1470" y="0"/>
                  </a:lnTo>
                  <a:lnTo>
                    <a:pt x="1470" y="1686"/>
                  </a:lnTo>
                  <a:lnTo>
                    <a:pt x="1035" y="1686"/>
                  </a:lnTo>
                  <a:lnTo>
                    <a:pt x="1035" y="1489"/>
                  </a:lnTo>
                  <a:cubicBezTo>
                    <a:pt x="964" y="1605"/>
                    <a:pt x="803" y="1728"/>
                    <a:pt x="583" y="1728"/>
                  </a:cubicBezTo>
                  <a:cubicBezTo>
                    <a:pt x="103" y="1728"/>
                    <a:pt x="0" y="1331"/>
                    <a:pt x="0" y="97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id="{0DDDE2EB-B4F7-4169-9B23-A95BC4E8E8D1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6826250" y="2709863"/>
              <a:ext cx="328612" cy="320675"/>
            </a:xfrm>
            <a:custGeom>
              <a:avLst/>
              <a:gdLst>
                <a:gd name="T0" fmla="*/ 906 w 1815"/>
                <a:gd name="T1" fmla="*/ 0 h 1770"/>
                <a:gd name="T2" fmla="*/ 1815 w 1815"/>
                <a:gd name="T3" fmla="*/ 890 h 1770"/>
                <a:gd name="T4" fmla="*/ 906 w 1815"/>
                <a:gd name="T5" fmla="*/ 1770 h 1770"/>
                <a:gd name="T6" fmla="*/ 0 w 1815"/>
                <a:gd name="T7" fmla="*/ 890 h 1770"/>
                <a:gd name="T8" fmla="*/ 906 w 1815"/>
                <a:gd name="T9" fmla="*/ 0 h 1770"/>
                <a:gd name="T10" fmla="*/ 906 w 1815"/>
                <a:gd name="T11" fmla="*/ 1377 h 1770"/>
                <a:gd name="T12" fmla="*/ 1370 w 1815"/>
                <a:gd name="T13" fmla="*/ 890 h 1770"/>
                <a:gd name="T14" fmla="*/ 906 w 1815"/>
                <a:gd name="T15" fmla="*/ 394 h 1770"/>
                <a:gd name="T16" fmla="*/ 445 w 1815"/>
                <a:gd name="T17" fmla="*/ 890 h 1770"/>
                <a:gd name="T18" fmla="*/ 906 w 1815"/>
                <a:gd name="T19" fmla="*/ 1377 h 17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15" h="1770">
                  <a:moveTo>
                    <a:pt x="906" y="0"/>
                  </a:moveTo>
                  <a:cubicBezTo>
                    <a:pt x="1422" y="0"/>
                    <a:pt x="1815" y="381"/>
                    <a:pt x="1815" y="890"/>
                  </a:cubicBezTo>
                  <a:cubicBezTo>
                    <a:pt x="1815" y="1399"/>
                    <a:pt x="1435" y="1770"/>
                    <a:pt x="906" y="1770"/>
                  </a:cubicBezTo>
                  <a:cubicBezTo>
                    <a:pt x="381" y="1770"/>
                    <a:pt x="0" y="1399"/>
                    <a:pt x="0" y="890"/>
                  </a:cubicBezTo>
                  <a:cubicBezTo>
                    <a:pt x="0" y="377"/>
                    <a:pt x="394" y="0"/>
                    <a:pt x="906" y="0"/>
                  </a:cubicBezTo>
                  <a:close/>
                  <a:moveTo>
                    <a:pt x="906" y="1377"/>
                  </a:moveTo>
                  <a:cubicBezTo>
                    <a:pt x="1174" y="1377"/>
                    <a:pt x="1370" y="1177"/>
                    <a:pt x="1370" y="890"/>
                  </a:cubicBezTo>
                  <a:cubicBezTo>
                    <a:pt x="1370" y="603"/>
                    <a:pt x="1174" y="394"/>
                    <a:pt x="906" y="394"/>
                  </a:cubicBezTo>
                  <a:cubicBezTo>
                    <a:pt x="639" y="394"/>
                    <a:pt x="445" y="600"/>
                    <a:pt x="445" y="890"/>
                  </a:cubicBezTo>
                  <a:cubicBezTo>
                    <a:pt x="445" y="1177"/>
                    <a:pt x="642" y="1377"/>
                    <a:pt x="906" y="137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22">
              <a:extLst>
                <a:ext uri="{FF2B5EF4-FFF2-40B4-BE49-F238E27FC236}">
                  <a16:creationId xmlns:a16="http://schemas.microsoft.com/office/drawing/2014/main" id="{20A1AD4D-A9D1-4010-8D0A-52CB2DAD39F8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7200900" y="2709863"/>
              <a:ext cx="161925" cy="312738"/>
            </a:xfrm>
            <a:custGeom>
              <a:avLst/>
              <a:gdLst>
                <a:gd name="T0" fmla="*/ 899 w 899"/>
                <a:gd name="T1" fmla="*/ 452 h 1728"/>
                <a:gd name="T2" fmla="*/ 445 w 899"/>
                <a:gd name="T3" fmla="*/ 993 h 1728"/>
                <a:gd name="T4" fmla="*/ 445 w 899"/>
                <a:gd name="T5" fmla="*/ 1728 h 1728"/>
                <a:gd name="T6" fmla="*/ 0 w 899"/>
                <a:gd name="T7" fmla="*/ 1728 h 1728"/>
                <a:gd name="T8" fmla="*/ 0 w 899"/>
                <a:gd name="T9" fmla="*/ 42 h 1728"/>
                <a:gd name="T10" fmla="*/ 435 w 899"/>
                <a:gd name="T11" fmla="*/ 42 h 1728"/>
                <a:gd name="T12" fmla="*/ 435 w 899"/>
                <a:gd name="T13" fmla="*/ 287 h 1728"/>
                <a:gd name="T14" fmla="*/ 899 w 899"/>
                <a:gd name="T15" fmla="*/ 0 h 1728"/>
                <a:gd name="T16" fmla="*/ 899 w 899"/>
                <a:gd name="T17" fmla="*/ 452 h 1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99" h="1728">
                  <a:moveTo>
                    <a:pt x="899" y="452"/>
                  </a:moveTo>
                  <a:cubicBezTo>
                    <a:pt x="567" y="452"/>
                    <a:pt x="445" y="658"/>
                    <a:pt x="445" y="993"/>
                  </a:cubicBezTo>
                  <a:lnTo>
                    <a:pt x="445" y="1728"/>
                  </a:lnTo>
                  <a:lnTo>
                    <a:pt x="0" y="1728"/>
                  </a:lnTo>
                  <a:lnTo>
                    <a:pt x="0" y="42"/>
                  </a:lnTo>
                  <a:lnTo>
                    <a:pt x="435" y="42"/>
                  </a:lnTo>
                  <a:lnTo>
                    <a:pt x="435" y="287"/>
                  </a:lnTo>
                  <a:cubicBezTo>
                    <a:pt x="509" y="120"/>
                    <a:pt x="677" y="0"/>
                    <a:pt x="899" y="0"/>
                  </a:cubicBezTo>
                  <a:lnTo>
                    <a:pt x="899" y="45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23">
              <a:extLst>
                <a:ext uri="{FF2B5EF4-FFF2-40B4-BE49-F238E27FC236}">
                  <a16:creationId xmlns:a16="http://schemas.microsoft.com/office/drawing/2014/main" id="{536F46DB-652C-4113-85C2-166999775940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7381875" y="2709863"/>
              <a:ext cx="296862" cy="320675"/>
            </a:xfrm>
            <a:custGeom>
              <a:avLst/>
              <a:gdLst>
                <a:gd name="T0" fmla="*/ 825 w 1643"/>
                <a:gd name="T1" fmla="*/ 0 h 1770"/>
                <a:gd name="T2" fmla="*/ 1643 w 1643"/>
                <a:gd name="T3" fmla="*/ 900 h 1770"/>
                <a:gd name="T4" fmla="*/ 1640 w 1643"/>
                <a:gd name="T5" fmla="*/ 996 h 1770"/>
                <a:gd name="T6" fmla="*/ 454 w 1643"/>
                <a:gd name="T7" fmla="*/ 996 h 1770"/>
                <a:gd name="T8" fmla="*/ 892 w 1643"/>
                <a:gd name="T9" fmla="*/ 1383 h 1770"/>
                <a:gd name="T10" fmla="*/ 1302 w 1643"/>
                <a:gd name="T11" fmla="*/ 1177 h 1770"/>
                <a:gd name="T12" fmla="*/ 1595 w 1643"/>
                <a:gd name="T13" fmla="*/ 1399 h 1770"/>
                <a:gd name="T14" fmla="*/ 886 w 1643"/>
                <a:gd name="T15" fmla="*/ 1770 h 1770"/>
                <a:gd name="T16" fmla="*/ 0 w 1643"/>
                <a:gd name="T17" fmla="*/ 890 h 1770"/>
                <a:gd name="T18" fmla="*/ 825 w 1643"/>
                <a:gd name="T19" fmla="*/ 0 h 1770"/>
                <a:gd name="T20" fmla="*/ 1192 w 1643"/>
                <a:gd name="T21" fmla="*/ 706 h 1770"/>
                <a:gd name="T22" fmla="*/ 831 w 1643"/>
                <a:gd name="T23" fmla="*/ 365 h 1770"/>
                <a:gd name="T24" fmla="*/ 467 w 1643"/>
                <a:gd name="T25" fmla="*/ 706 h 1770"/>
                <a:gd name="T26" fmla="*/ 1192 w 1643"/>
                <a:gd name="T27" fmla="*/ 706 h 17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43" h="1770">
                  <a:moveTo>
                    <a:pt x="825" y="0"/>
                  </a:moveTo>
                  <a:cubicBezTo>
                    <a:pt x="1347" y="0"/>
                    <a:pt x="1643" y="348"/>
                    <a:pt x="1643" y="900"/>
                  </a:cubicBezTo>
                  <a:cubicBezTo>
                    <a:pt x="1643" y="932"/>
                    <a:pt x="1643" y="964"/>
                    <a:pt x="1640" y="996"/>
                  </a:cubicBezTo>
                  <a:lnTo>
                    <a:pt x="454" y="996"/>
                  </a:lnTo>
                  <a:cubicBezTo>
                    <a:pt x="464" y="1222"/>
                    <a:pt x="644" y="1383"/>
                    <a:pt x="892" y="1383"/>
                  </a:cubicBezTo>
                  <a:cubicBezTo>
                    <a:pt x="1121" y="1383"/>
                    <a:pt x="1253" y="1248"/>
                    <a:pt x="1302" y="1177"/>
                  </a:cubicBezTo>
                  <a:lnTo>
                    <a:pt x="1595" y="1399"/>
                  </a:lnTo>
                  <a:cubicBezTo>
                    <a:pt x="1530" y="1518"/>
                    <a:pt x="1305" y="1770"/>
                    <a:pt x="886" y="1770"/>
                  </a:cubicBezTo>
                  <a:cubicBezTo>
                    <a:pt x="344" y="1770"/>
                    <a:pt x="0" y="1396"/>
                    <a:pt x="0" y="890"/>
                  </a:cubicBezTo>
                  <a:cubicBezTo>
                    <a:pt x="0" y="381"/>
                    <a:pt x="344" y="0"/>
                    <a:pt x="825" y="0"/>
                  </a:cubicBezTo>
                  <a:close/>
                  <a:moveTo>
                    <a:pt x="1192" y="706"/>
                  </a:moveTo>
                  <a:cubicBezTo>
                    <a:pt x="1182" y="500"/>
                    <a:pt x="1034" y="365"/>
                    <a:pt x="831" y="365"/>
                  </a:cubicBezTo>
                  <a:cubicBezTo>
                    <a:pt x="622" y="365"/>
                    <a:pt x="486" y="513"/>
                    <a:pt x="467" y="706"/>
                  </a:cubicBezTo>
                  <a:lnTo>
                    <a:pt x="1192" y="70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24">
              <a:extLst>
                <a:ext uri="{FF2B5EF4-FFF2-40B4-BE49-F238E27FC236}">
                  <a16:creationId xmlns:a16="http://schemas.microsoft.com/office/drawing/2014/main" id="{D2313C9D-A60B-4460-B00F-F7957F38FAEA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7697788" y="2654300"/>
              <a:ext cx="171450" cy="373063"/>
            </a:xfrm>
            <a:custGeom>
              <a:avLst/>
              <a:gdLst>
                <a:gd name="T0" fmla="*/ 180 w 947"/>
                <a:gd name="T1" fmla="*/ 0 h 2062"/>
                <a:gd name="T2" fmla="*/ 619 w 947"/>
                <a:gd name="T3" fmla="*/ 0 h 2062"/>
                <a:gd name="T4" fmla="*/ 619 w 947"/>
                <a:gd name="T5" fmla="*/ 354 h 2062"/>
                <a:gd name="T6" fmla="*/ 935 w 947"/>
                <a:gd name="T7" fmla="*/ 354 h 2062"/>
                <a:gd name="T8" fmla="*/ 935 w 947"/>
                <a:gd name="T9" fmla="*/ 715 h 2062"/>
                <a:gd name="T10" fmla="*/ 619 w 947"/>
                <a:gd name="T11" fmla="*/ 715 h 2062"/>
                <a:gd name="T12" fmla="*/ 619 w 947"/>
                <a:gd name="T13" fmla="*/ 1366 h 2062"/>
                <a:gd name="T14" fmla="*/ 867 w 947"/>
                <a:gd name="T15" fmla="*/ 1669 h 2062"/>
                <a:gd name="T16" fmla="*/ 947 w 947"/>
                <a:gd name="T17" fmla="*/ 1666 h 2062"/>
                <a:gd name="T18" fmla="*/ 947 w 947"/>
                <a:gd name="T19" fmla="*/ 2046 h 2062"/>
                <a:gd name="T20" fmla="*/ 757 w 947"/>
                <a:gd name="T21" fmla="*/ 2062 h 2062"/>
                <a:gd name="T22" fmla="*/ 177 w 947"/>
                <a:gd name="T23" fmla="*/ 1379 h 2062"/>
                <a:gd name="T24" fmla="*/ 177 w 947"/>
                <a:gd name="T25" fmla="*/ 715 h 2062"/>
                <a:gd name="T26" fmla="*/ 0 w 947"/>
                <a:gd name="T27" fmla="*/ 715 h 2062"/>
                <a:gd name="T28" fmla="*/ 0 w 947"/>
                <a:gd name="T29" fmla="*/ 354 h 2062"/>
                <a:gd name="T30" fmla="*/ 180 w 947"/>
                <a:gd name="T31" fmla="*/ 354 h 2062"/>
                <a:gd name="T32" fmla="*/ 180 w 947"/>
                <a:gd name="T33" fmla="*/ 0 h 20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47" h="2062">
                  <a:moveTo>
                    <a:pt x="180" y="0"/>
                  </a:moveTo>
                  <a:lnTo>
                    <a:pt x="619" y="0"/>
                  </a:lnTo>
                  <a:lnTo>
                    <a:pt x="619" y="354"/>
                  </a:lnTo>
                  <a:lnTo>
                    <a:pt x="935" y="354"/>
                  </a:lnTo>
                  <a:lnTo>
                    <a:pt x="935" y="715"/>
                  </a:lnTo>
                  <a:lnTo>
                    <a:pt x="619" y="715"/>
                  </a:lnTo>
                  <a:lnTo>
                    <a:pt x="619" y="1366"/>
                  </a:lnTo>
                  <a:cubicBezTo>
                    <a:pt x="619" y="1618"/>
                    <a:pt x="696" y="1669"/>
                    <a:pt x="867" y="1669"/>
                  </a:cubicBezTo>
                  <a:cubicBezTo>
                    <a:pt x="896" y="1669"/>
                    <a:pt x="912" y="1669"/>
                    <a:pt x="947" y="1666"/>
                  </a:cubicBezTo>
                  <a:lnTo>
                    <a:pt x="947" y="2046"/>
                  </a:lnTo>
                  <a:cubicBezTo>
                    <a:pt x="947" y="2046"/>
                    <a:pt x="880" y="2062"/>
                    <a:pt x="757" y="2062"/>
                  </a:cubicBezTo>
                  <a:cubicBezTo>
                    <a:pt x="354" y="2062"/>
                    <a:pt x="177" y="1837"/>
                    <a:pt x="177" y="1379"/>
                  </a:cubicBezTo>
                  <a:lnTo>
                    <a:pt x="177" y="715"/>
                  </a:lnTo>
                  <a:lnTo>
                    <a:pt x="0" y="715"/>
                  </a:lnTo>
                  <a:lnTo>
                    <a:pt x="0" y="354"/>
                  </a:lnTo>
                  <a:lnTo>
                    <a:pt x="180" y="354"/>
                  </a:lnTo>
                  <a:lnTo>
                    <a:pt x="18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37" name="bg object 17">
            <a:extLst>
              <a:ext uri="{FF2B5EF4-FFF2-40B4-BE49-F238E27FC236}">
                <a16:creationId xmlns:a16="http://schemas.microsoft.com/office/drawing/2014/main" id="{256E829A-87AA-4A78-9E8D-F26F3DA694F5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38" name="bg object 18">
            <a:extLst>
              <a:ext uri="{FF2B5EF4-FFF2-40B4-BE49-F238E27FC236}">
                <a16:creationId xmlns:a16="http://schemas.microsoft.com/office/drawing/2014/main" id="{C774188B-54F6-40E2-B93E-6F227F71324D}"/>
              </a:ext>
            </a:extLst>
          </p:cNvPr>
          <p:cNvSpPr/>
          <p:nvPr userDrawn="1"/>
        </p:nvSpPr>
        <p:spPr>
          <a:xfrm>
            <a:off x="10627200" y="6481536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9252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loitus kuvalla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Kuvan paikkamerkki 2">
            <a:extLst>
              <a:ext uri="{FF2B5EF4-FFF2-40B4-BE49-F238E27FC236}">
                <a16:creationId xmlns:a16="http://schemas.microsoft.com/office/drawing/2014/main" id="{0F6A036A-1DCE-4446-A18D-585921154ABD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-1588" y="0"/>
            <a:ext cx="12193588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3588" h="6858000">
                <a:moveTo>
                  <a:pt x="1566863" y="373062"/>
                </a:moveTo>
                <a:cubicBezTo>
                  <a:pt x="1567392" y="250825"/>
                  <a:pt x="1566334" y="122237"/>
                  <a:pt x="1566863" y="0"/>
                </a:cubicBezTo>
                <a:lnTo>
                  <a:pt x="12193588" y="0"/>
                </a:lnTo>
                <a:lnTo>
                  <a:pt x="12193588" y="6483350"/>
                </a:lnTo>
                <a:lnTo>
                  <a:pt x="10626726" y="6484938"/>
                </a:lnTo>
                <a:lnTo>
                  <a:pt x="10626726" y="6856413"/>
                </a:lnTo>
                <a:lnTo>
                  <a:pt x="1588" y="6858000"/>
                </a:lnTo>
                <a:cubicBezTo>
                  <a:pt x="1059" y="4696883"/>
                  <a:pt x="529" y="2535767"/>
                  <a:pt x="0" y="374650"/>
                </a:cubicBezTo>
                <a:lnTo>
                  <a:pt x="1566863" y="37306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4" name="Date Placeholder 3" hidden="1"/>
          <p:cNvSpPr>
            <a:spLocks noGrp="1"/>
          </p:cNvSpPr>
          <p:nvPr>
            <p:ph type="dt" sz="half" idx="10"/>
          </p:nvPr>
        </p:nvSpPr>
        <p:spPr>
          <a:xfrm>
            <a:off x="459616" y="6375522"/>
            <a:ext cx="882074" cy="216048"/>
          </a:xfrm>
          <a:prstGeom prst="rect">
            <a:avLst/>
          </a:prstGeom>
        </p:spPr>
        <p:txBody>
          <a:bodyPr/>
          <a:lstStyle/>
          <a:p>
            <a:fld id="{A80E2194-D0C3-44E4-8759-FF8158259CF3}" type="datetime1">
              <a:rPr lang="fi-FI" smtClean="0"/>
              <a:t>21.9.2023</a:t>
            </a:fld>
            <a:endParaRPr lang="fi-FI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11"/>
          </p:nvPr>
        </p:nvSpPr>
        <p:spPr>
          <a:xfrm>
            <a:off x="1388009" y="6375522"/>
            <a:ext cx="2881313" cy="215899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99531" y="6375522"/>
            <a:ext cx="719137" cy="215900"/>
          </a:xfrm>
          <a:prstGeom prst="rect">
            <a:avLst/>
          </a:prstGeom>
        </p:spPr>
        <p:txBody>
          <a:bodyPr/>
          <a:lstStyle/>
          <a:p>
            <a:fld id="{FFFEBCAA-439F-41B8-BD49-91774E008E46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792263" y="5014647"/>
            <a:ext cx="5846118" cy="1133937"/>
          </a:xfrm>
        </p:spPr>
        <p:txBody>
          <a:bodyPr anchor="t" anchorCtr="0"/>
          <a:lstStyle>
            <a:lvl1pPr marL="0" indent="0" algn="l">
              <a:spcBef>
                <a:spcPts val="80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fi-FI" dirty="0"/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3798277" y="3751270"/>
            <a:ext cx="5840104" cy="1065936"/>
          </a:xfrm>
        </p:spPr>
        <p:txBody>
          <a:bodyPr anchor="t" anchorCtr="0"/>
          <a:lstStyle>
            <a:lvl1pPr>
              <a:defRPr sz="35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2" name="AutoShape 3">
            <a:extLst>
              <a:ext uri="{FF2B5EF4-FFF2-40B4-BE49-F238E27FC236}">
                <a16:creationId xmlns:a16="http://schemas.microsoft.com/office/drawing/2014/main" id="{3CEEF440-6EE0-4102-B817-42297AE2D6AF}"/>
              </a:ext>
            </a:extLst>
          </p:cNvPr>
          <p:cNvSpPr>
            <a:spLocks noChangeAspect="1" noChangeArrowheads="1" noTextEdit="1"/>
          </p:cNvSpPr>
          <p:nvPr userDrawn="1"/>
        </p:nvSpPr>
        <p:spPr bwMode="gray">
          <a:xfrm>
            <a:off x="3563938" y="2009775"/>
            <a:ext cx="4833937" cy="102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7" name="bg object 17">
            <a:extLst>
              <a:ext uri="{FF2B5EF4-FFF2-40B4-BE49-F238E27FC236}">
                <a16:creationId xmlns:a16="http://schemas.microsoft.com/office/drawing/2014/main" id="{256E829A-87AA-4A78-9E8D-F26F3DA694F5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38" name="bg object 18">
            <a:extLst>
              <a:ext uri="{FF2B5EF4-FFF2-40B4-BE49-F238E27FC236}">
                <a16:creationId xmlns:a16="http://schemas.microsoft.com/office/drawing/2014/main" id="{C774188B-54F6-40E2-B93E-6F227F71324D}"/>
              </a:ext>
            </a:extLst>
          </p:cNvPr>
          <p:cNvSpPr/>
          <p:nvPr userDrawn="1"/>
        </p:nvSpPr>
        <p:spPr>
          <a:xfrm>
            <a:off x="10627200" y="6481536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9FDE2BCA-1C52-4720-A4A0-47E36E051C2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979060" y="1418195"/>
            <a:ext cx="2242800" cy="993600"/>
          </a:xfrm>
          <a:blipFill>
            <a:blip r:embed="rId2"/>
            <a:stretch>
              <a:fillRect/>
            </a:stretch>
          </a:blipFill>
        </p:spPr>
        <p:txBody>
          <a:bodyPr anchor="ctr" anchorCtr="0"/>
          <a:lstStyle>
            <a:lvl1pPr marL="0" indent="0" algn="ctr">
              <a:buNone/>
              <a:defRPr sz="100"/>
            </a:lvl1pPr>
          </a:lstStyle>
          <a:p>
            <a:pPr lvl="0"/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265944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petus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2"/>
          <p:cNvSpPr>
            <a:spLocks noGrp="1"/>
          </p:cNvSpPr>
          <p:nvPr>
            <p:ph type="title" hasCustomPrompt="1"/>
          </p:nvPr>
        </p:nvSpPr>
        <p:spPr>
          <a:xfrm>
            <a:off x="531628" y="964051"/>
            <a:ext cx="11165244" cy="831398"/>
          </a:xfrm>
        </p:spPr>
        <p:txBody>
          <a:bodyPr anchor="b"/>
          <a:lstStyle>
            <a:lvl1pPr algn="ctr">
              <a:defRPr sz="37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otsikko</a:t>
            </a:r>
            <a:endParaRPr lang="en-US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BEA0781-3560-40B8-919A-D982B5725CE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42662" y="5011615"/>
            <a:ext cx="2785272" cy="882334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650">
                <a:solidFill>
                  <a:schemeClr val="bg1"/>
                </a:solidFill>
              </a:defRPr>
            </a:lvl1pPr>
            <a:lvl2pPr marL="0" indent="0" algn="ctr">
              <a:buNone/>
              <a:defRPr sz="1650">
                <a:solidFill>
                  <a:schemeClr val="bg1"/>
                </a:solidFill>
              </a:defRPr>
            </a:lvl2pPr>
            <a:lvl3pPr marL="266700" indent="0" algn="ctr">
              <a:buNone/>
              <a:defRPr sz="1650">
                <a:solidFill>
                  <a:schemeClr val="bg1"/>
                </a:solidFill>
              </a:defRPr>
            </a:lvl3pPr>
            <a:lvl4pPr marL="539750" indent="0" algn="ctr">
              <a:buNone/>
              <a:defRPr sz="1650">
                <a:solidFill>
                  <a:schemeClr val="bg1"/>
                </a:solidFill>
              </a:defRPr>
            </a:lvl4pPr>
            <a:lvl5pPr marL="806450" indent="0" algn="ctr">
              <a:buNone/>
              <a:defRPr sz="1650"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Kuvan paikkamerkki 9">
            <a:extLst>
              <a:ext uri="{FF2B5EF4-FFF2-40B4-BE49-F238E27FC236}">
                <a16:creationId xmlns:a16="http://schemas.microsoft.com/office/drawing/2014/main" id="{0DFEEC4B-ED94-42D0-B84C-08B22653CE5F}"/>
              </a:ext>
            </a:extLst>
          </p:cNvPr>
          <p:cNvSpPr>
            <a:spLocks noGrp="1" noChangeAspect="1"/>
          </p:cNvSpPr>
          <p:nvPr>
            <p:ph type="pic" sz="quarter" idx="11"/>
          </p:nvPr>
        </p:nvSpPr>
        <p:spPr>
          <a:xfrm>
            <a:off x="1381944" y="2484776"/>
            <a:ext cx="1944000" cy="1944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">
            <a:solidFill>
              <a:srgbClr val="00FF00"/>
            </a:solidFill>
          </a:ln>
        </p:spPr>
        <p:txBody>
          <a:bodyPr anchor="ctr" anchorCtr="0"/>
          <a:lstStyle>
            <a:lvl1pPr marL="0" indent="0" algn="ctr">
              <a:buNone/>
              <a:defRPr sz="1600" i="1">
                <a:solidFill>
                  <a:schemeClr val="tx2"/>
                </a:solidFill>
              </a:defRPr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  <p:sp>
        <p:nvSpPr>
          <p:cNvPr id="12" name="Tekstin paikkamerkki 4">
            <a:extLst>
              <a:ext uri="{FF2B5EF4-FFF2-40B4-BE49-F238E27FC236}">
                <a16:creationId xmlns:a16="http://schemas.microsoft.com/office/drawing/2014/main" id="{5B7140B5-5E43-4CFD-AE51-A4DE7329919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665911" y="5011615"/>
            <a:ext cx="2785272" cy="882334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650">
                <a:solidFill>
                  <a:schemeClr val="bg1"/>
                </a:solidFill>
              </a:defRPr>
            </a:lvl1pPr>
            <a:lvl2pPr marL="0" indent="0" algn="ctr">
              <a:buNone/>
              <a:defRPr sz="1650">
                <a:solidFill>
                  <a:schemeClr val="bg1"/>
                </a:solidFill>
              </a:defRPr>
            </a:lvl2pPr>
            <a:lvl3pPr marL="266700" indent="0" algn="ctr">
              <a:buNone/>
              <a:defRPr sz="1650">
                <a:solidFill>
                  <a:schemeClr val="bg1"/>
                </a:solidFill>
              </a:defRPr>
            </a:lvl3pPr>
            <a:lvl4pPr marL="539750" indent="0" algn="ctr">
              <a:buNone/>
              <a:defRPr sz="1650">
                <a:solidFill>
                  <a:schemeClr val="bg1"/>
                </a:solidFill>
              </a:defRPr>
            </a:lvl4pPr>
            <a:lvl5pPr marL="806450" indent="0" algn="ctr">
              <a:buNone/>
              <a:defRPr sz="1650"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3" name="Kuvan paikkamerkki 9">
            <a:extLst>
              <a:ext uri="{FF2B5EF4-FFF2-40B4-BE49-F238E27FC236}">
                <a16:creationId xmlns:a16="http://schemas.microsoft.com/office/drawing/2014/main" id="{6A2033D9-B272-4370-9A68-BDEE382F4054}"/>
              </a:ext>
            </a:extLst>
          </p:cNvPr>
          <p:cNvSpPr>
            <a:spLocks noGrp="1" noChangeAspect="1"/>
          </p:cNvSpPr>
          <p:nvPr>
            <p:ph type="pic" sz="quarter" idx="13"/>
          </p:nvPr>
        </p:nvSpPr>
        <p:spPr>
          <a:xfrm>
            <a:off x="5105193" y="2484776"/>
            <a:ext cx="1944000" cy="1944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">
            <a:solidFill>
              <a:srgbClr val="00FF00"/>
            </a:solidFill>
          </a:ln>
        </p:spPr>
        <p:txBody>
          <a:bodyPr anchor="ctr" anchorCtr="0"/>
          <a:lstStyle>
            <a:lvl1pPr marL="0" indent="0" algn="ctr">
              <a:buNone/>
              <a:defRPr sz="1600" i="1">
                <a:solidFill>
                  <a:schemeClr val="tx2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14" name="Tekstin paikkamerkki 4">
            <a:extLst>
              <a:ext uri="{FF2B5EF4-FFF2-40B4-BE49-F238E27FC236}">
                <a16:creationId xmlns:a16="http://schemas.microsoft.com/office/drawing/2014/main" id="{21413A21-45A3-4B2E-93AC-5442D640CA1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421985" y="5011615"/>
            <a:ext cx="2785272" cy="882334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650">
                <a:solidFill>
                  <a:schemeClr val="bg1"/>
                </a:solidFill>
              </a:defRPr>
            </a:lvl1pPr>
            <a:lvl2pPr marL="0" indent="0" algn="ctr">
              <a:buNone/>
              <a:defRPr sz="1650">
                <a:solidFill>
                  <a:schemeClr val="bg1"/>
                </a:solidFill>
              </a:defRPr>
            </a:lvl2pPr>
            <a:lvl3pPr marL="266700" indent="0" algn="ctr">
              <a:buNone/>
              <a:defRPr sz="1650">
                <a:solidFill>
                  <a:schemeClr val="bg1"/>
                </a:solidFill>
              </a:defRPr>
            </a:lvl3pPr>
            <a:lvl4pPr marL="539750" indent="0" algn="ctr">
              <a:buNone/>
              <a:defRPr sz="1650">
                <a:solidFill>
                  <a:schemeClr val="bg1"/>
                </a:solidFill>
              </a:defRPr>
            </a:lvl4pPr>
            <a:lvl5pPr marL="806450" indent="0" algn="ctr">
              <a:buNone/>
              <a:defRPr sz="1650"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5" name="Kuvan paikkamerkki 9">
            <a:extLst>
              <a:ext uri="{FF2B5EF4-FFF2-40B4-BE49-F238E27FC236}">
                <a16:creationId xmlns:a16="http://schemas.microsoft.com/office/drawing/2014/main" id="{5600DE09-C756-4774-94BD-58104E0290C7}"/>
              </a:ext>
            </a:extLst>
          </p:cNvPr>
          <p:cNvSpPr>
            <a:spLocks noGrp="1" noChangeAspect="1"/>
          </p:cNvSpPr>
          <p:nvPr>
            <p:ph type="pic" sz="quarter" idx="15"/>
          </p:nvPr>
        </p:nvSpPr>
        <p:spPr>
          <a:xfrm>
            <a:off x="8861267" y="2484776"/>
            <a:ext cx="1944000" cy="1944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">
            <a:solidFill>
              <a:srgbClr val="00FF00"/>
            </a:solidFill>
          </a:ln>
        </p:spPr>
        <p:txBody>
          <a:bodyPr anchor="ctr" anchorCtr="0"/>
          <a:lstStyle>
            <a:lvl1pPr marL="0" indent="0" algn="ctr">
              <a:buNone/>
              <a:defRPr sz="1600" i="1">
                <a:solidFill>
                  <a:schemeClr val="tx2"/>
                </a:solidFill>
              </a:defRPr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  <p:pic>
        <p:nvPicPr>
          <p:cNvPr id="16" name="Kuva 15">
            <a:extLst>
              <a:ext uri="{FF2B5EF4-FFF2-40B4-BE49-F238E27FC236}">
                <a16:creationId xmlns:a16="http://schemas.microsoft.com/office/drawing/2014/main" id="{F44CE3CA-DF41-4C64-84CB-BE8A1D09D5B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  <p:sp>
        <p:nvSpPr>
          <p:cNvPr id="17" name="Tekstin paikkamerkki 4">
            <a:extLst>
              <a:ext uri="{FF2B5EF4-FFF2-40B4-BE49-F238E27FC236}">
                <a16:creationId xmlns:a16="http://schemas.microsoft.com/office/drawing/2014/main" id="{9C4BB5F3-5F24-4C5D-AEE5-3DA644D728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2662" y="4695092"/>
            <a:ext cx="2785272" cy="316523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650" b="1">
                <a:solidFill>
                  <a:srgbClr val="00FF00"/>
                </a:solidFill>
              </a:defRPr>
            </a:lvl1pPr>
            <a:lvl2pPr marL="0" indent="0" algn="ctr">
              <a:buNone/>
              <a:defRPr sz="1650">
                <a:solidFill>
                  <a:schemeClr val="bg1"/>
                </a:solidFill>
              </a:defRPr>
            </a:lvl2pPr>
            <a:lvl3pPr marL="266700" indent="0" algn="ctr">
              <a:buNone/>
              <a:defRPr sz="1650">
                <a:solidFill>
                  <a:schemeClr val="bg1"/>
                </a:solidFill>
              </a:defRPr>
            </a:lvl3pPr>
            <a:lvl4pPr marL="539750" indent="0" algn="ctr">
              <a:buNone/>
              <a:defRPr sz="1650">
                <a:solidFill>
                  <a:schemeClr val="bg1"/>
                </a:solidFill>
              </a:defRPr>
            </a:lvl4pPr>
            <a:lvl5pPr marL="806450" indent="0" algn="ctr">
              <a:buNone/>
              <a:defRPr sz="1650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Etunimi Sukunimi</a:t>
            </a:r>
          </a:p>
        </p:txBody>
      </p:sp>
      <p:sp>
        <p:nvSpPr>
          <p:cNvPr id="18" name="Tekstin paikkamerkki 4">
            <a:extLst>
              <a:ext uri="{FF2B5EF4-FFF2-40B4-BE49-F238E27FC236}">
                <a16:creationId xmlns:a16="http://schemas.microsoft.com/office/drawing/2014/main" id="{8C86C225-5742-4B85-BAF8-1FE7E4CA52D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665911" y="4695092"/>
            <a:ext cx="2785272" cy="316523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650" b="1">
                <a:solidFill>
                  <a:srgbClr val="00FF00"/>
                </a:solidFill>
              </a:defRPr>
            </a:lvl1pPr>
            <a:lvl2pPr marL="0" indent="0" algn="ctr">
              <a:buNone/>
              <a:defRPr sz="1650">
                <a:solidFill>
                  <a:schemeClr val="bg1"/>
                </a:solidFill>
              </a:defRPr>
            </a:lvl2pPr>
            <a:lvl3pPr marL="266700" indent="0" algn="ctr">
              <a:buNone/>
              <a:defRPr sz="1650">
                <a:solidFill>
                  <a:schemeClr val="bg1"/>
                </a:solidFill>
              </a:defRPr>
            </a:lvl3pPr>
            <a:lvl4pPr marL="539750" indent="0" algn="ctr">
              <a:buNone/>
              <a:defRPr sz="1650">
                <a:solidFill>
                  <a:schemeClr val="bg1"/>
                </a:solidFill>
              </a:defRPr>
            </a:lvl4pPr>
            <a:lvl5pPr marL="806450" indent="0" algn="ctr">
              <a:buNone/>
              <a:defRPr sz="1650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Etunimi Sukunimi</a:t>
            </a:r>
          </a:p>
        </p:txBody>
      </p:sp>
      <p:sp>
        <p:nvSpPr>
          <p:cNvPr id="19" name="Tekstin paikkamerkki 4">
            <a:extLst>
              <a:ext uri="{FF2B5EF4-FFF2-40B4-BE49-F238E27FC236}">
                <a16:creationId xmlns:a16="http://schemas.microsoft.com/office/drawing/2014/main" id="{6AB8ADDE-3C08-4EC6-AAFC-8B8673048A2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421985" y="4695092"/>
            <a:ext cx="2785272" cy="316523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650" b="1">
                <a:solidFill>
                  <a:srgbClr val="00FF00"/>
                </a:solidFill>
              </a:defRPr>
            </a:lvl1pPr>
            <a:lvl2pPr marL="0" indent="0" algn="ctr">
              <a:buNone/>
              <a:defRPr sz="1650">
                <a:solidFill>
                  <a:schemeClr val="bg1"/>
                </a:solidFill>
              </a:defRPr>
            </a:lvl2pPr>
            <a:lvl3pPr marL="266700" indent="0" algn="ctr">
              <a:buNone/>
              <a:defRPr sz="1650">
                <a:solidFill>
                  <a:schemeClr val="bg1"/>
                </a:solidFill>
              </a:defRPr>
            </a:lvl3pPr>
            <a:lvl4pPr marL="539750" indent="0" algn="ctr">
              <a:buNone/>
              <a:defRPr sz="1650">
                <a:solidFill>
                  <a:schemeClr val="bg1"/>
                </a:solidFill>
              </a:defRPr>
            </a:lvl4pPr>
            <a:lvl5pPr marL="806450" indent="0" algn="ctr">
              <a:buNone/>
              <a:defRPr sz="1650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Etunimi Sukunimi</a:t>
            </a:r>
          </a:p>
        </p:txBody>
      </p:sp>
    </p:spTree>
    <p:extLst>
      <p:ext uri="{BB962C8B-B14F-4D97-AF65-F5344CB8AC3E}">
        <p14:creationId xmlns:p14="http://schemas.microsoft.com/office/powerpoint/2010/main" val="2138471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00FF00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855B4B5-9F2F-4793-88DE-221029F89E75}" type="datetime1">
              <a:rPr lang="fi-FI" smtClean="0"/>
              <a:t>21.9.2023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2A6594E4-22A4-4E90-BD04-2EA71EA209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604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kuvalla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Kuvan paikkamerkki 2">
            <a:extLst>
              <a:ext uri="{FF2B5EF4-FFF2-40B4-BE49-F238E27FC236}">
                <a16:creationId xmlns:a16="http://schemas.microsoft.com/office/drawing/2014/main" id="{49E40927-BBBE-4635-B5B1-51EB35CA63CE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-1588" y="0"/>
            <a:ext cx="12193588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3588" h="6858000">
                <a:moveTo>
                  <a:pt x="1566863" y="373062"/>
                </a:moveTo>
                <a:cubicBezTo>
                  <a:pt x="1567392" y="250825"/>
                  <a:pt x="1566334" y="122237"/>
                  <a:pt x="1566863" y="0"/>
                </a:cubicBezTo>
                <a:lnTo>
                  <a:pt x="12193588" y="0"/>
                </a:lnTo>
                <a:lnTo>
                  <a:pt x="12193588" y="6483350"/>
                </a:lnTo>
                <a:lnTo>
                  <a:pt x="10626726" y="6484938"/>
                </a:lnTo>
                <a:lnTo>
                  <a:pt x="10626726" y="6856413"/>
                </a:lnTo>
                <a:lnTo>
                  <a:pt x="1588" y="6858000"/>
                </a:lnTo>
                <a:cubicBezTo>
                  <a:pt x="1059" y="4696883"/>
                  <a:pt x="529" y="2535767"/>
                  <a:pt x="0" y="374650"/>
                </a:cubicBezTo>
                <a:lnTo>
                  <a:pt x="1566863" y="37306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1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00FF00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9622C-37FA-42F5-B71A-F7F21D965DFE}" type="datetime1">
              <a:rPr lang="fi-FI" smtClean="0"/>
              <a:t>21.9.2023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76CBE87-96CE-43D0-8BBC-FE2F1F99865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282400" y="230400"/>
            <a:ext cx="680400" cy="302400"/>
          </a:xfrm>
          <a:blipFill>
            <a:blip r:embed="rId2"/>
            <a:stretch>
              <a:fillRect/>
            </a:stretch>
          </a:blipFill>
        </p:spPr>
        <p:txBody>
          <a:bodyPr anchor="ctr" anchorCtr="0"/>
          <a:lstStyle>
            <a:lvl1pPr marL="0" indent="0" algn="ctr">
              <a:buNone/>
              <a:defRPr sz="200"/>
            </a:lvl1pPr>
          </a:lstStyle>
          <a:p>
            <a:pPr lvl="0"/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79989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1A3DE-9B71-446A-909A-28FCE16D6B71}" type="datetime1">
              <a:rPr lang="fi-FI" smtClean="0"/>
              <a:t>21.9.2023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5511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F811C27-1862-4951-8E57-33C5BB49B157}" type="datetime1">
              <a:rPr lang="fi-FI" smtClean="0"/>
              <a:t>21.9.2023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923F98A4-CC5E-47EB-9896-4CF379FE239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6831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5"/>
            <a:ext cx="4788000" cy="4140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80121" y="2088775"/>
            <a:ext cx="4788000" cy="4140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2DC5404-9034-4C91-B457-4039C06959C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34E3CEF-71A3-471B-BDD5-8169FA17CD44}" type="datetime1">
              <a:rPr lang="fi-FI" smtClean="0"/>
              <a:t>21.9.2023</a:t>
            </a:fld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19D6948-8DF2-4DF1-8401-5A30EEFD8F5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D95326F-A8EB-4CEA-88E4-97AFAE86A3D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2050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787462"/>
            <a:ext cx="4788000" cy="344131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787462"/>
            <a:ext cx="4788000" cy="344131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8" name="Tekstin paikkamerkki 2">
            <a:extLst>
              <a:ext uri="{FF2B5EF4-FFF2-40B4-BE49-F238E27FC236}">
                <a16:creationId xmlns:a16="http://schemas.microsoft.com/office/drawing/2014/main" id="{7192C681-E03B-42EF-93CB-62882EDFB5DC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627527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Tekstin paikkamerkki 4">
            <a:extLst>
              <a:ext uri="{FF2B5EF4-FFF2-40B4-BE49-F238E27FC236}">
                <a16:creationId xmlns:a16="http://schemas.microsoft.com/office/drawing/2014/main" id="{AE17FF42-CA18-47DE-941E-A9A99DC8E8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1" name="Päivämäärän paikkamerkki 10">
            <a:extLst>
              <a:ext uri="{FF2B5EF4-FFF2-40B4-BE49-F238E27FC236}">
                <a16:creationId xmlns:a16="http://schemas.microsoft.com/office/drawing/2014/main" id="{EF38D506-1637-4E50-8177-47445F24CC22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DC36189-F795-4E17-90F6-4B736F064E3A}" type="datetime1">
              <a:rPr lang="fi-FI" smtClean="0"/>
              <a:t>21.9.2023</a:t>
            </a:fld>
            <a:endParaRPr lang="fi-FI" dirty="0"/>
          </a:p>
        </p:txBody>
      </p:sp>
      <p:sp>
        <p:nvSpPr>
          <p:cNvPr id="12" name="Alatunnisteen paikkamerkki 11">
            <a:extLst>
              <a:ext uri="{FF2B5EF4-FFF2-40B4-BE49-F238E27FC236}">
                <a16:creationId xmlns:a16="http://schemas.microsoft.com/office/drawing/2014/main" id="{5A95C55B-EA85-413D-9A4B-92385D9622E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3" name="Dian numeron paikkamerkki 12">
            <a:extLst>
              <a:ext uri="{FF2B5EF4-FFF2-40B4-BE49-F238E27FC236}">
                <a16:creationId xmlns:a16="http://schemas.microsoft.com/office/drawing/2014/main" id="{35C8A7D7-FBE4-4B84-9B26-1D75839ACB1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5679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CCE482C-9293-4877-A193-3AF2E0ED0C62}" type="datetime1">
              <a:rPr lang="fi-FI" smtClean="0"/>
              <a:t>21.9.2023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object 16">
            <a:extLst>
              <a:ext uri="{FF2B5EF4-FFF2-40B4-BE49-F238E27FC236}">
                <a16:creationId xmlns:a16="http://schemas.microsoft.com/office/drawing/2014/main" id="{2C192306-D59C-43DE-921E-D5C26A781D16}"/>
              </a:ext>
            </a:extLst>
          </p:cNvPr>
          <p:cNvSpPr/>
          <p:nvPr userDrawn="1"/>
        </p:nvSpPr>
        <p:spPr>
          <a:xfrm>
            <a:off x="6414269" y="2425530"/>
            <a:ext cx="584142" cy="505975"/>
          </a:xfrm>
          <a:custGeom>
            <a:avLst/>
            <a:gdLst/>
            <a:ahLst/>
            <a:cxnLst/>
            <a:rect l="l" t="t" r="r" b="b"/>
            <a:pathLst>
              <a:path w="963295" h="834389">
                <a:moveTo>
                  <a:pt x="963237" y="0"/>
                </a:moveTo>
                <a:lnTo>
                  <a:pt x="518434" y="0"/>
                </a:lnTo>
                <a:lnTo>
                  <a:pt x="518434" y="413107"/>
                </a:lnTo>
                <a:lnTo>
                  <a:pt x="731119" y="413107"/>
                </a:lnTo>
                <a:lnTo>
                  <a:pt x="726079" y="449181"/>
                </a:lnTo>
                <a:lnTo>
                  <a:pt x="701027" y="513860"/>
                </a:lnTo>
                <a:lnTo>
                  <a:pt x="653986" y="569844"/>
                </a:lnTo>
                <a:lnTo>
                  <a:pt x="617881" y="597293"/>
                </a:lnTo>
                <a:lnTo>
                  <a:pt x="572698" y="624808"/>
                </a:lnTo>
                <a:lnTo>
                  <a:pt x="518434" y="652388"/>
                </a:lnTo>
                <a:lnTo>
                  <a:pt x="614557" y="834393"/>
                </a:lnTo>
                <a:lnTo>
                  <a:pt x="666896" y="809913"/>
                </a:lnTo>
                <a:lnTo>
                  <a:pt x="714643" y="784390"/>
                </a:lnTo>
                <a:lnTo>
                  <a:pt x="757798" y="757825"/>
                </a:lnTo>
                <a:lnTo>
                  <a:pt x="796362" y="730216"/>
                </a:lnTo>
                <a:lnTo>
                  <a:pt x="830334" y="701565"/>
                </a:lnTo>
                <a:lnTo>
                  <a:pt x="859716" y="671870"/>
                </a:lnTo>
                <a:lnTo>
                  <a:pt x="884507" y="641132"/>
                </a:lnTo>
                <a:lnTo>
                  <a:pt x="908568" y="602442"/>
                </a:lnTo>
                <a:lnTo>
                  <a:pt x="928252" y="559323"/>
                </a:lnTo>
                <a:lnTo>
                  <a:pt x="943560" y="511774"/>
                </a:lnTo>
                <a:lnTo>
                  <a:pt x="954492" y="459797"/>
                </a:lnTo>
                <a:lnTo>
                  <a:pt x="961051" y="403390"/>
                </a:lnTo>
                <a:lnTo>
                  <a:pt x="963237" y="342555"/>
                </a:lnTo>
                <a:lnTo>
                  <a:pt x="963237" y="0"/>
                </a:lnTo>
                <a:close/>
              </a:path>
              <a:path w="963295" h="834389">
                <a:moveTo>
                  <a:pt x="444813" y="0"/>
                </a:moveTo>
                <a:lnTo>
                  <a:pt x="0" y="0"/>
                </a:lnTo>
                <a:lnTo>
                  <a:pt x="0" y="413107"/>
                </a:lnTo>
                <a:lnTo>
                  <a:pt x="212695" y="413107"/>
                </a:lnTo>
                <a:lnTo>
                  <a:pt x="207649" y="449181"/>
                </a:lnTo>
                <a:lnTo>
                  <a:pt x="182597" y="513860"/>
                </a:lnTo>
                <a:lnTo>
                  <a:pt x="135561" y="569844"/>
                </a:lnTo>
                <a:lnTo>
                  <a:pt x="99452" y="597293"/>
                </a:lnTo>
                <a:lnTo>
                  <a:pt x="54265" y="624808"/>
                </a:lnTo>
                <a:lnTo>
                  <a:pt x="0" y="652388"/>
                </a:lnTo>
                <a:lnTo>
                  <a:pt x="96122" y="834393"/>
                </a:lnTo>
                <a:lnTo>
                  <a:pt x="148462" y="809913"/>
                </a:lnTo>
                <a:lnTo>
                  <a:pt x="196210" y="784390"/>
                </a:lnTo>
                <a:lnTo>
                  <a:pt x="239367" y="757825"/>
                </a:lnTo>
                <a:lnTo>
                  <a:pt x="277932" y="730216"/>
                </a:lnTo>
                <a:lnTo>
                  <a:pt x="311904" y="701565"/>
                </a:lnTo>
                <a:lnTo>
                  <a:pt x="341284" y="671870"/>
                </a:lnTo>
                <a:lnTo>
                  <a:pt x="366072" y="641132"/>
                </a:lnTo>
                <a:lnTo>
                  <a:pt x="390134" y="602442"/>
                </a:lnTo>
                <a:lnTo>
                  <a:pt x="409820" y="559323"/>
                </a:lnTo>
                <a:lnTo>
                  <a:pt x="425131" y="511774"/>
                </a:lnTo>
                <a:lnTo>
                  <a:pt x="436066" y="459797"/>
                </a:lnTo>
                <a:lnTo>
                  <a:pt x="442626" y="403390"/>
                </a:lnTo>
                <a:lnTo>
                  <a:pt x="444813" y="342555"/>
                </a:lnTo>
                <a:lnTo>
                  <a:pt x="444813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0441B94-046F-42EE-B6D3-728E122FE52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998410" y="2944906"/>
            <a:ext cx="4566527" cy="1671918"/>
          </a:xfrm>
        </p:spPr>
        <p:txBody>
          <a:bodyPr/>
          <a:lstStyle>
            <a:lvl1pPr marL="0" indent="0">
              <a:buNone/>
              <a:defRPr sz="2500" i="1"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7" name="Tekstin paikkamerkki 7">
            <a:extLst>
              <a:ext uri="{FF2B5EF4-FFF2-40B4-BE49-F238E27FC236}">
                <a16:creationId xmlns:a16="http://schemas.microsoft.com/office/drawing/2014/main" id="{D59F5E8B-07FA-4ABF-87A3-FCE2D77057F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98410" y="4679577"/>
            <a:ext cx="4566527" cy="878728"/>
          </a:xfrm>
        </p:spPr>
        <p:txBody>
          <a:bodyPr/>
          <a:lstStyle>
            <a:lvl1pPr marL="285750" indent="-285750">
              <a:buClr>
                <a:schemeClr val="tx2"/>
              </a:buClr>
              <a:buFont typeface="Geomanist" panose="02000503000000020004" pitchFamily="50" charset="0"/>
              <a:buChar char="–"/>
              <a:defRPr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289101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D062B20-6535-4033-BC3B-0B96A6511E91}" type="datetime1">
              <a:rPr lang="fi-FI" smtClean="0"/>
              <a:t>21.9.2023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Tekstin paikkamerkki 4">
            <a:extLst>
              <a:ext uri="{FF2B5EF4-FFF2-40B4-BE49-F238E27FC236}">
                <a16:creationId xmlns:a16="http://schemas.microsoft.com/office/drawing/2014/main" id="{88C1CA0A-F93C-4AFD-B68A-0BDB5CF3A1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810161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g object 17">
            <a:extLst>
              <a:ext uri="{FF2B5EF4-FFF2-40B4-BE49-F238E27FC236}">
                <a16:creationId xmlns:a16="http://schemas.microsoft.com/office/drawing/2014/main" id="{AA2E00B9-4467-4E6D-9D00-09FC5BCA9E3F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8" name="bg object 18">
            <a:extLst>
              <a:ext uri="{FF2B5EF4-FFF2-40B4-BE49-F238E27FC236}">
                <a16:creationId xmlns:a16="http://schemas.microsoft.com/office/drawing/2014/main" id="{4CED7432-3D6A-4CEE-861B-B720173FF931}"/>
              </a:ext>
            </a:extLst>
          </p:cNvPr>
          <p:cNvSpPr/>
          <p:nvPr userDrawn="1"/>
        </p:nvSpPr>
        <p:spPr>
          <a:xfrm>
            <a:off x="10627200" y="6481536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243A338-5EC7-4196-A0E8-05B1FE386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8" y="627529"/>
            <a:ext cx="10941425" cy="134470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61561A0-4845-4E30-A051-2FD9AFC9A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7528" y="2088776"/>
            <a:ext cx="10941425" cy="414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8C5D75-E007-4B16-BDEC-50D708BCD6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51968" y="6530787"/>
            <a:ext cx="936812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4A46B2F-67A3-41A9-8602-5383CFCB577A}" type="datetime1">
              <a:rPr lang="fi-FI" smtClean="0"/>
              <a:t>21.9.2023</a:t>
            </a:fld>
            <a:endParaRPr lang="fi-FI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91CA4E-B711-401A-9708-31ACDAD2A6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33603" y="6530787"/>
            <a:ext cx="3603809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32C66C-0429-4408-858E-55D6FCC689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3047" y="6530787"/>
            <a:ext cx="497541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695C01BA-A755-4B74-ABC5-5F263D12E1D7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7" y="229796"/>
            <a:ext cx="681992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141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tabLst>
          <a:tab pos="3586163" algn="l"/>
        </a:tabLst>
        <a:defRPr sz="5000" b="1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lnSpc>
          <a:spcPct val="100000"/>
        </a:lnSpc>
        <a:spcBef>
          <a:spcPts val="0"/>
        </a:spcBef>
        <a:buClr>
          <a:schemeClr val="accent4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1pPr>
      <a:lvl2pPr marL="627063" indent="-268288" algn="l" defTabSz="914400" rtl="0" eaLnBrk="1" latinLnBrk="0" hangingPunct="1">
        <a:lnSpc>
          <a:spcPct val="100000"/>
        </a:lnSpc>
        <a:spcBef>
          <a:spcPts val="0"/>
        </a:spcBef>
        <a:buClr>
          <a:schemeClr val="accent4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2pPr>
      <a:lvl3pPr marL="985838" indent="-268288" algn="l" defTabSz="914400" rtl="0" eaLnBrk="1" latinLnBrk="0" hangingPunct="1">
        <a:lnSpc>
          <a:spcPct val="100000"/>
        </a:lnSpc>
        <a:spcBef>
          <a:spcPts val="0"/>
        </a:spcBef>
        <a:buClr>
          <a:schemeClr val="accent4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3pPr>
      <a:lvl4pPr marL="1344613" indent="-268288" algn="l" defTabSz="914400" rtl="0" eaLnBrk="1" latinLnBrk="0" hangingPunct="1">
        <a:lnSpc>
          <a:spcPct val="100000"/>
        </a:lnSpc>
        <a:spcBef>
          <a:spcPts val="0"/>
        </a:spcBef>
        <a:buClr>
          <a:schemeClr val="accent4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4pPr>
      <a:lvl5pPr marL="1703388" indent="-268288" algn="l" defTabSz="914400" rtl="0" eaLnBrk="1" latinLnBrk="0" hangingPunct="1">
        <a:lnSpc>
          <a:spcPct val="100000"/>
        </a:lnSpc>
        <a:spcBef>
          <a:spcPts val="0"/>
        </a:spcBef>
        <a:buClr>
          <a:schemeClr val="accent4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8EAD5E6-B1DB-41A8-B2A8-36457836B65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Asuntosijoittaminen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C8D92D9-3FB4-44D5-A515-E8C20B480D7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Asuntosijoittamisen tuotot ja riskit</a:t>
            </a:r>
          </a:p>
        </p:txBody>
      </p:sp>
    </p:spTree>
    <p:extLst>
      <p:ext uri="{BB962C8B-B14F-4D97-AF65-F5344CB8AC3E}">
        <p14:creationId xmlns:p14="http://schemas.microsoft.com/office/powerpoint/2010/main" val="2273472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A38E5F33-AA17-F6B2-DBCD-B49AD6341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287" y="659063"/>
            <a:ext cx="10941425" cy="928001"/>
          </a:xfrm>
        </p:spPr>
        <p:txBody>
          <a:bodyPr/>
          <a:lstStyle/>
          <a:p>
            <a:r>
              <a:rPr lang="fi-FI" dirty="0"/>
              <a:t>Suomen asuntokanta 2021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4D5B8F74-9A17-3977-EB4E-04A0F5D262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286" y="1692166"/>
            <a:ext cx="10599762" cy="4505080"/>
          </a:xfrm>
        </p:spPr>
        <p:txBody>
          <a:bodyPr/>
          <a:lstStyle/>
          <a:p>
            <a:pPr marL="0" indent="0">
              <a:buNone/>
            </a:pPr>
            <a:r>
              <a:rPr lang="fi-FI" sz="2800" dirty="0"/>
              <a:t>Vuonna 2021 Suomessa oli yhteensä 3 150 000 asuntoa, joista n. 350 000 oli vailla vakinaista asujaa. </a:t>
            </a:r>
          </a:p>
          <a:p>
            <a:pPr>
              <a:buClr>
                <a:schemeClr val="accent4">
                  <a:lumMod val="50000"/>
                </a:schemeClr>
              </a:buClr>
            </a:pPr>
            <a:r>
              <a:rPr lang="fi-FI" sz="2800" dirty="0"/>
              <a:t>Omistusasunnoissa asui 3,7 miljoonaa suomalaista eli 69 % väestöstä</a:t>
            </a:r>
          </a:p>
          <a:p>
            <a:pPr>
              <a:buClr>
                <a:schemeClr val="accent4">
                  <a:lumMod val="50000"/>
                </a:schemeClr>
              </a:buClr>
            </a:pPr>
            <a:r>
              <a:rPr lang="fi-FI" sz="2800" dirty="0"/>
              <a:t>Vuokralla asui 1,5 miljoonaa eli 28 % väestöstä (34 % asuntokunnista)</a:t>
            </a:r>
          </a:p>
          <a:p>
            <a:pPr>
              <a:buClr>
                <a:schemeClr val="accent4">
                  <a:lumMod val="50000"/>
                </a:schemeClr>
              </a:buClr>
            </a:pPr>
            <a:r>
              <a:rPr lang="fi-FI" sz="2800" b="1" dirty="0"/>
              <a:t>Neljä viidestä alle 30-vuotiaasta </a:t>
            </a:r>
            <a:r>
              <a:rPr lang="fi-FI" sz="2800" dirty="0"/>
              <a:t>ja</a:t>
            </a:r>
            <a:r>
              <a:rPr lang="fi-FI" sz="2800" b="1" dirty="0"/>
              <a:t> puolet yksin asuvista asui vuokralla</a:t>
            </a:r>
          </a:p>
          <a:p>
            <a:pPr lvl="1"/>
            <a:r>
              <a:rPr lang="fi-FI" sz="2600" dirty="0"/>
              <a:t>vuokralla asuvien määrä on kasvanut 100 000 hengellä vuodesta 2018</a:t>
            </a:r>
          </a:p>
          <a:p>
            <a:pPr marL="358775" lvl="1" indent="0">
              <a:buNone/>
            </a:pPr>
            <a:endParaRPr lang="fi-FI" sz="2800" dirty="0"/>
          </a:p>
          <a:p>
            <a:pPr marL="0" indent="0">
              <a:buNone/>
            </a:pPr>
            <a:r>
              <a:rPr lang="fi-FI" sz="2800" b="1" dirty="0"/>
              <a:t>Pohdittavaksi: </a:t>
            </a:r>
            <a:r>
              <a:rPr lang="fi-FI" sz="2800" dirty="0"/>
              <a:t>Mikä selittää vuokralla asuvien lukumäärän kasvua ja mitä vaikutuksia tällä on vuokramarkkinoille? </a:t>
            </a:r>
          </a:p>
          <a:p>
            <a:pPr marL="358775" lvl="1" indent="0">
              <a:buNone/>
            </a:pPr>
            <a:endParaRPr lang="fi-FI" sz="2800" dirty="0"/>
          </a:p>
          <a:p>
            <a:pPr marL="358775" lvl="1" indent="0">
              <a:buNone/>
            </a:pPr>
            <a:endParaRPr lang="fi-FI" sz="2800" dirty="0"/>
          </a:p>
          <a:p>
            <a:endParaRPr lang="fi-FI" sz="2800" b="1" dirty="0"/>
          </a:p>
          <a:p>
            <a:pPr marL="0" indent="0">
              <a:buNone/>
            </a:pPr>
            <a:endParaRPr lang="fi-FI" sz="2800" b="1" dirty="0"/>
          </a:p>
          <a:p>
            <a:pPr marL="0" indent="0">
              <a:buNone/>
            </a:pP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3115469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096F442B-3B7D-5773-BF76-7FFCD1F9F9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116" y="579631"/>
            <a:ext cx="8533470" cy="6040301"/>
          </a:xfrm>
          <a:prstGeom prst="rect">
            <a:avLst/>
          </a:prstGeom>
        </p:spPr>
      </p:pic>
      <p:sp>
        <p:nvSpPr>
          <p:cNvPr id="6" name="Tekstiruutu 5">
            <a:extLst>
              <a:ext uri="{FF2B5EF4-FFF2-40B4-BE49-F238E27FC236}">
                <a16:creationId xmlns:a16="http://schemas.microsoft.com/office/drawing/2014/main" id="{23BB6376-1F87-D2FF-C3EE-3C760A15EF57}"/>
              </a:ext>
            </a:extLst>
          </p:cNvPr>
          <p:cNvSpPr txBox="1"/>
          <p:nvPr/>
        </p:nvSpPr>
        <p:spPr>
          <a:xfrm>
            <a:off x="8429297" y="6547945"/>
            <a:ext cx="2175641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manist Regular"/>
                <a:ea typeface="+mn-ea"/>
                <a:cs typeface="+mn-cs"/>
              </a:rPr>
              <a:t>Lähde: Tilastokeskus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E3A6FB39-4C07-8A87-30A7-42F5E960044B}"/>
              </a:ext>
            </a:extLst>
          </p:cNvPr>
          <p:cNvSpPr txBox="1"/>
          <p:nvPr/>
        </p:nvSpPr>
        <p:spPr>
          <a:xfrm>
            <a:off x="8429297" y="1824851"/>
            <a:ext cx="3383401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manist Regular"/>
                <a:ea typeface="+mn-ea"/>
                <a:cs typeface="+mn-cs"/>
              </a:rPr>
              <a:t>Tehtävä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manist Regular"/>
                <a:ea typeface="+mn-ea"/>
                <a:cs typeface="+mn-cs"/>
              </a:rPr>
              <a:t>Miksi vuokralla asumisen osuus ikäryhmittäin vaihtelee kuviossa näkyvällä tavalla?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eomanist Regular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manist Regular"/>
                <a:ea typeface="+mn-ea"/>
                <a:cs typeface="+mn-cs"/>
              </a:rPr>
              <a:t>Miten asuntosijoittajan kannattaa huomioida vuokralaisten jakauma? </a:t>
            </a:r>
          </a:p>
        </p:txBody>
      </p:sp>
    </p:spTree>
    <p:extLst>
      <p:ext uri="{BB962C8B-B14F-4D97-AF65-F5344CB8AC3E}">
        <p14:creationId xmlns:p14="http://schemas.microsoft.com/office/powerpoint/2010/main" val="1820566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Kaavio 3">
            <a:extLst>
              <a:ext uri="{FF2B5EF4-FFF2-40B4-BE49-F238E27FC236}">
                <a16:creationId xmlns:a16="http://schemas.microsoft.com/office/drawing/2014/main" id="{1FDE70E8-5681-0431-7690-EBA246A141CF}"/>
              </a:ext>
            </a:extLst>
          </p:cNvPr>
          <p:cNvGraphicFramePr/>
          <p:nvPr/>
        </p:nvGraphicFramePr>
        <p:xfrm>
          <a:off x="735723" y="719666"/>
          <a:ext cx="11077905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kstiruutu 4">
            <a:extLst>
              <a:ext uri="{FF2B5EF4-FFF2-40B4-BE49-F238E27FC236}">
                <a16:creationId xmlns:a16="http://schemas.microsoft.com/office/drawing/2014/main" id="{D21C44F8-0475-1377-1729-BD2792857990}"/>
              </a:ext>
            </a:extLst>
          </p:cNvPr>
          <p:cNvSpPr txBox="1"/>
          <p:nvPr/>
        </p:nvSpPr>
        <p:spPr>
          <a:xfrm>
            <a:off x="7430815" y="6547945"/>
            <a:ext cx="3174124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manist Regular"/>
                <a:ea typeface="+mn-ea"/>
                <a:cs typeface="+mn-cs"/>
              </a:rPr>
              <a:t>Lähde: Suomen Vuokranantajat</a:t>
            </a:r>
          </a:p>
        </p:txBody>
      </p:sp>
    </p:spTree>
    <p:extLst>
      <p:ext uri="{BB962C8B-B14F-4D97-AF65-F5344CB8AC3E}">
        <p14:creationId xmlns:p14="http://schemas.microsoft.com/office/powerpoint/2010/main" val="1056245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AA6B14-B18B-6129-6A11-4E1F4A82A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041539-40BE-F757-9949-9917BEC71F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9" y="2088776"/>
            <a:ext cx="10723644" cy="4140000"/>
          </a:xfrm>
        </p:spPr>
        <p:txBody>
          <a:bodyPr/>
          <a:lstStyle/>
          <a:p>
            <a:pPr marL="0" indent="0">
              <a:buNone/>
            </a:pPr>
            <a:r>
              <a:rPr lang="fi-FI" sz="2800" dirty="0"/>
              <a:t>Tutustu opettajan jakamaan monisteeseen uudisrakentamisesta Suomessa ja euribor-koroista. Tee monisteen tehtävät yhdessä vierustoverin kanssa. </a:t>
            </a:r>
          </a:p>
        </p:txBody>
      </p:sp>
    </p:spTree>
    <p:extLst>
      <p:ext uri="{BB962C8B-B14F-4D97-AF65-F5344CB8AC3E}">
        <p14:creationId xmlns:p14="http://schemas.microsoft.com/office/powerpoint/2010/main" val="1496122031"/>
      </p:ext>
    </p:extLst>
  </p:cSld>
  <p:clrMapOvr>
    <a:masterClrMapping/>
  </p:clrMapOvr>
</p:sld>
</file>

<file path=ppt/theme/theme1.xml><?xml version="1.0" encoding="utf-8"?>
<a:theme xmlns:a="http://schemas.openxmlformats.org/drawingml/2006/main" name="TAT perus">
  <a:themeElements>
    <a:clrScheme name="TAT">
      <a:dk1>
        <a:srgbClr val="000000"/>
      </a:dk1>
      <a:lt1>
        <a:srgbClr val="FFFFFF"/>
      </a:lt1>
      <a:dk2>
        <a:srgbClr val="300F5E"/>
      </a:dk2>
      <a:lt2>
        <a:srgbClr val="CCCCCC"/>
      </a:lt2>
      <a:accent1>
        <a:srgbClr val="00FFFF"/>
      </a:accent1>
      <a:accent2>
        <a:srgbClr val="00BCF2"/>
      </a:accent2>
      <a:accent3>
        <a:srgbClr val="00D8CC"/>
      </a:accent3>
      <a:accent4>
        <a:srgbClr val="00FF00"/>
      </a:accent4>
      <a:accent5>
        <a:srgbClr val="EC008C"/>
      </a:accent5>
      <a:accent6>
        <a:srgbClr val="FF8C00"/>
      </a:accent6>
      <a:hlink>
        <a:srgbClr val="30205D"/>
      </a:hlink>
      <a:folHlink>
        <a:srgbClr val="300F5E"/>
      </a:folHlink>
    </a:clrScheme>
    <a:fontScheme name="TAT">
      <a:majorFont>
        <a:latin typeface="Geomanist Bold"/>
        <a:ea typeface=""/>
        <a:cs typeface=""/>
      </a:majorFont>
      <a:minorFont>
        <a:latin typeface="Geomanist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owerpoint_mallipohja_tyhjä_2022" id="{65EBAC47-328A-49A9-9BDD-3B0A26ACCCC0}" vid="{36E6A66A-7364-41E4-B35C-33076DF9C1D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133</Words>
  <Application>Microsoft Office PowerPoint</Application>
  <PresentationFormat>Laajakuva</PresentationFormat>
  <Paragraphs>25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Arial</vt:lpstr>
      <vt:lpstr>Geomanist</vt:lpstr>
      <vt:lpstr>Geomanist Bold</vt:lpstr>
      <vt:lpstr>Geomanist Regular</vt:lpstr>
      <vt:lpstr>TAT perus</vt:lpstr>
      <vt:lpstr>Asuntosijoittaminen</vt:lpstr>
      <vt:lpstr>Suomen asuntokanta 2021</vt:lpstr>
      <vt:lpstr>PowerPoint-esitys</vt:lpstr>
      <vt:lpstr>PowerPoint-esitys</vt:lpstr>
      <vt:lpstr>Tehtävä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Asuntosijoittaminen</dc:title>
  <dc:creator>Sari Pajunen</dc:creator>
  <cp:lastModifiedBy>Toni Uusimäki</cp:lastModifiedBy>
  <cp:revision>1</cp:revision>
  <dcterms:created xsi:type="dcterms:W3CDTF">2023-04-06T07:53:27Z</dcterms:created>
  <dcterms:modified xsi:type="dcterms:W3CDTF">2023-09-21T18:02:48Z</dcterms:modified>
</cp:coreProperties>
</file>