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omments/modernComment_161_C08085E1.xml" ContentType="application/vnd.ms-powerpoint.comment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omments/modernComment_165_E962B148.xml" ContentType="application/vnd.ms-powerpoint.comment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omments/modernComment_16B_5931A497.xml" ContentType="application/vnd.ms-powerpoint.comment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5" r:id="rId5"/>
    <p:sldMasterId id="2147483690" r:id="rId6"/>
    <p:sldMasterId id="2147483704" r:id="rId7"/>
    <p:sldMasterId id="2147483718" r:id="rId8"/>
  </p:sldMasterIdLst>
  <p:notesMasterIdLst>
    <p:notesMasterId r:id="rId21"/>
  </p:notesMasterIdLst>
  <p:sldIdLst>
    <p:sldId id="348" r:id="rId9"/>
    <p:sldId id="351" r:id="rId10"/>
    <p:sldId id="353" r:id="rId11"/>
    <p:sldId id="356" r:id="rId12"/>
    <p:sldId id="359" r:id="rId13"/>
    <p:sldId id="352" r:id="rId14"/>
    <p:sldId id="357" r:id="rId15"/>
    <p:sldId id="361" r:id="rId16"/>
    <p:sldId id="362" r:id="rId17"/>
    <p:sldId id="363" r:id="rId18"/>
    <p:sldId id="355" r:id="rId19"/>
    <p:sldId id="365" r:id="rId2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B0171B-E3ED-F8BC-566E-673FB29DB1C9}" name="Vieras" initials="Vi" userId="S::urn:spo:anon#41b9419064f99cc46a186989a9ebd9f45ec7f376f76158c6a3f16195475d74ae::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0F5E"/>
    <a:srgbClr val="00BCF2"/>
    <a:srgbClr val="00D8CC"/>
    <a:srgbClr val="FF8C00"/>
    <a:srgbClr val="EC008C"/>
    <a:srgbClr val="00FF00"/>
    <a:srgbClr val="CCCC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0372C0-73A6-B5AF-BF2F-18F588F5CA69}" v="4" dt="2022-08-08T13:08:16.702"/>
    <p1510:client id="{DFE1CCC7-8C4A-FF35-0DA9-A03647939CF3}" v="4" dt="2022-08-04T10:36:37.06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Vaalea tyyli 1 - Korostus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5BE263C-DBD7-4A20-BB59-AAB30ACAA65A}" styleName="Normaali tyyli 3 - Korostu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Vaalea tyyli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Vaalea tyyli 1 - Korostu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93D81CF-94F2-401A-BA57-92F5A7B2D0C5}" styleName="Normaali tyyl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Työeläke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  <a:alpha val="45000"/>
              </a:schemeClr>
            </a:solidFill>
            <a:ln>
              <a:noFill/>
            </a:ln>
            <a:effectLst/>
          </c:spPr>
          <c:cat>
            <c:strRef>
              <c:f>Taul1!$A$2:$A$52</c:f>
              <c:strCache>
                <c:ptCount val="51"/>
                <c:pt idx="0">
                  <c:v>  -   €  </c:v>
                </c:pt>
                <c:pt idx="1">
                  <c:v> 100 € </c:v>
                </c:pt>
                <c:pt idx="2">
                  <c:v> 200 € </c:v>
                </c:pt>
                <c:pt idx="3">
                  <c:v> 300 € </c:v>
                </c:pt>
                <c:pt idx="4">
                  <c:v> 400 € </c:v>
                </c:pt>
                <c:pt idx="5">
                  <c:v> 500 € </c:v>
                </c:pt>
                <c:pt idx="6">
                  <c:v> 600 € </c:v>
                </c:pt>
                <c:pt idx="7">
                  <c:v> 700 € </c:v>
                </c:pt>
                <c:pt idx="8">
                  <c:v> 800 € </c:v>
                </c:pt>
                <c:pt idx="9">
                  <c:v> 900 € </c:v>
                </c:pt>
                <c:pt idx="10">
                  <c:v> 1 000 € </c:v>
                </c:pt>
                <c:pt idx="11">
                  <c:v> 1 100 € </c:v>
                </c:pt>
                <c:pt idx="12">
                  <c:v> 1 200 € </c:v>
                </c:pt>
                <c:pt idx="13">
                  <c:v> 1 300 € </c:v>
                </c:pt>
                <c:pt idx="14">
                  <c:v> 1 400 € </c:v>
                </c:pt>
                <c:pt idx="15">
                  <c:v> 1 500 € </c:v>
                </c:pt>
                <c:pt idx="16">
                  <c:v> 1 600 € </c:v>
                </c:pt>
                <c:pt idx="17">
                  <c:v> 1 700 € </c:v>
                </c:pt>
                <c:pt idx="18">
                  <c:v> 1 800 € </c:v>
                </c:pt>
                <c:pt idx="19">
                  <c:v> 1 900 € </c:v>
                </c:pt>
                <c:pt idx="20">
                  <c:v> 2 000 € </c:v>
                </c:pt>
                <c:pt idx="21">
                  <c:v> 2 100 € </c:v>
                </c:pt>
                <c:pt idx="22">
                  <c:v> 2 200 € </c:v>
                </c:pt>
                <c:pt idx="23">
                  <c:v> 2 300 € </c:v>
                </c:pt>
                <c:pt idx="24">
                  <c:v> 2 400 € </c:v>
                </c:pt>
                <c:pt idx="25">
                  <c:v> 2 500 € </c:v>
                </c:pt>
                <c:pt idx="26">
                  <c:v> 2 600 € </c:v>
                </c:pt>
                <c:pt idx="27">
                  <c:v> 2 700 € </c:v>
                </c:pt>
                <c:pt idx="28">
                  <c:v> 2 800 € </c:v>
                </c:pt>
                <c:pt idx="29">
                  <c:v> 2 900 € </c:v>
                </c:pt>
                <c:pt idx="30">
                  <c:v> 3 000 € </c:v>
                </c:pt>
                <c:pt idx="31">
                  <c:v> 3 100 € </c:v>
                </c:pt>
                <c:pt idx="32">
                  <c:v> 3 200 € </c:v>
                </c:pt>
                <c:pt idx="33">
                  <c:v> 3 300 € </c:v>
                </c:pt>
                <c:pt idx="34">
                  <c:v> 3 400 € </c:v>
                </c:pt>
                <c:pt idx="35">
                  <c:v> 3 500 € </c:v>
                </c:pt>
                <c:pt idx="36">
                  <c:v> 3 600 € </c:v>
                </c:pt>
                <c:pt idx="37">
                  <c:v> 3 700 € </c:v>
                </c:pt>
                <c:pt idx="38">
                  <c:v> 3 800 € </c:v>
                </c:pt>
                <c:pt idx="39">
                  <c:v> 3 900 € </c:v>
                </c:pt>
                <c:pt idx="40">
                  <c:v> 4 000 € </c:v>
                </c:pt>
                <c:pt idx="41">
                  <c:v> 4 100 € </c:v>
                </c:pt>
                <c:pt idx="42">
                  <c:v> 4 200 € </c:v>
                </c:pt>
                <c:pt idx="43">
                  <c:v> 4 300 € </c:v>
                </c:pt>
                <c:pt idx="44">
                  <c:v> 4 400 € </c:v>
                </c:pt>
                <c:pt idx="45">
                  <c:v> 4 500 € </c:v>
                </c:pt>
                <c:pt idx="46">
                  <c:v> 4 600 € </c:v>
                </c:pt>
                <c:pt idx="47">
                  <c:v> 4 700 € </c:v>
                </c:pt>
                <c:pt idx="48">
                  <c:v> 4 800 € </c:v>
                </c:pt>
                <c:pt idx="49">
                  <c:v> 4 900 € </c:v>
                </c:pt>
                <c:pt idx="50">
                  <c:v> 5 000 € </c:v>
                </c:pt>
              </c:strCache>
            </c:strRef>
          </c:cat>
          <c:val>
            <c:numRef>
              <c:f>Taul1!$B$2:$B$52</c:f>
              <c:numCache>
                <c:formatCode>_-* #\ ##0.00\ [$€-40B]_-;\-* #\ ##0.00\ [$€-40B]_-;_-* "-"??\ [$€-40B]_-;_-@_-</c:formatCode>
                <c:ptCount val="51"/>
                <c:pt idx="0">
                  <c:v>0</c:v>
                </c:pt>
                <c:pt idx="1">
                  <c:v>60</c:v>
                </c:pt>
                <c:pt idx="2">
                  <c:v>120</c:v>
                </c:pt>
                <c:pt idx="3">
                  <c:v>180</c:v>
                </c:pt>
                <c:pt idx="4">
                  <c:v>240</c:v>
                </c:pt>
                <c:pt idx="5">
                  <c:v>300</c:v>
                </c:pt>
                <c:pt idx="6">
                  <c:v>360</c:v>
                </c:pt>
                <c:pt idx="7">
                  <c:v>420</c:v>
                </c:pt>
                <c:pt idx="8">
                  <c:v>480</c:v>
                </c:pt>
                <c:pt idx="9">
                  <c:v>540</c:v>
                </c:pt>
                <c:pt idx="10">
                  <c:v>600</c:v>
                </c:pt>
                <c:pt idx="11">
                  <c:v>660</c:v>
                </c:pt>
                <c:pt idx="12">
                  <c:v>720</c:v>
                </c:pt>
                <c:pt idx="13">
                  <c:v>780</c:v>
                </c:pt>
                <c:pt idx="14">
                  <c:v>840</c:v>
                </c:pt>
                <c:pt idx="15">
                  <c:v>900</c:v>
                </c:pt>
                <c:pt idx="16">
                  <c:v>960</c:v>
                </c:pt>
                <c:pt idx="17">
                  <c:v>1020</c:v>
                </c:pt>
                <c:pt idx="18">
                  <c:v>1080</c:v>
                </c:pt>
                <c:pt idx="19">
                  <c:v>1140</c:v>
                </c:pt>
                <c:pt idx="20">
                  <c:v>1200</c:v>
                </c:pt>
                <c:pt idx="21">
                  <c:v>1260</c:v>
                </c:pt>
                <c:pt idx="22">
                  <c:v>1320</c:v>
                </c:pt>
                <c:pt idx="23">
                  <c:v>1380</c:v>
                </c:pt>
                <c:pt idx="24">
                  <c:v>1440</c:v>
                </c:pt>
                <c:pt idx="25">
                  <c:v>1500</c:v>
                </c:pt>
                <c:pt idx="26">
                  <c:v>1560</c:v>
                </c:pt>
                <c:pt idx="27">
                  <c:v>1620</c:v>
                </c:pt>
                <c:pt idx="28">
                  <c:v>1680</c:v>
                </c:pt>
                <c:pt idx="29">
                  <c:v>1740</c:v>
                </c:pt>
                <c:pt idx="30">
                  <c:v>1800</c:v>
                </c:pt>
                <c:pt idx="31">
                  <c:v>1860</c:v>
                </c:pt>
                <c:pt idx="32">
                  <c:v>1920</c:v>
                </c:pt>
                <c:pt idx="33">
                  <c:v>1980</c:v>
                </c:pt>
                <c:pt idx="34">
                  <c:v>2040</c:v>
                </c:pt>
                <c:pt idx="35">
                  <c:v>2100</c:v>
                </c:pt>
                <c:pt idx="36">
                  <c:v>2160</c:v>
                </c:pt>
                <c:pt idx="37">
                  <c:v>2220</c:v>
                </c:pt>
                <c:pt idx="38">
                  <c:v>2280</c:v>
                </c:pt>
                <c:pt idx="39">
                  <c:v>2340</c:v>
                </c:pt>
                <c:pt idx="40">
                  <c:v>2400</c:v>
                </c:pt>
                <c:pt idx="41">
                  <c:v>2460</c:v>
                </c:pt>
                <c:pt idx="42">
                  <c:v>2520</c:v>
                </c:pt>
                <c:pt idx="43">
                  <c:v>2580</c:v>
                </c:pt>
                <c:pt idx="44">
                  <c:v>2640</c:v>
                </c:pt>
                <c:pt idx="45">
                  <c:v>2700</c:v>
                </c:pt>
                <c:pt idx="46">
                  <c:v>2760</c:v>
                </c:pt>
                <c:pt idx="47">
                  <c:v>2820</c:v>
                </c:pt>
                <c:pt idx="48">
                  <c:v>2880</c:v>
                </c:pt>
                <c:pt idx="49">
                  <c:v>2940</c:v>
                </c:pt>
                <c:pt idx="50">
                  <c:v>3000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56-492E-A01D-7D064EBF7E3F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Kansaneläke</c:v>
                </c:pt>
              </c:strCache>
            </c:strRef>
          </c:tx>
          <c:spPr>
            <a:solidFill>
              <a:schemeClr val="accent4">
                <a:lumMod val="75000"/>
                <a:alpha val="28000"/>
              </a:schemeClr>
            </a:solidFill>
            <a:ln>
              <a:noFill/>
            </a:ln>
            <a:effectLst/>
          </c:spPr>
          <c:cat>
            <c:strRef>
              <c:f>Taul1!$A$2:$A$52</c:f>
              <c:strCache>
                <c:ptCount val="51"/>
                <c:pt idx="0">
                  <c:v>  -   €  </c:v>
                </c:pt>
                <c:pt idx="1">
                  <c:v> 100 € </c:v>
                </c:pt>
                <c:pt idx="2">
                  <c:v> 200 € </c:v>
                </c:pt>
                <c:pt idx="3">
                  <c:v> 300 € </c:v>
                </c:pt>
                <c:pt idx="4">
                  <c:v> 400 € </c:v>
                </c:pt>
                <c:pt idx="5">
                  <c:v> 500 € </c:v>
                </c:pt>
                <c:pt idx="6">
                  <c:v> 600 € </c:v>
                </c:pt>
                <c:pt idx="7">
                  <c:v> 700 € </c:v>
                </c:pt>
                <c:pt idx="8">
                  <c:v> 800 € </c:v>
                </c:pt>
                <c:pt idx="9">
                  <c:v> 900 € </c:v>
                </c:pt>
                <c:pt idx="10">
                  <c:v> 1 000 € </c:v>
                </c:pt>
                <c:pt idx="11">
                  <c:v> 1 100 € </c:v>
                </c:pt>
                <c:pt idx="12">
                  <c:v> 1 200 € </c:v>
                </c:pt>
                <c:pt idx="13">
                  <c:v> 1 300 € </c:v>
                </c:pt>
                <c:pt idx="14">
                  <c:v> 1 400 € </c:v>
                </c:pt>
                <c:pt idx="15">
                  <c:v> 1 500 € </c:v>
                </c:pt>
                <c:pt idx="16">
                  <c:v> 1 600 € </c:v>
                </c:pt>
                <c:pt idx="17">
                  <c:v> 1 700 € </c:v>
                </c:pt>
                <c:pt idx="18">
                  <c:v> 1 800 € </c:v>
                </c:pt>
                <c:pt idx="19">
                  <c:v> 1 900 € </c:v>
                </c:pt>
                <c:pt idx="20">
                  <c:v> 2 000 € </c:v>
                </c:pt>
                <c:pt idx="21">
                  <c:v> 2 100 € </c:v>
                </c:pt>
                <c:pt idx="22">
                  <c:v> 2 200 € </c:v>
                </c:pt>
                <c:pt idx="23">
                  <c:v> 2 300 € </c:v>
                </c:pt>
                <c:pt idx="24">
                  <c:v> 2 400 € </c:v>
                </c:pt>
                <c:pt idx="25">
                  <c:v> 2 500 € </c:v>
                </c:pt>
                <c:pt idx="26">
                  <c:v> 2 600 € </c:v>
                </c:pt>
                <c:pt idx="27">
                  <c:v> 2 700 € </c:v>
                </c:pt>
                <c:pt idx="28">
                  <c:v> 2 800 € </c:v>
                </c:pt>
                <c:pt idx="29">
                  <c:v> 2 900 € </c:v>
                </c:pt>
                <c:pt idx="30">
                  <c:v> 3 000 € </c:v>
                </c:pt>
                <c:pt idx="31">
                  <c:v> 3 100 € </c:v>
                </c:pt>
                <c:pt idx="32">
                  <c:v> 3 200 € </c:v>
                </c:pt>
                <c:pt idx="33">
                  <c:v> 3 300 € </c:v>
                </c:pt>
                <c:pt idx="34">
                  <c:v> 3 400 € </c:v>
                </c:pt>
                <c:pt idx="35">
                  <c:v> 3 500 € </c:v>
                </c:pt>
                <c:pt idx="36">
                  <c:v> 3 600 € </c:v>
                </c:pt>
                <c:pt idx="37">
                  <c:v> 3 700 € </c:v>
                </c:pt>
                <c:pt idx="38">
                  <c:v> 3 800 € </c:v>
                </c:pt>
                <c:pt idx="39">
                  <c:v> 3 900 € </c:v>
                </c:pt>
                <c:pt idx="40">
                  <c:v> 4 000 € </c:v>
                </c:pt>
                <c:pt idx="41">
                  <c:v> 4 100 € </c:v>
                </c:pt>
                <c:pt idx="42">
                  <c:v> 4 200 € </c:v>
                </c:pt>
                <c:pt idx="43">
                  <c:v> 4 300 € </c:v>
                </c:pt>
                <c:pt idx="44">
                  <c:v> 4 400 € </c:v>
                </c:pt>
                <c:pt idx="45">
                  <c:v> 4 500 € </c:v>
                </c:pt>
                <c:pt idx="46">
                  <c:v> 4 600 € </c:v>
                </c:pt>
                <c:pt idx="47">
                  <c:v> 4 700 € </c:v>
                </c:pt>
                <c:pt idx="48">
                  <c:v> 4 800 € </c:v>
                </c:pt>
                <c:pt idx="49">
                  <c:v> 4 900 € </c:v>
                </c:pt>
                <c:pt idx="50">
                  <c:v> 5 000 € </c:v>
                </c:pt>
              </c:strCache>
            </c:strRef>
          </c:cat>
          <c:val>
            <c:numRef>
              <c:f>Taul1!$C$2:$C$52</c:f>
              <c:numCache>
                <c:formatCode>_-* #\ ##0.00\ [$€-40B]_-;\-* #\ ##0.00\ [$€-40B]_-;_-* "-"??\ [$€-40B]_-;_-@_-</c:formatCode>
                <c:ptCount val="51"/>
                <c:pt idx="0">
                  <c:v>679.5</c:v>
                </c:pt>
                <c:pt idx="1">
                  <c:v>649.5</c:v>
                </c:pt>
                <c:pt idx="2">
                  <c:v>619.5</c:v>
                </c:pt>
                <c:pt idx="3">
                  <c:v>589.5</c:v>
                </c:pt>
                <c:pt idx="4">
                  <c:v>559.5</c:v>
                </c:pt>
                <c:pt idx="5">
                  <c:v>529.5</c:v>
                </c:pt>
                <c:pt idx="6">
                  <c:v>499.5</c:v>
                </c:pt>
                <c:pt idx="7">
                  <c:v>469.5</c:v>
                </c:pt>
                <c:pt idx="8">
                  <c:v>439.5</c:v>
                </c:pt>
                <c:pt idx="9">
                  <c:v>409.5</c:v>
                </c:pt>
                <c:pt idx="10">
                  <c:v>379.5</c:v>
                </c:pt>
                <c:pt idx="11">
                  <c:v>349.5</c:v>
                </c:pt>
                <c:pt idx="12">
                  <c:v>319.5</c:v>
                </c:pt>
                <c:pt idx="13">
                  <c:v>289.5</c:v>
                </c:pt>
                <c:pt idx="14">
                  <c:v>259.5</c:v>
                </c:pt>
                <c:pt idx="15">
                  <c:v>229.5</c:v>
                </c:pt>
                <c:pt idx="16">
                  <c:v>199.5</c:v>
                </c:pt>
                <c:pt idx="17">
                  <c:v>169.5</c:v>
                </c:pt>
                <c:pt idx="18">
                  <c:v>139.5</c:v>
                </c:pt>
                <c:pt idx="19">
                  <c:v>109.5</c:v>
                </c:pt>
                <c:pt idx="20">
                  <c:v>79.5</c:v>
                </c:pt>
                <c:pt idx="21">
                  <c:v>49.5</c:v>
                </c:pt>
                <c:pt idx="22">
                  <c:v>19.5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56-492E-A01D-7D064EBF7E3F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Takuueläke</c:v>
                </c:pt>
              </c:strCache>
            </c:strRef>
          </c:tx>
          <c:spPr>
            <a:solidFill>
              <a:schemeClr val="accent5">
                <a:lumMod val="75000"/>
                <a:alpha val="40000"/>
              </a:schemeClr>
            </a:solidFill>
            <a:ln w="25400">
              <a:noFill/>
            </a:ln>
            <a:effectLst/>
          </c:spPr>
          <c:cat>
            <c:strRef>
              <c:f>Taul1!$A$2:$A$52</c:f>
              <c:strCache>
                <c:ptCount val="51"/>
                <c:pt idx="0">
                  <c:v>  -   €  </c:v>
                </c:pt>
                <c:pt idx="1">
                  <c:v> 100 € </c:v>
                </c:pt>
                <c:pt idx="2">
                  <c:v> 200 € </c:v>
                </c:pt>
                <c:pt idx="3">
                  <c:v> 300 € </c:v>
                </c:pt>
                <c:pt idx="4">
                  <c:v> 400 € </c:v>
                </c:pt>
                <c:pt idx="5">
                  <c:v> 500 € </c:v>
                </c:pt>
                <c:pt idx="6">
                  <c:v> 600 € </c:v>
                </c:pt>
                <c:pt idx="7">
                  <c:v> 700 € </c:v>
                </c:pt>
                <c:pt idx="8">
                  <c:v> 800 € </c:v>
                </c:pt>
                <c:pt idx="9">
                  <c:v> 900 € </c:v>
                </c:pt>
                <c:pt idx="10">
                  <c:v> 1 000 € </c:v>
                </c:pt>
                <c:pt idx="11">
                  <c:v> 1 100 € </c:v>
                </c:pt>
                <c:pt idx="12">
                  <c:v> 1 200 € </c:v>
                </c:pt>
                <c:pt idx="13">
                  <c:v> 1 300 € </c:v>
                </c:pt>
                <c:pt idx="14">
                  <c:v> 1 400 € </c:v>
                </c:pt>
                <c:pt idx="15">
                  <c:v> 1 500 € </c:v>
                </c:pt>
                <c:pt idx="16">
                  <c:v> 1 600 € </c:v>
                </c:pt>
                <c:pt idx="17">
                  <c:v> 1 700 € </c:v>
                </c:pt>
                <c:pt idx="18">
                  <c:v> 1 800 € </c:v>
                </c:pt>
                <c:pt idx="19">
                  <c:v> 1 900 € </c:v>
                </c:pt>
                <c:pt idx="20">
                  <c:v> 2 000 € </c:v>
                </c:pt>
                <c:pt idx="21">
                  <c:v> 2 100 € </c:v>
                </c:pt>
                <c:pt idx="22">
                  <c:v> 2 200 € </c:v>
                </c:pt>
                <c:pt idx="23">
                  <c:v> 2 300 € </c:v>
                </c:pt>
                <c:pt idx="24">
                  <c:v> 2 400 € </c:v>
                </c:pt>
                <c:pt idx="25">
                  <c:v> 2 500 € </c:v>
                </c:pt>
                <c:pt idx="26">
                  <c:v> 2 600 € </c:v>
                </c:pt>
                <c:pt idx="27">
                  <c:v> 2 700 € </c:v>
                </c:pt>
                <c:pt idx="28">
                  <c:v> 2 800 € </c:v>
                </c:pt>
                <c:pt idx="29">
                  <c:v> 2 900 € </c:v>
                </c:pt>
                <c:pt idx="30">
                  <c:v> 3 000 € </c:v>
                </c:pt>
                <c:pt idx="31">
                  <c:v> 3 100 € </c:v>
                </c:pt>
                <c:pt idx="32">
                  <c:v> 3 200 € </c:v>
                </c:pt>
                <c:pt idx="33">
                  <c:v> 3 300 € </c:v>
                </c:pt>
                <c:pt idx="34">
                  <c:v> 3 400 € </c:v>
                </c:pt>
                <c:pt idx="35">
                  <c:v> 3 500 € </c:v>
                </c:pt>
                <c:pt idx="36">
                  <c:v> 3 600 € </c:v>
                </c:pt>
                <c:pt idx="37">
                  <c:v> 3 700 € </c:v>
                </c:pt>
                <c:pt idx="38">
                  <c:v> 3 800 € </c:v>
                </c:pt>
                <c:pt idx="39">
                  <c:v> 3 900 € </c:v>
                </c:pt>
                <c:pt idx="40">
                  <c:v> 4 000 € </c:v>
                </c:pt>
                <c:pt idx="41">
                  <c:v> 4 100 € </c:v>
                </c:pt>
                <c:pt idx="42">
                  <c:v> 4 200 € </c:v>
                </c:pt>
                <c:pt idx="43">
                  <c:v> 4 300 € </c:v>
                </c:pt>
                <c:pt idx="44">
                  <c:v> 4 400 € </c:v>
                </c:pt>
                <c:pt idx="45">
                  <c:v> 4 500 € </c:v>
                </c:pt>
                <c:pt idx="46">
                  <c:v> 4 600 € </c:v>
                </c:pt>
                <c:pt idx="47">
                  <c:v> 4 700 € </c:v>
                </c:pt>
                <c:pt idx="48">
                  <c:v> 4 800 € </c:v>
                </c:pt>
                <c:pt idx="49">
                  <c:v> 4 900 € </c:v>
                </c:pt>
                <c:pt idx="50">
                  <c:v> 5 000 € </c:v>
                </c:pt>
              </c:strCache>
            </c:strRef>
          </c:cat>
          <c:val>
            <c:numRef>
              <c:f>Taul1!$D$2:$D$52</c:f>
              <c:numCache>
                <c:formatCode>_-* #\ ##0.00\ [$€-40B]_-;\-* #\ ##0.00\ [$€-40B]_-;_-* "-"??\ [$€-40B]_-;_-@_-</c:formatCode>
                <c:ptCount val="51"/>
                <c:pt idx="0">
                  <c:v>175.98</c:v>
                </c:pt>
                <c:pt idx="1">
                  <c:v>145.97999999999999</c:v>
                </c:pt>
                <c:pt idx="2">
                  <c:v>115.98</c:v>
                </c:pt>
                <c:pt idx="3">
                  <c:v>85.98</c:v>
                </c:pt>
                <c:pt idx="4">
                  <c:v>55.98</c:v>
                </c:pt>
                <c:pt idx="5">
                  <c:v>25.98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56-492E-A01D-7D064EBF7E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00396320"/>
        <c:axId val="700394024"/>
      </c:areaChart>
      <c:catAx>
        <c:axId val="700396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0394024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700394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[$€-40B]_-;\-* #,##0\ [$€-40B]_-;_-* &quot;-&quot;\ [$€-40B]_-;_-@_-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039632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 e/kk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Lbls>
            <c:dLbl>
              <c:idx val="40"/>
              <c:layout>
                <c:manualLayout>
                  <c:x val="0"/>
                  <c:y val="-3.88925365528595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D8-4B55-B196-AA3BB712BB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Taul1!$A$2:$A$42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Taul1!$B$2:$B$42</c:f>
              <c:numCache>
                <c:formatCode>_-* #\ ##0\ [$€-40B]_-;\-* #\ ##0\ [$€-40B]_-;_-* "-"??\ [$€-40B]_-;_-@_-</c:formatCode>
                <c:ptCount val="41"/>
                <c:pt idx="0" formatCode="_-* #\ ##0.00\ [$€-40B]_-;\-* #\ ##0.00\ [$€-40B]_-;_-* &quot;-&quot;??\ [$€-40B]_-;_-@_-">
                  <c:v>0</c:v>
                </c:pt>
                <c:pt idx="1">
                  <c:v>240</c:v>
                </c:pt>
                <c:pt idx="2">
                  <c:v>496.8</c:v>
                </c:pt>
                <c:pt idx="3">
                  <c:v>771.57600000000002</c:v>
                </c:pt>
                <c:pt idx="4">
                  <c:v>1065.5863200000001</c:v>
                </c:pt>
                <c:pt idx="5">
                  <c:v>1380.1773624000002</c:v>
                </c:pt>
                <c:pt idx="6">
                  <c:v>1716.7897777680002</c:v>
                </c:pt>
                <c:pt idx="7">
                  <c:v>2076.9650622117606</c:v>
                </c:pt>
                <c:pt idx="8">
                  <c:v>2462.3526165665839</c:v>
                </c:pt>
                <c:pt idx="9">
                  <c:v>2874.7172997262451</c:v>
                </c:pt>
                <c:pt idx="10">
                  <c:v>3315.9475107070825</c:v>
                </c:pt>
                <c:pt idx="11">
                  <c:v>3788.0638364565784</c:v>
                </c:pt>
                <c:pt idx="12">
                  <c:v>4293.2283050085389</c:v>
                </c:pt>
                <c:pt idx="13">
                  <c:v>4833.754286359137</c:v>
                </c:pt>
                <c:pt idx="14">
                  <c:v>5412.117086404277</c:v>
                </c:pt>
                <c:pt idx="15">
                  <c:v>6030.9652824525765</c:v>
                </c:pt>
                <c:pt idx="16">
                  <c:v>6693.1328522242575</c:v>
                </c:pt>
                <c:pt idx="17">
                  <c:v>7401.6521518799564</c:v>
                </c:pt>
                <c:pt idx="18">
                  <c:v>8159.7678025115538</c:v>
                </c:pt>
                <c:pt idx="19">
                  <c:v>8970.9515486873624</c:v>
                </c:pt>
                <c:pt idx="20">
                  <c:v>9838.9181570954788</c:v>
                </c:pt>
                <c:pt idx="21">
                  <c:v>10767.642428092164</c:v>
                </c:pt>
                <c:pt idx="22">
                  <c:v>11761.377398058616</c:v>
                </c:pt>
                <c:pt idx="23">
                  <c:v>12824.673815922719</c:v>
                </c:pt>
                <c:pt idx="24">
                  <c:v>13962.400983037311</c:v>
                </c:pt>
                <c:pt idx="25">
                  <c:v>15179.769051849924</c:v>
                </c:pt>
                <c:pt idx="26">
                  <c:v>16482.35288547942</c:v>
                </c:pt>
                <c:pt idx="27">
                  <c:v>17876.117587462981</c:v>
                </c:pt>
                <c:pt idx="28">
                  <c:v>19367.445818585391</c:v>
                </c:pt>
                <c:pt idx="29">
                  <c:v>20963.167025886371</c:v>
                </c:pt>
                <c:pt idx="30">
                  <c:v>22670.588717698418</c:v>
                </c:pt>
                <c:pt idx="31">
                  <c:v>24497.52992793731</c:v>
                </c:pt>
                <c:pt idx="32">
                  <c:v>26452.357022892924</c:v>
                </c:pt>
                <c:pt idx="33">
                  <c:v>28544.022014495429</c:v>
                </c:pt>
                <c:pt idx="34">
                  <c:v>30782.103555510112</c:v>
                </c:pt>
                <c:pt idx="35">
                  <c:v>33176.850804395821</c:v>
                </c:pt>
                <c:pt idx="36">
                  <c:v>35739.230360703528</c:v>
                </c:pt>
                <c:pt idx="37">
                  <c:v>38480.976485952779</c:v>
                </c:pt>
                <c:pt idx="38">
                  <c:v>41414.644839969478</c:v>
                </c:pt>
                <c:pt idx="39">
                  <c:v>44553.669978767342</c:v>
                </c:pt>
                <c:pt idx="40">
                  <c:v>47912.426877281061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1D8-4B55-B196-AA3BB712BB64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50 e/kk</c:v>
                </c:pt>
              </c:strCache>
            </c:strRef>
          </c:tx>
          <c:spPr>
            <a:ln w="28575" cap="rnd">
              <a:solidFill>
                <a:schemeClr val="accent4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0"/>
              <c:layout>
                <c:manualLayout>
                  <c:x val="0"/>
                  <c:y val="-4.407820809324082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1D8-4B55-B196-AA3BB712BB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Taul1!$A$2:$A$42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Taul1!$C$2:$C$42</c:f>
              <c:numCache>
                <c:formatCode>_-* #\ ##0\ [$€-40B]_-;\-* #\ ##0\ [$€-40B]_-;_-* "-"??\ [$€-40B]_-;_-@_-</c:formatCode>
                <c:ptCount val="41"/>
                <c:pt idx="0" formatCode="_-* #\ ##0.00\ [$€-40B]_-;\-* #\ ##0.00\ [$€-40B]_-;_-* &quot;-&quot;??\ [$€-40B]_-;_-@_-">
                  <c:v>0</c:v>
                </c:pt>
                <c:pt idx="1">
                  <c:v>600</c:v>
                </c:pt>
                <c:pt idx="2">
                  <c:v>1242</c:v>
                </c:pt>
                <c:pt idx="3">
                  <c:v>1928.94</c:v>
                </c:pt>
                <c:pt idx="4">
                  <c:v>2663.9658000000004</c:v>
                </c:pt>
                <c:pt idx="5">
                  <c:v>3450.4434060000008</c:v>
                </c:pt>
                <c:pt idx="6">
                  <c:v>4291.9744444200005</c:v>
                </c:pt>
                <c:pt idx="7">
                  <c:v>5192.4126555294006</c:v>
                </c:pt>
                <c:pt idx="8">
                  <c:v>6155.8815414164592</c:v>
                </c:pt>
                <c:pt idx="9">
                  <c:v>7186.7932493156113</c:v>
                </c:pt>
                <c:pt idx="10">
                  <c:v>8289.8687767677038</c:v>
                </c:pt>
                <c:pt idx="11">
                  <c:v>9470.1595911414443</c:v>
                </c:pt>
                <c:pt idx="12">
                  <c:v>10733.070762521345</c:v>
                </c:pt>
                <c:pt idx="13">
                  <c:v>12084.385715897841</c:v>
                </c:pt>
                <c:pt idx="14">
                  <c:v>13530.29271601069</c:v>
                </c:pt>
                <c:pt idx="15">
                  <c:v>15077.413206131439</c:v>
                </c:pt>
                <c:pt idx="16">
                  <c:v>16732.832130560641</c:v>
                </c:pt>
                <c:pt idx="17">
                  <c:v>18504.130379699887</c:v>
                </c:pt>
                <c:pt idx="18">
                  <c:v>20399.419506278882</c:v>
                </c:pt>
                <c:pt idx="19">
                  <c:v>22427.378871718403</c:v>
                </c:pt>
                <c:pt idx="20">
                  <c:v>24597.295392738692</c:v>
                </c:pt>
                <c:pt idx="21">
                  <c:v>26919.106070230402</c:v>
                </c:pt>
                <c:pt idx="22">
                  <c:v>29403.443495146534</c:v>
                </c:pt>
                <c:pt idx="23">
                  <c:v>32061.684539806793</c:v>
                </c:pt>
                <c:pt idx="24">
                  <c:v>34906.002457593269</c:v>
                </c:pt>
                <c:pt idx="25">
                  <c:v>37949.422629624802</c:v>
                </c:pt>
                <c:pt idx="26">
                  <c:v>41205.88221369854</c:v>
                </c:pt>
                <c:pt idx="27">
                  <c:v>44690.293968657439</c:v>
                </c:pt>
                <c:pt idx="28">
                  <c:v>48418.614546463461</c:v>
                </c:pt>
                <c:pt idx="29">
                  <c:v>52407.917564715906</c:v>
                </c:pt>
                <c:pt idx="30">
                  <c:v>56676.471794246027</c:v>
                </c:pt>
                <c:pt idx="31">
                  <c:v>61243.824819843248</c:v>
                </c:pt>
                <c:pt idx="32">
                  <c:v>66130.892557232277</c:v>
                </c:pt>
                <c:pt idx="33">
                  <c:v>71360.05503623854</c:v>
                </c:pt>
                <c:pt idx="34">
                  <c:v>76955.258888775235</c:v>
                </c:pt>
                <c:pt idx="35">
                  <c:v>82942.127010989512</c:v>
                </c:pt>
                <c:pt idx="36">
                  <c:v>89348.075901758784</c:v>
                </c:pt>
                <c:pt idx="37">
                  <c:v>96202.44121488191</c:v>
                </c:pt>
                <c:pt idx="38">
                  <c:v>103536.61209992364</c:v>
                </c:pt>
                <c:pt idx="39">
                  <c:v>111384.17494691831</c:v>
                </c:pt>
                <c:pt idx="40">
                  <c:v>119781.0671932026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1D8-4B55-B196-AA3BB712BB64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100 e/kk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0"/>
              <c:layout>
                <c:manualLayout>
                  <c:x val="-3.1896172183073141E-3"/>
                  <c:y val="-4.407820809324092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D8-4B55-B196-AA3BB712BB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Taul1!$A$2:$A$42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Taul1!$D$2:$D$42</c:f>
              <c:numCache>
                <c:formatCode>_-* #\ ##0\ [$€-40B]_-;\-* #\ ##0\ [$€-40B]_-;_-* "-"??\ [$€-40B]_-;_-@_-</c:formatCode>
                <c:ptCount val="41"/>
                <c:pt idx="0" formatCode="_(&quot;€&quot;* #,##0.00_);_(&quot;€&quot;* \(#,##0.00\);_(&quot;€&quot;* &quot;-&quot;??_);_(@_)">
                  <c:v>0</c:v>
                </c:pt>
                <c:pt idx="1">
                  <c:v>1200</c:v>
                </c:pt>
                <c:pt idx="2">
                  <c:v>2484</c:v>
                </c:pt>
                <c:pt idx="3">
                  <c:v>3857.88</c:v>
                </c:pt>
                <c:pt idx="4">
                  <c:v>5327.9316000000008</c:v>
                </c:pt>
                <c:pt idx="5">
                  <c:v>6900.8868120000016</c:v>
                </c:pt>
                <c:pt idx="6">
                  <c:v>8583.948888840001</c:v>
                </c:pt>
                <c:pt idx="7">
                  <c:v>10384.825311058801</c:v>
                </c:pt>
                <c:pt idx="8">
                  <c:v>12311.763082832918</c:v>
                </c:pt>
                <c:pt idx="9">
                  <c:v>14373.586498631223</c:v>
                </c:pt>
                <c:pt idx="10">
                  <c:v>16579.737553535408</c:v>
                </c:pt>
                <c:pt idx="11">
                  <c:v>18940.319182282889</c:v>
                </c:pt>
                <c:pt idx="12">
                  <c:v>21466.141525042691</c:v>
                </c:pt>
                <c:pt idx="13">
                  <c:v>24168.771431795682</c:v>
                </c:pt>
                <c:pt idx="14">
                  <c:v>27060.58543202138</c:v>
                </c:pt>
                <c:pt idx="15">
                  <c:v>30154.826412262879</c:v>
                </c:pt>
                <c:pt idx="16">
                  <c:v>33465.664261121281</c:v>
                </c:pt>
                <c:pt idx="17">
                  <c:v>37008.260759399775</c:v>
                </c:pt>
                <c:pt idx="18">
                  <c:v>40798.839012557764</c:v>
                </c:pt>
                <c:pt idx="19">
                  <c:v>44854.757743436807</c:v>
                </c:pt>
                <c:pt idx="20">
                  <c:v>49194.590785477383</c:v>
                </c:pt>
                <c:pt idx="21">
                  <c:v>53838.212140460804</c:v>
                </c:pt>
                <c:pt idx="22">
                  <c:v>58806.886990293067</c:v>
                </c:pt>
                <c:pt idx="23">
                  <c:v>64123.369079613585</c:v>
                </c:pt>
                <c:pt idx="24">
                  <c:v>69812.004915186539</c:v>
                </c:pt>
                <c:pt idx="25">
                  <c:v>75898.845259249603</c:v>
                </c:pt>
                <c:pt idx="26">
                  <c:v>82411.76442739708</c:v>
                </c:pt>
                <c:pt idx="27">
                  <c:v>89380.587937314878</c:v>
                </c:pt>
                <c:pt idx="28">
                  <c:v>96837.229092926922</c:v>
                </c:pt>
                <c:pt idx="29">
                  <c:v>104815.83512943181</c:v>
                </c:pt>
                <c:pt idx="30">
                  <c:v>113352.94358849205</c:v>
                </c:pt>
                <c:pt idx="31">
                  <c:v>122487.6496396865</c:v>
                </c:pt>
                <c:pt idx="32">
                  <c:v>132261.78511446455</c:v>
                </c:pt>
                <c:pt idx="33">
                  <c:v>142720.11007247708</c:v>
                </c:pt>
                <c:pt idx="34">
                  <c:v>153910.51777755047</c:v>
                </c:pt>
                <c:pt idx="35">
                  <c:v>165884.25402197902</c:v>
                </c:pt>
                <c:pt idx="36">
                  <c:v>178696.15180351757</c:v>
                </c:pt>
                <c:pt idx="37">
                  <c:v>192404.88242976382</c:v>
                </c:pt>
                <c:pt idx="38">
                  <c:v>207073.22419984729</c:v>
                </c:pt>
                <c:pt idx="39">
                  <c:v>222768.34989383662</c:v>
                </c:pt>
                <c:pt idx="40">
                  <c:v>239562.1343864052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D8-4B55-B196-AA3BB712BB64}"/>
            </c:ext>
          </c:extLst>
        </c:ser>
        <c:ser>
          <c:idx val="3"/>
          <c:order val="3"/>
          <c:tx>
            <c:strRef>
              <c:f>Taul1!$E$1</c:f>
              <c:strCache>
                <c:ptCount val="1"/>
                <c:pt idx="0">
                  <c:v>200 e/kk</c:v>
                </c:pt>
              </c:strCache>
            </c:strRef>
          </c:tx>
          <c:spPr>
            <a:ln w="28575" cap="rnd">
              <a:solidFill>
                <a:schemeClr val="tx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dLbls>
            <c:dLbl>
              <c:idx val="40"/>
              <c:layout>
                <c:manualLayout>
                  <c:x val="-1.5948086091535987E-2"/>
                  <c:y val="-5.18567154038127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i-FI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D8-4B55-B196-AA3BB712BB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Taul1!$A$2:$A$42</c:f>
              <c:numCache>
                <c:formatCode>General</c:formatCode>
                <c:ptCount val="4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</c:numCache>
            </c:numRef>
          </c:cat>
          <c:val>
            <c:numRef>
              <c:f>Taul1!$E$2:$E$42</c:f>
              <c:numCache>
                <c:formatCode>_-* #\ ##0\ [$€-40B]_-;\-* #\ ##0\ [$€-40B]_-;_-* "-"??\ [$€-40B]_-;_-@_-</c:formatCode>
                <c:ptCount val="41"/>
                <c:pt idx="0" formatCode="_(&quot;€&quot;* #,##0.00_);_(&quot;€&quot;* \(#,##0.00\);_(&quot;€&quot;* &quot;-&quot;??_);_(@_)">
                  <c:v>0</c:v>
                </c:pt>
                <c:pt idx="1">
                  <c:v>2400</c:v>
                </c:pt>
                <c:pt idx="2">
                  <c:v>4968</c:v>
                </c:pt>
                <c:pt idx="3">
                  <c:v>7715.76</c:v>
                </c:pt>
                <c:pt idx="4">
                  <c:v>10655.863200000002</c:v>
                </c:pt>
                <c:pt idx="5">
                  <c:v>13801.773624000003</c:v>
                </c:pt>
                <c:pt idx="6">
                  <c:v>17167.897777680002</c:v>
                </c:pt>
                <c:pt idx="7">
                  <c:v>20769.650622117602</c:v>
                </c:pt>
                <c:pt idx="8">
                  <c:v>24623.526165665837</c:v>
                </c:pt>
                <c:pt idx="9">
                  <c:v>28747.172997262445</c:v>
                </c:pt>
                <c:pt idx="10">
                  <c:v>33159.475107070815</c:v>
                </c:pt>
                <c:pt idx="11">
                  <c:v>37880.638364565777</c:v>
                </c:pt>
                <c:pt idx="12">
                  <c:v>42932.283050085382</c:v>
                </c:pt>
                <c:pt idx="13">
                  <c:v>48337.542863591363</c:v>
                </c:pt>
                <c:pt idx="14">
                  <c:v>54121.170864042761</c:v>
                </c:pt>
                <c:pt idx="15">
                  <c:v>60309.652824525758</c:v>
                </c:pt>
                <c:pt idx="16">
                  <c:v>66931.328522242562</c:v>
                </c:pt>
                <c:pt idx="17">
                  <c:v>74016.521518799549</c:v>
                </c:pt>
                <c:pt idx="18">
                  <c:v>81597.678025115529</c:v>
                </c:pt>
                <c:pt idx="19">
                  <c:v>89709.515486873614</c:v>
                </c:pt>
                <c:pt idx="20">
                  <c:v>98389.181570954766</c:v>
                </c:pt>
                <c:pt idx="21">
                  <c:v>107676.42428092161</c:v>
                </c:pt>
                <c:pt idx="22">
                  <c:v>117613.77398058613</c:v>
                </c:pt>
                <c:pt idx="23">
                  <c:v>128246.73815922717</c:v>
                </c:pt>
                <c:pt idx="24">
                  <c:v>139624.00983037308</c:v>
                </c:pt>
                <c:pt idx="25">
                  <c:v>151797.69051849921</c:v>
                </c:pt>
                <c:pt idx="26">
                  <c:v>164823.52885479416</c:v>
                </c:pt>
                <c:pt idx="27">
                  <c:v>178761.17587462976</c:v>
                </c:pt>
                <c:pt idx="28">
                  <c:v>193674.45818585384</c:v>
                </c:pt>
                <c:pt idx="29">
                  <c:v>209631.67025886363</c:v>
                </c:pt>
                <c:pt idx="30">
                  <c:v>226705.88717698411</c:v>
                </c:pt>
                <c:pt idx="31">
                  <c:v>244975.29927937299</c:v>
                </c:pt>
                <c:pt idx="32">
                  <c:v>264523.57022892911</c:v>
                </c:pt>
                <c:pt idx="33">
                  <c:v>285440.22014495416</c:v>
                </c:pt>
                <c:pt idx="34">
                  <c:v>307821.03555510094</c:v>
                </c:pt>
                <c:pt idx="35">
                  <c:v>331768.50804395805</c:v>
                </c:pt>
                <c:pt idx="36">
                  <c:v>357392.30360703514</c:v>
                </c:pt>
                <c:pt idx="37">
                  <c:v>384809.76485952764</c:v>
                </c:pt>
                <c:pt idx="38">
                  <c:v>414146.44839969458</c:v>
                </c:pt>
                <c:pt idx="39">
                  <c:v>445536.69978767325</c:v>
                </c:pt>
                <c:pt idx="40">
                  <c:v>479124.26877281041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B1D8-4B55-B196-AA3BB712BB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00884936"/>
        <c:axId val="400886576"/>
      </c:lineChart>
      <c:catAx>
        <c:axId val="400884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0886576"/>
        <c:crosses val="autoZero"/>
        <c:auto val="1"/>
        <c:lblAlgn val="ctr"/>
        <c:lblOffset val="100"/>
        <c:tickLblSkip val="5"/>
        <c:noMultiLvlLbl val="0"/>
      </c:catAx>
      <c:valAx>
        <c:axId val="400886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\ [$€-40B]_-;\-* #,##0\ [$€-40B]_-;_-* &quot;-&quot;\ [$€-40B]_-;_-@_-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0884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Taul1!$A$2:$A$62</c:f>
              <c:numCache>
                <c:formatCode>General</c:formatCode>
                <c:ptCount val="61"/>
                <c:pt idx="0">
                  <c:v>1962</c:v>
                </c:pt>
                <c:pt idx="1">
                  <c:v>1963</c:v>
                </c:pt>
                <c:pt idx="2">
                  <c:v>1964</c:v>
                </c:pt>
                <c:pt idx="3">
                  <c:v>1965</c:v>
                </c:pt>
                <c:pt idx="4">
                  <c:v>1966</c:v>
                </c:pt>
                <c:pt idx="5">
                  <c:v>1967</c:v>
                </c:pt>
                <c:pt idx="6">
                  <c:v>1968</c:v>
                </c:pt>
                <c:pt idx="7">
                  <c:v>1969</c:v>
                </c:pt>
                <c:pt idx="8">
                  <c:v>1970</c:v>
                </c:pt>
                <c:pt idx="9">
                  <c:v>1971</c:v>
                </c:pt>
                <c:pt idx="10">
                  <c:v>1972</c:v>
                </c:pt>
                <c:pt idx="11">
                  <c:v>1973</c:v>
                </c:pt>
                <c:pt idx="12">
                  <c:v>1974</c:v>
                </c:pt>
                <c:pt idx="13">
                  <c:v>1975</c:v>
                </c:pt>
                <c:pt idx="14">
                  <c:v>1976</c:v>
                </c:pt>
                <c:pt idx="15">
                  <c:v>1977</c:v>
                </c:pt>
                <c:pt idx="16">
                  <c:v>1978</c:v>
                </c:pt>
                <c:pt idx="17">
                  <c:v>1979</c:v>
                </c:pt>
                <c:pt idx="18">
                  <c:v>1980</c:v>
                </c:pt>
                <c:pt idx="19">
                  <c:v>1981</c:v>
                </c:pt>
                <c:pt idx="20">
                  <c:v>1982</c:v>
                </c:pt>
                <c:pt idx="21">
                  <c:v>1983</c:v>
                </c:pt>
                <c:pt idx="22">
                  <c:v>1984</c:v>
                </c:pt>
                <c:pt idx="23">
                  <c:v>1985</c:v>
                </c:pt>
                <c:pt idx="24">
                  <c:v>1986</c:v>
                </c:pt>
                <c:pt idx="25">
                  <c:v>1987</c:v>
                </c:pt>
                <c:pt idx="26">
                  <c:v>1988</c:v>
                </c:pt>
                <c:pt idx="27">
                  <c:v>1989</c:v>
                </c:pt>
                <c:pt idx="28">
                  <c:v>1990</c:v>
                </c:pt>
                <c:pt idx="29">
                  <c:v>1991</c:v>
                </c:pt>
                <c:pt idx="30">
                  <c:v>1992</c:v>
                </c:pt>
                <c:pt idx="31">
                  <c:v>1993</c:v>
                </c:pt>
                <c:pt idx="32">
                  <c:v>1994</c:v>
                </c:pt>
                <c:pt idx="33">
                  <c:v>1995</c:v>
                </c:pt>
                <c:pt idx="34">
                  <c:v>1996</c:v>
                </c:pt>
                <c:pt idx="35">
                  <c:v>1997</c:v>
                </c:pt>
                <c:pt idx="36">
                  <c:v>1998</c:v>
                </c:pt>
                <c:pt idx="37">
                  <c:v>1999</c:v>
                </c:pt>
                <c:pt idx="38">
                  <c:v>2000</c:v>
                </c:pt>
                <c:pt idx="39">
                  <c:v>2001</c:v>
                </c:pt>
                <c:pt idx="40">
                  <c:v>2002</c:v>
                </c:pt>
                <c:pt idx="41">
                  <c:v>2003</c:v>
                </c:pt>
                <c:pt idx="42">
                  <c:v>2004</c:v>
                </c:pt>
                <c:pt idx="43">
                  <c:v>2005</c:v>
                </c:pt>
                <c:pt idx="44">
                  <c:v>2006</c:v>
                </c:pt>
                <c:pt idx="45">
                  <c:v>2007</c:v>
                </c:pt>
                <c:pt idx="46">
                  <c:v>2008</c:v>
                </c:pt>
                <c:pt idx="47">
                  <c:v>2009</c:v>
                </c:pt>
                <c:pt idx="48">
                  <c:v>2010</c:v>
                </c:pt>
                <c:pt idx="49">
                  <c:v>2011</c:v>
                </c:pt>
                <c:pt idx="50">
                  <c:v>2012</c:v>
                </c:pt>
                <c:pt idx="51">
                  <c:v>2013</c:v>
                </c:pt>
                <c:pt idx="52">
                  <c:v>2014</c:v>
                </c:pt>
                <c:pt idx="53">
                  <c:v>2015</c:v>
                </c:pt>
                <c:pt idx="54">
                  <c:v>2016</c:v>
                </c:pt>
                <c:pt idx="55">
                  <c:v>2017</c:v>
                </c:pt>
                <c:pt idx="56">
                  <c:v>2018</c:v>
                </c:pt>
                <c:pt idx="57">
                  <c:v>2019</c:v>
                </c:pt>
                <c:pt idx="58">
                  <c:v>2020</c:v>
                </c:pt>
                <c:pt idx="59">
                  <c:v>2021</c:v>
                </c:pt>
                <c:pt idx="60">
                  <c:v>2022</c:v>
                </c:pt>
              </c:numCache>
            </c:numRef>
          </c:cat>
          <c:val>
            <c:numRef>
              <c:f>Taul1!$B$2:$B$62</c:f>
              <c:numCache>
                <c:formatCode>General</c:formatCode>
                <c:ptCount val="61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5.15</c:v>
                </c:pt>
                <c:pt idx="8">
                  <c:v>5.15</c:v>
                </c:pt>
                <c:pt idx="9">
                  <c:v>5.65</c:v>
                </c:pt>
                <c:pt idx="10">
                  <c:v>6.1</c:v>
                </c:pt>
                <c:pt idx="11">
                  <c:v>6.4</c:v>
                </c:pt>
                <c:pt idx="12">
                  <c:v>6.9</c:v>
                </c:pt>
                <c:pt idx="13">
                  <c:v>7.9</c:v>
                </c:pt>
                <c:pt idx="14">
                  <c:v>9.9</c:v>
                </c:pt>
                <c:pt idx="15">
                  <c:v>12</c:v>
                </c:pt>
                <c:pt idx="16">
                  <c:v>10</c:v>
                </c:pt>
                <c:pt idx="17">
                  <c:v>11.7</c:v>
                </c:pt>
                <c:pt idx="18">
                  <c:v>13.3</c:v>
                </c:pt>
                <c:pt idx="19">
                  <c:v>13.3</c:v>
                </c:pt>
                <c:pt idx="20">
                  <c:v>12.4</c:v>
                </c:pt>
                <c:pt idx="21">
                  <c:v>11.1</c:v>
                </c:pt>
                <c:pt idx="22">
                  <c:v>11.1</c:v>
                </c:pt>
                <c:pt idx="23">
                  <c:v>11.5</c:v>
                </c:pt>
                <c:pt idx="24">
                  <c:v>12.2</c:v>
                </c:pt>
                <c:pt idx="25">
                  <c:v>13</c:v>
                </c:pt>
                <c:pt idx="26">
                  <c:v>13.8</c:v>
                </c:pt>
                <c:pt idx="27">
                  <c:v>14.9</c:v>
                </c:pt>
                <c:pt idx="28">
                  <c:v>16.899999999999999</c:v>
                </c:pt>
                <c:pt idx="29">
                  <c:v>16.899999999999999</c:v>
                </c:pt>
                <c:pt idx="30">
                  <c:v>14.4</c:v>
                </c:pt>
                <c:pt idx="31">
                  <c:v>18.5</c:v>
                </c:pt>
                <c:pt idx="32">
                  <c:v>18.600000000000001</c:v>
                </c:pt>
                <c:pt idx="33">
                  <c:v>20.6</c:v>
                </c:pt>
                <c:pt idx="34">
                  <c:v>21.1</c:v>
                </c:pt>
                <c:pt idx="35">
                  <c:v>21.2</c:v>
                </c:pt>
                <c:pt idx="36">
                  <c:v>21.5</c:v>
                </c:pt>
                <c:pt idx="37">
                  <c:v>21.5</c:v>
                </c:pt>
                <c:pt idx="38">
                  <c:v>21.5</c:v>
                </c:pt>
                <c:pt idx="39">
                  <c:v>21.1</c:v>
                </c:pt>
                <c:pt idx="40">
                  <c:v>21.1</c:v>
                </c:pt>
                <c:pt idx="41">
                  <c:v>21.4</c:v>
                </c:pt>
                <c:pt idx="42">
                  <c:v>21.4</c:v>
                </c:pt>
                <c:pt idx="43">
                  <c:v>21.6</c:v>
                </c:pt>
                <c:pt idx="44">
                  <c:v>21.2</c:v>
                </c:pt>
                <c:pt idx="45">
                  <c:v>21.1</c:v>
                </c:pt>
                <c:pt idx="46">
                  <c:v>21.1</c:v>
                </c:pt>
                <c:pt idx="47">
                  <c:v>21.3</c:v>
                </c:pt>
                <c:pt idx="48">
                  <c:v>21.6</c:v>
                </c:pt>
                <c:pt idx="49">
                  <c:v>22.1</c:v>
                </c:pt>
                <c:pt idx="50">
                  <c:v>22.8</c:v>
                </c:pt>
                <c:pt idx="51">
                  <c:v>22.8</c:v>
                </c:pt>
                <c:pt idx="52">
                  <c:v>23.6</c:v>
                </c:pt>
                <c:pt idx="53">
                  <c:v>24</c:v>
                </c:pt>
                <c:pt idx="54">
                  <c:v>24</c:v>
                </c:pt>
                <c:pt idx="55">
                  <c:v>24.4</c:v>
                </c:pt>
                <c:pt idx="56">
                  <c:v>24.4</c:v>
                </c:pt>
                <c:pt idx="57">
                  <c:v>24.4</c:v>
                </c:pt>
                <c:pt idx="58">
                  <c:v>24.4</c:v>
                </c:pt>
                <c:pt idx="59">
                  <c:v>24.8</c:v>
                </c:pt>
                <c:pt idx="60">
                  <c:v>24.85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8B1F-454B-BD32-0C2C1CB55C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46873960"/>
        <c:axId val="546868384"/>
      </c:lineChart>
      <c:catAx>
        <c:axId val="54687396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2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6868384"/>
        <c:crosses val="autoZero"/>
        <c:auto val="1"/>
        <c:lblAlgn val="ctr"/>
        <c:lblOffset val="100"/>
        <c:tickLblSkip val="6"/>
        <c:tickMarkSkip val="6"/>
        <c:noMultiLvlLbl val="0"/>
      </c:catAx>
      <c:valAx>
        <c:axId val="546868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in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687396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Miehet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Taul1!$A$2:$A$15</c:f>
              <c:strCache>
                <c:ptCount val="14"/>
                <c:pt idx="0">
                  <c:v>– 999</c:v>
                </c:pt>
                <c:pt idx="1">
                  <c:v>1 000 – 1 249</c:v>
                </c:pt>
                <c:pt idx="2">
                  <c:v>1 250 – 1 499</c:v>
                </c:pt>
                <c:pt idx="3">
                  <c:v>1 500 – 1 749</c:v>
                </c:pt>
                <c:pt idx="4">
                  <c:v>1 750 – 1 999</c:v>
                </c:pt>
                <c:pt idx="5">
                  <c:v>2 000 – 2 249</c:v>
                </c:pt>
                <c:pt idx="6">
                  <c:v>2 250 – 2 499</c:v>
                </c:pt>
                <c:pt idx="7">
                  <c:v>2 500 – 2 749</c:v>
                </c:pt>
                <c:pt idx="8">
                  <c:v>2 750 – 2 999</c:v>
                </c:pt>
                <c:pt idx="9">
                  <c:v>3 000 – 3 249</c:v>
                </c:pt>
                <c:pt idx="10">
                  <c:v>3250 – 3 499</c:v>
                </c:pt>
                <c:pt idx="11">
                  <c:v>3 500 – 3 749</c:v>
                </c:pt>
                <c:pt idx="12">
                  <c:v>3 750 – 3 999</c:v>
                </c:pt>
                <c:pt idx="13">
                  <c:v>4 000 –</c:v>
                </c:pt>
              </c:strCache>
            </c:strRef>
          </c:cat>
          <c:val>
            <c:numRef>
              <c:f>Taul1!$B$2:$B$15</c:f>
              <c:numCache>
                <c:formatCode>#,##0</c:formatCode>
                <c:ptCount val="14"/>
                <c:pt idx="0">
                  <c:v>100240</c:v>
                </c:pt>
                <c:pt idx="1">
                  <c:v>79529</c:v>
                </c:pt>
                <c:pt idx="2">
                  <c:v>82943</c:v>
                </c:pt>
                <c:pt idx="3">
                  <c:v>76313</c:v>
                </c:pt>
                <c:pt idx="4">
                  <c:v>73430</c:v>
                </c:pt>
                <c:pt idx="5">
                  <c:v>62933</c:v>
                </c:pt>
                <c:pt idx="6">
                  <c:v>48944</c:v>
                </c:pt>
                <c:pt idx="7">
                  <c:v>36849</c:v>
                </c:pt>
                <c:pt idx="8">
                  <c:v>27346</c:v>
                </c:pt>
                <c:pt idx="9">
                  <c:v>20796</c:v>
                </c:pt>
                <c:pt idx="10">
                  <c:v>15272</c:v>
                </c:pt>
                <c:pt idx="11">
                  <c:v>11330</c:v>
                </c:pt>
                <c:pt idx="12">
                  <c:v>8723</c:v>
                </c:pt>
                <c:pt idx="13">
                  <c:v>37340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6C-46FE-8848-1B96ADB203E1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Naiset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Taul1!$A$2:$A$15</c:f>
              <c:strCache>
                <c:ptCount val="14"/>
                <c:pt idx="0">
                  <c:v>– 999</c:v>
                </c:pt>
                <c:pt idx="1">
                  <c:v>1 000 – 1 249</c:v>
                </c:pt>
                <c:pt idx="2">
                  <c:v>1 250 – 1 499</c:v>
                </c:pt>
                <c:pt idx="3">
                  <c:v>1 500 – 1 749</c:v>
                </c:pt>
                <c:pt idx="4">
                  <c:v>1 750 – 1 999</c:v>
                </c:pt>
                <c:pt idx="5">
                  <c:v>2 000 – 2 249</c:v>
                </c:pt>
                <c:pt idx="6">
                  <c:v>2 250 – 2 499</c:v>
                </c:pt>
                <c:pt idx="7">
                  <c:v>2 500 – 2 749</c:v>
                </c:pt>
                <c:pt idx="8">
                  <c:v>2 750 – 2 999</c:v>
                </c:pt>
                <c:pt idx="9">
                  <c:v>3 000 – 3 249</c:v>
                </c:pt>
                <c:pt idx="10">
                  <c:v>3250 – 3 499</c:v>
                </c:pt>
                <c:pt idx="11">
                  <c:v>3 500 – 3 749</c:v>
                </c:pt>
                <c:pt idx="12">
                  <c:v>3 750 – 3 999</c:v>
                </c:pt>
                <c:pt idx="13">
                  <c:v>4 000 –</c:v>
                </c:pt>
              </c:strCache>
            </c:strRef>
          </c:cat>
          <c:val>
            <c:numRef>
              <c:f>Taul1!$C$2:$C$15</c:f>
              <c:numCache>
                <c:formatCode>#,##0</c:formatCode>
                <c:ptCount val="14"/>
                <c:pt idx="0">
                  <c:v>153772</c:v>
                </c:pt>
                <c:pt idx="1">
                  <c:v>145871</c:v>
                </c:pt>
                <c:pt idx="2">
                  <c:v>146044</c:v>
                </c:pt>
                <c:pt idx="3">
                  <c:v>109025</c:v>
                </c:pt>
                <c:pt idx="4">
                  <c:v>87381</c:v>
                </c:pt>
                <c:pt idx="5">
                  <c:v>60750</c:v>
                </c:pt>
                <c:pt idx="6">
                  <c:v>39185</c:v>
                </c:pt>
                <c:pt idx="7">
                  <c:v>26196</c:v>
                </c:pt>
                <c:pt idx="8">
                  <c:v>17151</c:v>
                </c:pt>
                <c:pt idx="9">
                  <c:v>11125</c:v>
                </c:pt>
                <c:pt idx="10">
                  <c:v>7585</c:v>
                </c:pt>
                <c:pt idx="11">
                  <c:v>5356</c:v>
                </c:pt>
                <c:pt idx="12">
                  <c:v>3733</c:v>
                </c:pt>
                <c:pt idx="13">
                  <c:v>10899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6C-46FE-8848-1B96ADB203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axId val="471424864"/>
        <c:axId val="471416992"/>
      </c:barChart>
      <c:catAx>
        <c:axId val="471424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1416992"/>
        <c:crosses val="autoZero"/>
        <c:auto val="1"/>
        <c:lblAlgn val="ctr"/>
        <c:lblOffset val="100"/>
        <c:noMultiLvlLbl val="0"/>
      </c:catAx>
      <c:valAx>
        <c:axId val="471416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71424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modernComment_161_C08085E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A5A8A87-9719-47EF-B4C0-EE7FC6D7D116}" authorId="{56B0171B-E3ED-F8BC-566E-673FB29DB1C9}" created="2022-08-04T10:27:40.26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229648353" sldId="353"/>
      <ac:spMk id="3" creationId="{5CE1390E-780F-D355-0645-79B042CA38A6}"/>
      <ac:txMk cp="244" len="128">
        <ac:context len="618" hash="345420717"/>
      </ac:txMk>
    </ac:txMkLst>
    <p188:pos x="8785951" y="2662409"/>
    <p188:txBody>
      <a:bodyPr/>
      <a:lstStyle/>
      <a:p>
        <a:r>
          <a:rPr lang="en-US"/>
          <a:t>Tämä on epäselvästi ilmaistu. Tarkoitetaanko siis tätä:
Jos saat vuosipalkkaa 36.000 €, eläkkeesi kuukausitaso nousee 45 €:lla.</a:t>
        </a:r>
      </a:p>
    </p188:txBody>
  </p188:cm>
</p188:cmLst>
</file>

<file path=ppt/comments/modernComment_165_E962B148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D176DDF9-FD49-4419-A9DB-24BE16402FE7}" authorId="{56B0171B-E3ED-F8BC-566E-673FB29DB1C9}" created="2022-08-04T10:33:28.193">
    <pc:sldMkLst xmlns:pc="http://schemas.microsoft.com/office/powerpoint/2013/main/command">
      <pc:docMk/>
      <pc:sldMk cId="3915559240" sldId="357"/>
    </pc:sldMkLst>
    <p188:replyLst>
      <p188:reply id="{2CAE2819-3D54-44C7-AAA9-F11064B40BAE}" authorId="{56B0171B-E3ED-F8BC-566E-673FB29DB1C9}" created="2022-08-08T13:08:16.702">
        <p188:txBody>
          <a:bodyPr/>
          <a:lstStyle/>
          <a:p>
            <a:r>
              <a:rPr lang="fi-FI"/>
              <a:t>Uskon, että nuoret kykenevät tässä vaiheessa laskemaan sen oma-aloitteisesti! Laitan vinkin pedagogisiin ohjeisiin. </a:t>
            </a:r>
          </a:p>
        </p188:txBody>
      </p188:reply>
    </p188:replyLst>
    <p188:txBody>
      <a:bodyPr/>
      <a:lstStyle/>
      <a:p>
        <a:r>
          <a:rPr lang="en-US"/>
          <a:t>Opiskelijaa voisi kannustaa laskemaan, kuinka paljon eläkejärjestelmään on 40-vuotisen työuran aikana maksanut rahaa (25 % palkkakuitista), ja kuinka paljon se on tuottanut 7 % vuosituotolla. 
Johtopäätöksenä tulisi olla: eläkejärjestelmään maksetaan moninkertaisesti enemmän rahaa kuin mitä sieltä saa itselleen.</a:t>
        </a:r>
      </a:p>
    </p188:txBody>
  </p188:cm>
</p188:cmLst>
</file>

<file path=ppt/comments/modernComment_16B_5931A497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0EE9971-500B-43B1-A7AD-64411A73EB41}" authorId="{56B0171B-E3ED-F8BC-566E-673FB29DB1C9}" created="2022-08-04T10:36:37.069">
    <pc:sldMkLst xmlns:pc="http://schemas.microsoft.com/office/powerpoint/2013/main/command">
      <pc:docMk/>
      <pc:sldMk cId="1496425623" sldId="363"/>
    </pc:sldMkLst>
    <p188:txBody>
      <a:bodyPr/>
      <a:lstStyle/>
      <a:p>
        <a:r>
          <a:rPr lang="en-US"/>
          <a:t>Opiskelijoita voisi kannustaa laskemaan eläkejärjestelmän tehokkuus:
Sisään syötetään 24,1 MRD eläkemaksuja, niistä vain 12,4 % rahastoidaan. Hallinnointikulut 3,1 % on kovempi kuin monen kaupallisen rahaston. Kaiken kukkuraksi valtionosuudet (jotka kustannetaan verotuloista eli työntekijöiden verotuksesta).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D2F6BC-C3AC-471B-A838-B70FD4272352}" type="datetimeFigureOut">
              <a:rPr lang="fi-FI" smtClean="0"/>
              <a:t>13.10.2023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2AD96A-2756-48D5-983B-63C214F5767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908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26D65EC-B164-4B49-BECB-93E513EB2464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5211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98668F75-E8FD-434F-8200-EE0EB996FC3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9FE3915-94FD-4A59-9890-BEB35B8A127D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321894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78EF5-09EF-471D-8D6C-3BD51DFFCAFC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246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A5B30F7-7F16-4472-B9CD-E9F04672F938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357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7A7E5-E4A9-4B24-BA14-CCDA8BE92790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22201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EFA062F-0002-44A8-BD69-A7D195E57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1C74-6EBB-45A6-A410-B17282A44D6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05FD01-9F5C-4B7F-A900-F229B66E6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171AB47-F13E-43CF-962F-CA9088F10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964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loi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DDA0FF2-D40A-4756-84A2-2BBE8DDE1C9C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577884"/>
            <a:ext cx="5840104" cy="1239322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grpSp>
        <p:nvGrpSpPr>
          <p:cNvPr id="34" name="Ryhmä 33">
            <a:extLst>
              <a:ext uri="{FF2B5EF4-FFF2-40B4-BE49-F238E27FC236}">
                <a16:creationId xmlns:a16="http://schemas.microsoft.com/office/drawing/2014/main" id="{34615189-5EF2-4C83-A6DF-4FBB45ABC696}"/>
              </a:ext>
            </a:extLst>
          </p:cNvPr>
          <p:cNvGrpSpPr/>
          <p:nvPr userDrawn="1"/>
        </p:nvGrpSpPr>
        <p:grpSpPr>
          <a:xfrm>
            <a:off x="3570288" y="2024063"/>
            <a:ext cx="2241550" cy="992188"/>
            <a:chOff x="3570288" y="2024063"/>
            <a:chExt cx="2241550" cy="992188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80209A88-55C9-499C-9A22-B57321E3943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570288" y="2024063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1798B225-9B4E-4D89-B639-AF918C440078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018088" y="2024063"/>
              <a:ext cx="793750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8C92485D-C624-4308-859B-7E04E5AF1625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3871913" y="2224088"/>
              <a:ext cx="192087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9E324252-8C59-46AC-A339-A43F76E0435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4197350" y="2024063"/>
              <a:ext cx="982662" cy="992188"/>
            </a:xfrm>
            <a:custGeom>
              <a:avLst/>
              <a:gdLst>
                <a:gd name="T0" fmla="*/ 4341 w 5446"/>
                <a:gd name="T1" fmla="*/ 5485 h 5485"/>
                <a:gd name="T2" fmla="*/ 5446 w 5446"/>
                <a:gd name="T3" fmla="*/ 5485 h 5485"/>
                <a:gd name="T4" fmla="*/ 3095 w 5446"/>
                <a:gd name="T5" fmla="*/ 0 h 5485"/>
                <a:gd name="T6" fmla="*/ 2723 w 5446"/>
                <a:gd name="T7" fmla="*/ 0 h 5485"/>
                <a:gd name="T8" fmla="*/ 2351 w 5446"/>
                <a:gd name="T9" fmla="*/ 0 h 5485"/>
                <a:gd name="T10" fmla="*/ 0 w 5446"/>
                <a:gd name="T11" fmla="*/ 5485 h 5485"/>
                <a:gd name="T12" fmla="*/ 1105 w 5446"/>
                <a:gd name="T13" fmla="*/ 5485 h 5485"/>
                <a:gd name="T14" fmla="*/ 2719 w 5446"/>
                <a:gd name="T15" fmla="*/ 1708 h 5485"/>
                <a:gd name="T16" fmla="*/ 4341 w 5446"/>
                <a:gd name="T17" fmla="*/ 5485 h 5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446" h="5485">
                  <a:moveTo>
                    <a:pt x="4341" y="5485"/>
                  </a:moveTo>
                  <a:lnTo>
                    <a:pt x="5446" y="5485"/>
                  </a:lnTo>
                  <a:lnTo>
                    <a:pt x="3095" y="0"/>
                  </a:lnTo>
                  <a:lnTo>
                    <a:pt x="2723" y="0"/>
                  </a:lnTo>
                  <a:lnTo>
                    <a:pt x="2351" y="0"/>
                  </a:lnTo>
                  <a:lnTo>
                    <a:pt x="0" y="5485"/>
                  </a:lnTo>
                  <a:lnTo>
                    <a:pt x="1105" y="5485"/>
                  </a:lnTo>
                  <a:lnTo>
                    <a:pt x="2719" y="1708"/>
                  </a:lnTo>
                  <a:lnTo>
                    <a:pt x="4341" y="54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236D08A2-35C3-4CF2-9E9D-BD72F7E4E21C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5319713" y="2224088"/>
              <a:ext cx="190500" cy="7921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18" name="Rectangle 10">
              <a:extLst>
                <a:ext uri="{FF2B5EF4-FFF2-40B4-BE49-F238E27FC236}">
                  <a16:creationId xmlns:a16="http://schemas.microsoft.com/office/drawing/2014/main" id="{E94E7FE4-248A-4EDF-B2D0-3CF717CF589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4291013" y="2625725"/>
              <a:ext cx="795337" cy="169863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grpSp>
        <p:nvGrpSpPr>
          <p:cNvPr id="33" name="Ryhmä 32">
            <a:extLst>
              <a:ext uri="{FF2B5EF4-FFF2-40B4-BE49-F238E27FC236}">
                <a16:creationId xmlns:a16="http://schemas.microsoft.com/office/drawing/2014/main" id="{6131A96E-419B-4084-A301-7A1D244D92F7}"/>
              </a:ext>
            </a:extLst>
          </p:cNvPr>
          <p:cNvGrpSpPr/>
          <p:nvPr userDrawn="1"/>
        </p:nvGrpSpPr>
        <p:grpSpPr>
          <a:xfrm>
            <a:off x="6159500" y="2016125"/>
            <a:ext cx="2232025" cy="1014413"/>
            <a:chOff x="6159500" y="2016125"/>
            <a:chExt cx="2232025" cy="1014413"/>
          </a:xfrm>
        </p:grpSpPr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1B152CC0-F675-4BE2-9C34-248FF6087DFD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59500" y="2033588"/>
              <a:ext cx="271462" cy="407988"/>
            </a:xfrm>
            <a:custGeom>
              <a:avLst/>
              <a:gdLst>
                <a:gd name="T0" fmla="*/ 529 w 1509"/>
                <a:gd name="T1" fmla="*/ 410 h 2257"/>
                <a:gd name="T2" fmla="*/ 0 w 1509"/>
                <a:gd name="T3" fmla="*/ 410 h 2257"/>
                <a:gd name="T4" fmla="*/ 0 w 1509"/>
                <a:gd name="T5" fmla="*/ 0 h 2257"/>
                <a:gd name="T6" fmla="*/ 1509 w 1509"/>
                <a:gd name="T7" fmla="*/ 0 h 2257"/>
                <a:gd name="T8" fmla="*/ 1509 w 1509"/>
                <a:gd name="T9" fmla="*/ 410 h 2257"/>
                <a:gd name="T10" fmla="*/ 983 w 1509"/>
                <a:gd name="T11" fmla="*/ 410 h 2257"/>
                <a:gd name="T12" fmla="*/ 983 w 1509"/>
                <a:gd name="T13" fmla="*/ 2257 h 2257"/>
                <a:gd name="T14" fmla="*/ 529 w 1509"/>
                <a:gd name="T15" fmla="*/ 2257 h 2257"/>
                <a:gd name="T16" fmla="*/ 529 w 1509"/>
                <a:gd name="T17" fmla="*/ 41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09" h="2257">
                  <a:moveTo>
                    <a:pt x="529" y="410"/>
                  </a:moveTo>
                  <a:lnTo>
                    <a:pt x="0" y="410"/>
                  </a:lnTo>
                  <a:lnTo>
                    <a:pt x="0" y="0"/>
                  </a:lnTo>
                  <a:lnTo>
                    <a:pt x="1509" y="0"/>
                  </a:lnTo>
                  <a:lnTo>
                    <a:pt x="1509" y="410"/>
                  </a:lnTo>
                  <a:lnTo>
                    <a:pt x="983" y="410"/>
                  </a:lnTo>
                  <a:lnTo>
                    <a:pt x="983" y="2257"/>
                  </a:lnTo>
                  <a:lnTo>
                    <a:pt x="529" y="2257"/>
                  </a:lnTo>
                  <a:lnTo>
                    <a:pt x="529" y="4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0C2E79F9-5191-49CC-ACDB-1658B953ACA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457950" y="2128838"/>
              <a:ext cx="263525" cy="320675"/>
            </a:xfrm>
            <a:custGeom>
              <a:avLst/>
              <a:gdLst>
                <a:gd name="T0" fmla="*/ 738 w 1463"/>
                <a:gd name="T1" fmla="*/ 1425 h 1769"/>
                <a:gd name="T2" fmla="*/ 1028 w 1463"/>
                <a:gd name="T3" fmla="*/ 1192 h 1769"/>
                <a:gd name="T4" fmla="*/ 735 w 1463"/>
                <a:gd name="T5" fmla="*/ 957 h 1769"/>
                <a:gd name="T6" fmla="*/ 445 w 1463"/>
                <a:gd name="T7" fmla="*/ 1192 h 1769"/>
                <a:gd name="T8" fmla="*/ 738 w 1463"/>
                <a:gd name="T9" fmla="*/ 1425 h 1769"/>
                <a:gd name="T10" fmla="*/ 654 w 1463"/>
                <a:gd name="T11" fmla="*/ 648 h 1769"/>
                <a:gd name="T12" fmla="*/ 1018 w 1463"/>
                <a:gd name="T13" fmla="*/ 741 h 1769"/>
                <a:gd name="T14" fmla="*/ 1018 w 1463"/>
                <a:gd name="T15" fmla="*/ 632 h 1769"/>
                <a:gd name="T16" fmla="*/ 712 w 1463"/>
                <a:gd name="T17" fmla="*/ 383 h 1769"/>
                <a:gd name="T18" fmla="*/ 264 w 1463"/>
                <a:gd name="T19" fmla="*/ 503 h 1769"/>
                <a:gd name="T20" fmla="*/ 96 w 1463"/>
                <a:gd name="T21" fmla="*/ 200 h 1769"/>
                <a:gd name="T22" fmla="*/ 760 w 1463"/>
                <a:gd name="T23" fmla="*/ 0 h 1769"/>
                <a:gd name="T24" fmla="*/ 1463 w 1463"/>
                <a:gd name="T25" fmla="*/ 661 h 1769"/>
                <a:gd name="T26" fmla="*/ 1463 w 1463"/>
                <a:gd name="T27" fmla="*/ 1727 h 1769"/>
                <a:gd name="T28" fmla="*/ 1070 w 1463"/>
                <a:gd name="T29" fmla="*/ 1727 h 1769"/>
                <a:gd name="T30" fmla="*/ 1041 w 1463"/>
                <a:gd name="T31" fmla="*/ 1618 h 1769"/>
                <a:gd name="T32" fmla="*/ 632 w 1463"/>
                <a:gd name="T33" fmla="*/ 1769 h 1769"/>
                <a:gd name="T34" fmla="*/ 0 w 1463"/>
                <a:gd name="T35" fmla="*/ 1205 h 1769"/>
                <a:gd name="T36" fmla="*/ 654 w 1463"/>
                <a:gd name="T37" fmla="*/ 648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3" h="1769">
                  <a:moveTo>
                    <a:pt x="738" y="1425"/>
                  </a:moveTo>
                  <a:cubicBezTo>
                    <a:pt x="905" y="1425"/>
                    <a:pt x="1028" y="1334"/>
                    <a:pt x="1028" y="1192"/>
                  </a:cubicBezTo>
                  <a:cubicBezTo>
                    <a:pt x="1028" y="1044"/>
                    <a:pt x="905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0" y="1425"/>
                    <a:pt x="738" y="1425"/>
                  </a:cubicBezTo>
                  <a:close/>
                  <a:moveTo>
                    <a:pt x="654" y="648"/>
                  </a:moveTo>
                  <a:cubicBezTo>
                    <a:pt x="825" y="648"/>
                    <a:pt x="957" y="699"/>
                    <a:pt x="1018" y="741"/>
                  </a:cubicBezTo>
                  <a:lnTo>
                    <a:pt x="1018" y="632"/>
                  </a:lnTo>
                  <a:cubicBezTo>
                    <a:pt x="1018" y="483"/>
                    <a:pt x="909" y="383"/>
                    <a:pt x="712" y="383"/>
                  </a:cubicBezTo>
                  <a:cubicBezTo>
                    <a:pt x="545" y="383"/>
                    <a:pt x="390" y="438"/>
                    <a:pt x="264" y="503"/>
                  </a:cubicBezTo>
                  <a:lnTo>
                    <a:pt x="96" y="200"/>
                  </a:lnTo>
                  <a:cubicBezTo>
                    <a:pt x="248" y="97"/>
                    <a:pt x="503" y="0"/>
                    <a:pt x="760" y="0"/>
                  </a:cubicBezTo>
                  <a:cubicBezTo>
                    <a:pt x="1302" y="0"/>
                    <a:pt x="1463" y="284"/>
                    <a:pt x="1463" y="661"/>
                  </a:cubicBezTo>
                  <a:lnTo>
                    <a:pt x="1463" y="1727"/>
                  </a:lnTo>
                  <a:lnTo>
                    <a:pt x="1070" y="1727"/>
                  </a:lnTo>
                  <a:lnTo>
                    <a:pt x="1041" y="1618"/>
                  </a:lnTo>
                  <a:cubicBezTo>
                    <a:pt x="954" y="1711"/>
                    <a:pt x="825" y="1769"/>
                    <a:pt x="632" y="1769"/>
                  </a:cubicBezTo>
                  <a:cubicBezTo>
                    <a:pt x="290" y="1769"/>
                    <a:pt x="0" y="1560"/>
                    <a:pt x="0" y="1205"/>
                  </a:cubicBezTo>
                  <a:cubicBezTo>
                    <a:pt x="0" y="873"/>
                    <a:pt x="261" y="648"/>
                    <a:pt x="654" y="6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8837897C-A12D-4ACE-AB08-987753DE9873}"/>
                </a:ext>
              </a:extLst>
            </p:cNvPr>
            <p:cNvSpPr>
              <a:spLocks noChangeArrowheads="1"/>
            </p:cNvSpPr>
            <p:nvPr userDrawn="1"/>
          </p:nvSpPr>
          <p:spPr bwMode="gray">
            <a:xfrm>
              <a:off x="6781800" y="2019300"/>
              <a:ext cx="79375" cy="4222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73E8FE7C-7CAE-4428-B9E8-2D2E1234E642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907213" y="2128838"/>
              <a:ext cx="328612" cy="320675"/>
            </a:xfrm>
            <a:custGeom>
              <a:avLst/>
              <a:gdLst>
                <a:gd name="T0" fmla="*/ 905 w 1814"/>
                <a:gd name="T1" fmla="*/ 1376 h 1769"/>
                <a:gd name="T2" fmla="*/ 1369 w 1814"/>
                <a:gd name="T3" fmla="*/ 890 h 1769"/>
                <a:gd name="T4" fmla="*/ 905 w 1814"/>
                <a:gd name="T5" fmla="*/ 393 h 1769"/>
                <a:gd name="T6" fmla="*/ 444 w 1814"/>
                <a:gd name="T7" fmla="*/ 890 h 1769"/>
                <a:gd name="T8" fmla="*/ 905 w 1814"/>
                <a:gd name="T9" fmla="*/ 1376 h 1769"/>
                <a:gd name="T10" fmla="*/ 905 w 1814"/>
                <a:gd name="T11" fmla="*/ 0 h 1769"/>
                <a:gd name="T12" fmla="*/ 1814 w 1814"/>
                <a:gd name="T13" fmla="*/ 890 h 1769"/>
                <a:gd name="T14" fmla="*/ 905 w 1814"/>
                <a:gd name="T15" fmla="*/ 1769 h 1769"/>
                <a:gd name="T16" fmla="*/ 0 w 1814"/>
                <a:gd name="T17" fmla="*/ 890 h 1769"/>
                <a:gd name="T18" fmla="*/ 905 w 1814"/>
                <a:gd name="T19" fmla="*/ 0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4" h="1769">
                  <a:moveTo>
                    <a:pt x="905" y="1376"/>
                  </a:moveTo>
                  <a:cubicBezTo>
                    <a:pt x="1173" y="1376"/>
                    <a:pt x="1369" y="1176"/>
                    <a:pt x="1369" y="890"/>
                  </a:cubicBezTo>
                  <a:cubicBezTo>
                    <a:pt x="1369" y="603"/>
                    <a:pt x="1173" y="393"/>
                    <a:pt x="905" y="393"/>
                  </a:cubicBezTo>
                  <a:cubicBezTo>
                    <a:pt x="638" y="393"/>
                    <a:pt x="444" y="599"/>
                    <a:pt x="444" y="890"/>
                  </a:cubicBezTo>
                  <a:cubicBezTo>
                    <a:pt x="444" y="1176"/>
                    <a:pt x="641" y="1376"/>
                    <a:pt x="905" y="1376"/>
                  </a:cubicBezTo>
                  <a:close/>
                  <a:moveTo>
                    <a:pt x="905" y="0"/>
                  </a:moveTo>
                  <a:cubicBezTo>
                    <a:pt x="1421" y="0"/>
                    <a:pt x="1814" y="380"/>
                    <a:pt x="1814" y="890"/>
                  </a:cubicBezTo>
                  <a:cubicBezTo>
                    <a:pt x="1814" y="1399"/>
                    <a:pt x="1434" y="1769"/>
                    <a:pt x="905" y="1769"/>
                  </a:cubicBezTo>
                  <a:cubicBezTo>
                    <a:pt x="380" y="1769"/>
                    <a:pt x="0" y="1399"/>
                    <a:pt x="0" y="890"/>
                  </a:cubicBezTo>
                  <a:cubicBezTo>
                    <a:pt x="0" y="377"/>
                    <a:pt x="393" y="0"/>
                    <a:pt x="90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D9B90B88-F49D-4A5B-A930-EBE36ABEAF7E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78688" y="2136775"/>
              <a:ext cx="265112" cy="312738"/>
            </a:xfrm>
            <a:custGeom>
              <a:avLst/>
              <a:gdLst>
                <a:gd name="T0" fmla="*/ 0 w 1470"/>
                <a:gd name="T1" fmla="*/ 973 h 1727"/>
                <a:gd name="T2" fmla="*/ 0 w 1470"/>
                <a:gd name="T3" fmla="*/ 0 h 1727"/>
                <a:gd name="T4" fmla="*/ 445 w 1470"/>
                <a:gd name="T5" fmla="*/ 0 h 1727"/>
                <a:gd name="T6" fmla="*/ 445 w 1470"/>
                <a:gd name="T7" fmla="*/ 1025 h 1727"/>
                <a:gd name="T8" fmla="*/ 725 w 1470"/>
                <a:gd name="T9" fmla="*/ 1328 h 1727"/>
                <a:gd name="T10" fmla="*/ 1025 w 1470"/>
                <a:gd name="T11" fmla="*/ 1012 h 1727"/>
                <a:gd name="T12" fmla="*/ 1025 w 1470"/>
                <a:gd name="T13" fmla="*/ 0 h 1727"/>
                <a:gd name="T14" fmla="*/ 1470 w 1470"/>
                <a:gd name="T15" fmla="*/ 0 h 1727"/>
                <a:gd name="T16" fmla="*/ 1470 w 1470"/>
                <a:gd name="T17" fmla="*/ 1685 h 1727"/>
                <a:gd name="T18" fmla="*/ 1034 w 1470"/>
                <a:gd name="T19" fmla="*/ 1685 h 1727"/>
                <a:gd name="T20" fmla="*/ 1034 w 1470"/>
                <a:gd name="T21" fmla="*/ 1489 h 1727"/>
                <a:gd name="T22" fmla="*/ 583 w 1470"/>
                <a:gd name="T23" fmla="*/ 1727 h 1727"/>
                <a:gd name="T24" fmla="*/ 0 w 1470"/>
                <a:gd name="T25" fmla="*/ 973 h 17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7">
                  <a:moveTo>
                    <a:pt x="0" y="973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3" y="1328"/>
                    <a:pt x="725" y="1328"/>
                  </a:cubicBezTo>
                  <a:cubicBezTo>
                    <a:pt x="909" y="1328"/>
                    <a:pt x="1025" y="1192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5"/>
                  </a:lnTo>
                  <a:lnTo>
                    <a:pt x="1034" y="1685"/>
                  </a:lnTo>
                  <a:lnTo>
                    <a:pt x="1034" y="1489"/>
                  </a:lnTo>
                  <a:cubicBezTo>
                    <a:pt x="963" y="1605"/>
                    <a:pt x="802" y="1727"/>
                    <a:pt x="583" y="1727"/>
                  </a:cubicBezTo>
                  <a:cubicBezTo>
                    <a:pt x="103" y="1727"/>
                    <a:pt x="0" y="1331"/>
                    <a:pt x="0" y="9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299D71E6-445A-4AC3-B93D-503E771F92C6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583488" y="2128838"/>
              <a:ext cx="230187" cy="320675"/>
            </a:xfrm>
            <a:custGeom>
              <a:avLst/>
              <a:gdLst>
                <a:gd name="T0" fmla="*/ 0 w 1276"/>
                <a:gd name="T1" fmla="*/ 1457 h 1769"/>
                <a:gd name="T2" fmla="*/ 261 w 1276"/>
                <a:gd name="T3" fmla="*/ 1225 h 1769"/>
                <a:gd name="T4" fmla="*/ 648 w 1276"/>
                <a:gd name="T5" fmla="*/ 1408 h 1769"/>
                <a:gd name="T6" fmla="*/ 854 w 1276"/>
                <a:gd name="T7" fmla="*/ 1257 h 1769"/>
                <a:gd name="T8" fmla="*/ 58 w 1276"/>
                <a:gd name="T9" fmla="*/ 499 h 1769"/>
                <a:gd name="T10" fmla="*/ 670 w 1276"/>
                <a:gd name="T11" fmla="*/ 0 h 1769"/>
                <a:gd name="T12" fmla="*/ 1247 w 1276"/>
                <a:gd name="T13" fmla="*/ 300 h 1769"/>
                <a:gd name="T14" fmla="*/ 954 w 1276"/>
                <a:gd name="T15" fmla="*/ 519 h 1769"/>
                <a:gd name="T16" fmla="*/ 651 w 1276"/>
                <a:gd name="T17" fmla="*/ 358 h 1769"/>
                <a:gd name="T18" fmla="*/ 477 w 1276"/>
                <a:gd name="T19" fmla="*/ 493 h 1769"/>
                <a:gd name="T20" fmla="*/ 1276 w 1276"/>
                <a:gd name="T21" fmla="*/ 1234 h 1769"/>
                <a:gd name="T22" fmla="*/ 628 w 1276"/>
                <a:gd name="T23" fmla="*/ 1769 h 1769"/>
                <a:gd name="T24" fmla="*/ 0 w 1276"/>
                <a:gd name="T25" fmla="*/ 1457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6" h="1769">
                  <a:moveTo>
                    <a:pt x="0" y="1457"/>
                  </a:moveTo>
                  <a:lnTo>
                    <a:pt x="261" y="1225"/>
                  </a:lnTo>
                  <a:cubicBezTo>
                    <a:pt x="345" y="1321"/>
                    <a:pt x="458" y="1408"/>
                    <a:pt x="648" y="1408"/>
                  </a:cubicBezTo>
                  <a:cubicBezTo>
                    <a:pt x="773" y="1408"/>
                    <a:pt x="854" y="1354"/>
                    <a:pt x="854" y="1257"/>
                  </a:cubicBezTo>
                  <a:cubicBezTo>
                    <a:pt x="854" y="999"/>
                    <a:pt x="58" y="1099"/>
                    <a:pt x="58" y="499"/>
                  </a:cubicBezTo>
                  <a:cubicBezTo>
                    <a:pt x="58" y="187"/>
                    <a:pt x="325" y="0"/>
                    <a:pt x="670" y="0"/>
                  </a:cubicBezTo>
                  <a:cubicBezTo>
                    <a:pt x="989" y="0"/>
                    <a:pt x="1167" y="168"/>
                    <a:pt x="1247" y="300"/>
                  </a:cubicBezTo>
                  <a:lnTo>
                    <a:pt x="954" y="519"/>
                  </a:lnTo>
                  <a:cubicBezTo>
                    <a:pt x="902" y="454"/>
                    <a:pt x="809" y="358"/>
                    <a:pt x="651" y="358"/>
                  </a:cubicBezTo>
                  <a:cubicBezTo>
                    <a:pt x="548" y="358"/>
                    <a:pt x="477" y="409"/>
                    <a:pt x="477" y="493"/>
                  </a:cubicBezTo>
                  <a:cubicBezTo>
                    <a:pt x="477" y="761"/>
                    <a:pt x="1276" y="632"/>
                    <a:pt x="1276" y="1234"/>
                  </a:cubicBezTo>
                  <a:cubicBezTo>
                    <a:pt x="1276" y="1563"/>
                    <a:pt x="993" y="1769"/>
                    <a:pt x="628" y="1769"/>
                  </a:cubicBezTo>
                  <a:cubicBezTo>
                    <a:pt x="296" y="1769"/>
                    <a:pt x="90" y="1602"/>
                    <a:pt x="0" y="145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1D1FA3BA-2F9E-4E46-9FEE-C9CD17110B8E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945438" y="2016125"/>
              <a:ext cx="142875" cy="536575"/>
            </a:xfrm>
            <a:custGeom>
              <a:avLst/>
              <a:gdLst>
                <a:gd name="T0" fmla="*/ 528 w 789"/>
                <a:gd name="T1" fmla="*/ 0 h 2962"/>
                <a:gd name="T2" fmla="*/ 789 w 789"/>
                <a:gd name="T3" fmla="*/ 255 h 2962"/>
                <a:gd name="T4" fmla="*/ 528 w 789"/>
                <a:gd name="T5" fmla="*/ 509 h 2962"/>
                <a:gd name="T6" fmla="*/ 270 w 789"/>
                <a:gd name="T7" fmla="*/ 255 h 2962"/>
                <a:gd name="T8" fmla="*/ 528 w 789"/>
                <a:gd name="T9" fmla="*/ 0 h 2962"/>
                <a:gd name="T10" fmla="*/ 309 w 789"/>
                <a:gd name="T11" fmla="*/ 661 h 2962"/>
                <a:gd name="T12" fmla="*/ 754 w 789"/>
                <a:gd name="T13" fmla="*/ 661 h 2962"/>
                <a:gd name="T14" fmla="*/ 754 w 789"/>
                <a:gd name="T15" fmla="*/ 2369 h 2962"/>
                <a:gd name="T16" fmla="*/ 109 w 789"/>
                <a:gd name="T17" fmla="*/ 2962 h 2962"/>
                <a:gd name="T18" fmla="*/ 0 w 789"/>
                <a:gd name="T19" fmla="*/ 2956 h 2962"/>
                <a:gd name="T20" fmla="*/ 0 w 789"/>
                <a:gd name="T21" fmla="*/ 2579 h 2962"/>
                <a:gd name="T22" fmla="*/ 77 w 789"/>
                <a:gd name="T23" fmla="*/ 2585 h 2962"/>
                <a:gd name="T24" fmla="*/ 309 w 789"/>
                <a:gd name="T25" fmla="*/ 2350 h 2962"/>
                <a:gd name="T26" fmla="*/ 309 w 789"/>
                <a:gd name="T27" fmla="*/ 661 h 2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789" h="2962">
                  <a:moveTo>
                    <a:pt x="528" y="0"/>
                  </a:moveTo>
                  <a:cubicBezTo>
                    <a:pt x="676" y="0"/>
                    <a:pt x="789" y="110"/>
                    <a:pt x="789" y="255"/>
                  </a:cubicBezTo>
                  <a:cubicBezTo>
                    <a:pt x="789" y="400"/>
                    <a:pt x="676" y="509"/>
                    <a:pt x="528" y="509"/>
                  </a:cubicBezTo>
                  <a:cubicBezTo>
                    <a:pt x="383" y="509"/>
                    <a:pt x="270" y="400"/>
                    <a:pt x="270" y="255"/>
                  </a:cubicBezTo>
                  <a:cubicBezTo>
                    <a:pt x="270" y="110"/>
                    <a:pt x="383" y="0"/>
                    <a:pt x="528" y="0"/>
                  </a:cubicBezTo>
                  <a:close/>
                  <a:moveTo>
                    <a:pt x="309" y="661"/>
                  </a:moveTo>
                  <a:lnTo>
                    <a:pt x="754" y="661"/>
                  </a:lnTo>
                  <a:lnTo>
                    <a:pt x="754" y="2369"/>
                  </a:lnTo>
                  <a:cubicBezTo>
                    <a:pt x="754" y="2814"/>
                    <a:pt x="473" y="2962"/>
                    <a:pt x="109" y="2962"/>
                  </a:cubicBezTo>
                  <a:cubicBezTo>
                    <a:pt x="58" y="2962"/>
                    <a:pt x="0" y="2956"/>
                    <a:pt x="0" y="2956"/>
                  </a:cubicBezTo>
                  <a:lnTo>
                    <a:pt x="0" y="2579"/>
                  </a:lnTo>
                  <a:cubicBezTo>
                    <a:pt x="0" y="2579"/>
                    <a:pt x="45" y="2585"/>
                    <a:pt x="77" y="2585"/>
                  </a:cubicBezTo>
                  <a:cubicBezTo>
                    <a:pt x="238" y="2585"/>
                    <a:pt x="309" y="2501"/>
                    <a:pt x="309" y="2350"/>
                  </a:cubicBezTo>
                  <a:lnTo>
                    <a:pt x="309" y="66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78C6C4D-425E-40B0-A099-57304BC1412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8128000" y="2128838"/>
              <a:ext cx="263525" cy="320675"/>
            </a:xfrm>
            <a:custGeom>
              <a:avLst/>
              <a:gdLst>
                <a:gd name="T0" fmla="*/ 655 w 1464"/>
                <a:gd name="T1" fmla="*/ 648 h 1769"/>
                <a:gd name="T2" fmla="*/ 1019 w 1464"/>
                <a:gd name="T3" fmla="*/ 741 h 1769"/>
                <a:gd name="T4" fmla="*/ 1019 w 1464"/>
                <a:gd name="T5" fmla="*/ 632 h 1769"/>
                <a:gd name="T6" fmla="*/ 713 w 1464"/>
                <a:gd name="T7" fmla="*/ 383 h 1769"/>
                <a:gd name="T8" fmla="*/ 265 w 1464"/>
                <a:gd name="T9" fmla="*/ 503 h 1769"/>
                <a:gd name="T10" fmla="*/ 97 w 1464"/>
                <a:gd name="T11" fmla="*/ 200 h 1769"/>
                <a:gd name="T12" fmla="*/ 761 w 1464"/>
                <a:gd name="T13" fmla="*/ 0 h 1769"/>
                <a:gd name="T14" fmla="*/ 1464 w 1464"/>
                <a:gd name="T15" fmla="*/ 661 h 1769"/>
                <a:gd name="T16" fmla="*/ 1464 w 1464"/>
                <a:gd name="T17" fmla="*/ 1727 h 1769"/>
                <a:gd name="T18" fmla="*/ 1071 w 1464"/>
                <a:gd name="T19" fmla="*/ 1727 h 1769"/>
                <a:gd name="T20" fmla="*/ 1042 w 1464"/>
                <a:gd name="T21" fmla="*/ 1618 h 1769"/>
                <a:gd name="T22" fmla="*/ 632 w 1464"/>
                <a:gd name="T23" fmla="*/ 1769 h 1769"/>
                <a:gd name="T24" fmla="*/ 0 w 1464"/>
                <a:gd name="T25" fmla="*/ 1205 h 1769"/>
                <a:gd name="T26" fmla="*/ 655 w 1464"/>
                <a:gd name="T27" fmla="*/ 648 h 1769"/>
                <a:gd name="T28" fmla="*/ 739 w 1464"/>
                <a:gd name="T29" fmla="*/ 1425 h 1769"/>
                <a:gd name="T30" fmla="*/ 1029 w 1464"/>
                <a:gd name="T31" fmla="*/ 1192 h 1769"/>
                <a:gd name="T32" fmla="*/ 735 w 1464"/>
                <a:gd name="T33" fmla="*/ 957 h 1769"/>
                <a:gd name="T34" fmla="*/ 445 w 1464"/>
                <a:gd name="T35" fmla="*/ 1192 h 1769"/>
                <a:gd name="T36" fmla="*/ 739 w 1464"/>
                <a:gd name="T37" fmla="*/ 1425 h 1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464" h="1769">
                  <a:moveTo>
                    <a:pt x="655" y="648"/>
                  </a:moveTo>
                  <a:cubicBezTo>
                    <a:pt x="826" y="648"/>
                    <a:pt x="958" y="699"/>
                    <a:pt x="1019" y="741"/>
                  </a:cubicBezTo>
                  <a:lnTo>
                    <a:pt x="1019" y="632"/>
                  </a:lnTo>
                  <a:cubicBezTo>
                    <a:pt x="1019" y="483"/>
                    <a:pt x="909" y="383"/>
                    <a:pt x="713" y="383"/>
                  </a:cubicBezTo>
                  <a:cubicBezTo>
                    <a:pt x="545" y="383"/>
                    <a:pt x="390" y="438"/>
                    <a:pt x="265" y="503"/>
                  </a:cubicBezTo>
                  <a:lnTo>
                    <a:pt x="97" y="200"/>
                  </a:lnTo>
                  <a:cubicBezTo>
                    <a:pt x="249" y="97"/>
                    <a:pt x="503" y="0"/>
                    <a:pt x="761" y="0"/>
                  </a:cubicBezTo>
                  <a:cubicBezTo>
                    <a:pt x="1303" y="0"/>
                    <a:pt x="1464" y="284"/>
                    <a:pt x="1464" y="661"/>
                  </a:cubicBezTo>
                  <a:lnTo>
                    <a:pt x="1464" y="1727"/>
                  </a:lnTo>
                  <a:lnTo>
                    <a:pt x="1071" y="1727"/>
                  </a:lnTo>
                  <a:lnTo>
                    <a:pt x="1042" y="1618"/>
                  </a:lnTo>
                  <a:cubicBezTo>
                    <a:pt x="955" y="1711"/>
                    <a:pt x="826" y="1769"/>
                    <a:pt x="632" y="1769"/>
                  </a:cubicBezTo>
                  <a:cubicBezTo>
                    <a:pt x="291" y="1769"/>
                    <a:pt x="0" y="1560"/>
                    <a:pt x="0" y="1205"/>
                  </a:cubicBezTo>
                  <a:cubicBezTo>
                    <a:pt x="0" y="873"/>
                    <a:pt x="262" y="648"/>
                    <a:pt x="655" y="648"/>
                  </a:cubicBezTo>
                  <a:close/>
                  <a:moveTo>
                    <a:pt x="739" y="1425"/>
                  </a:moveTo>
                  <a:cubicBezTo>
                    <a:pt x="906" y="1425"/>
                    <a:pt x="1029" y="1334"/>
                    <a:pt x="1029" y="1192"/>
                  </a:cubicBezTo>
                  <a:cubicBezTo>
                    <a:pt x="1029" y="1044"/>
                    <a:pt x="906" y="957"/>
                    <a:pt x="735" y="957"/>
                  </a:cubicBezTo>
                  <a:cubicBezTo>
                    <a:pt x="564" y="957"/>
                    <a:pt x="445" y="1054"/>
                    <a:pt x="445" y="1192"/>
                  </a:cubicBezTo>
                  <a:cubicBezTo>
                    <a:pt x="445" y="1331"/>
                    <a:pt x="571" y="1425"/>
                    <a:pt x="739" y="142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00889FCC-5C4E-4A51-B24F-BEA3FE81830F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194425" y="2709863"/>
              <a:ext cx="265112" cy="312738"/>
            </a:xfrm>
            <a:custGeom>
              <a:avLst/>
              <a:gdLst>
                <a:gd name="T0" fmla="*/ 1470 w 1470"/>
                <a:gd name="T1" fmla="*/ 755 h 1728"/>
                <a:gd name="T2" fmla="*/ 1470 w 1470"/>
                <a:gd name="T3" fmla="*/ 1728 h 1728"/>
                <a:gd name="T4" fmla="*/ 1025 w 1470"/>
                <a:gd name="T5" fmla="*/ 1728 h 1728"/>
                <a:gd name="T6" fmla="*/ 1025 w 1470"/>
                <a:gd name="T7" fmla="*/ 703 h 1728"/>
                <a:gd name="T8" fmla="*/ 745 w 1470"/>
                <a:gd name="T9" fmla="*/ 400 h 1728"/>
                <a:gd name="T10" fmla="*/ 445 w 1470"/>
                <a:gd name="T11" fmla="*/ 716 h 1728"/>
                <a:gd name="T12" fmla="*/ 445 w 1470"/>
                <a:gd name="T13" fmla="*/ 1728 h 1728"/>
                <a:gd name="T14" fmla="*/ 0 w 1470"/>
                <a:gd name="T15" fmla="*/ 1728 h 1728"/>
                <a:gd name="T16" fmla="*/ 0 w 1470"/>
                <a:gd name="T17" fmla="*/ 42 h 1728"/>
                <a:gd name="T18" fmla="*/ 435 w 1470"/>
                <a:gd name="T19" fmla="*/ 42 h 1728"/>
                <a:gd name="T20" fmla="*/ 435 w 1470"/>
                <a:gd name="T21" fmla="*/ 239 h 1728"/>
                <a:gd name="T22" fmla="*/ 886 w 1470"/>
                <a:gd name="T23" fmla="*/ 0 h 1728"/>
                <a:gd name="T24" fmla="*/ 1470 w 1470"/>
                <a:gd name="T25" fmla="*/ 755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1470" y="755"/>
                  </a:moveTo>
                  <a:lnTo>
                    <a:pt x="1470" y="1728"/>
                  </a:lnTo>
                  <a:lnTo>
                    <a:pt x="1025" y="1728"/>
                  </a:lnTo>
                  <a:lnTo>
                    <a:pt x="1025" y="703"/>
                  </a:lnTo>
                  <a:cubicBezTo>
                    <a:pt x="1025" y="516"/>
                    <a:pt x="896" y="400"/>
                    <a:pt x="745" y="400"/>
                  </a:cubicBezTo>
                  <a:cubicBezTo>
                    <a:pt x="561" y="400"/>
                    <a:pt x="445" y="535"/>
                    <a:pt x="445" y="716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39"/>
                  </a:lnTo>
                  <a:cubicBezTo>
                    <a:pt x="506" y="123"/>
                    <a:pt x="667" y="0"/>
                    <a:pt x="886" y="0"/>
                  </a:cubicBezTo>
                  <a:cubicBezTo>
                    <a:pt x="1367" y="0"/>
                    <a:pt x="1470" y="397"/>
                    <a:pt x="1470" y="7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3E125740-67C6-4E12-9A2C-EE0AA7C306A9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6518275" y="2717800"/>
              <a:ext cx="265112" cy="312738"/>
            </a:xfrm>
            <a:custGeom>
              <a:avLst/>
              <a:gdLst>
                <a:gd name="T0" fmla="*/ 0 w 1470"/>
                <a:gd name="T1" fmla="*/ 974 h 1728"/>
                <a:gd name="T2" fmla="*/ 0 w 1470"/>
                <a:gd name="T3" fmla="*/ 0 h 1728"/>
                <a:gd name="T4" fmla="*/ 445 w 1470"/>
                <a:gd name="T5" fmla="*/ 0 h 1728"/>
                <a:gd name="T6" fmla="*/ 445 w 1470"/>
                <a:gd name="T7" fmla="*/ 1025 h 1728"/>
                <a:gd name="T8" fmla="*/ 725 w 1470"/>
                <a:gd name="T9" fmla="*/ 1328 h 1728"/>
                <a:gd name="T10" fmla="*/ 1025 w 1470"/>
                <a:gd name="T11" fmla="*/ 1012 h 1728"/>
                <a:gd name="T12" fmla="*/ 1025 w 1470"/>
                <a:gd name="T13" fmla="*/ 0 h 1728"/>
                <a:gd name="T14" fmla="*/ 1470 w 1470"/>
                <a:gd name="T15" fmla="*/ 0 h 1728"/>
                <a:gd name="T16" fmla="*/ 1470 w 1470"/>
                <a:gd name="T17" fmla="*/ 1686 h 1728"/>
                <a:gd name="T18" fmla="*/ 1035 w 1470"/>
                <a:gd name="T19" fmla="*/ 1686 h 1728"/>
                <a:gd name="T20" fmla="*/ 1035 w 1470"/>
                <a:gd name="T21" fmla="*/ 1489 h 1728"/>
                <a:gd name="T22" fmla="*/ 583 w 1470"/>
                <a:gd name="T23" fmla="*/ 1728 h 1728"/>
                <a:gd name="T24" fmla="*/ 0 w 1470"/>
                <a:gd name="T25" fmla="*/ 974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0" h="1728">
                  <a:moveTo>
                    <a:pt x="0" y="974"/>
                  </a:moveTo>
                  <a:lnTo>
                    <a:pt x="0" y="0"/>
                  </a:lnTo>
                  <a:lnTo>
                    <a:pt x="445" y="0"/>
                  </a:lnTo>
                  <a:lnTo>
                    <a:pt x="445" y="1025"/>
                  </a:lnTo>
                  <a:cubicBezTo>
                    <a:pt x="445" y="1212"/>
                    <a:pt x="574" y="1328"/>
                    <a:pt x="725" y="1328"/>
                  </a:cubicBezTo>
                  <a:cubicBezTo>
                    <a:pt x="909" y="1328"/>
                    <a:pt x="1025" y="1193"/>
                    <a:pt x="1025" y="1012"/>
                  </a:cubicBezTo>
                  <a:lnTo>
                    <a:pt x="1025" y="0"/>
                  </a:lnTo>
                  <a:lnTo>
                    <a:pt x="1470" y="0"/>
                  </a:lnTo>
                  <a:lnTo>
                    <a:pt x="1470" y="1686"/>
                  </a:lnTo>
                  <a:lnTo>
                    <a:pt x="1035" y="1686"/>
                  </a:lnTo>
                  <a:lnTo>
                    <a:pt x="1035" y="1489"/>
                  </a:lnTo>
                  <a:cubicBezTo>
                    <a:pt x="964" y="1605"/>
                    <a:pt x="803" y="1728"/>
                    <a:pt x="583" y="1728"/>
                  </a:cubicBezTo>
                  <a:cubicBezTo>
                    <a:pt x="103" y="1728"/>
                    <a:pt x="0" y="1331"/>
                    <a:pt x="0" y="97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0DDDE2EB-B4F7-4169-9B23-A95BC4E8E8D1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6826250" y="2709863"/>
              <a:ext cx="328612" cy="320675"/>
            </a:xfrm>
            <a:custGeom>
              <a:avLst/>
              <a:gdLst>
                <a:gd name="T0" fmla="*/ 906 w 1815"/>
                <a:gd name="T1" fmla="*/ 0 h 1770"/>
                <a:gd name="T2" fmla="*/ 1815 w 1815"/>
                <a:gd name="T3" fmla="*/ 890 h 1770"/>
                <a:gd name="T4" fmla="*/ 906 w 1815"/>
                <a:gd name="T5" fmla="*/ 1770 h 1770"/>
                <a:gd name="T6" fmla="*/ 0 w 1815"/>
                <a:gd name="T7" fmla="*/ 890 h 1770"/>
                <a:gd name="T8" fmla="*/ 906 w 1815"/>
                <a:gd name="T9" fmla="*/ 0 h 1770"/>
                <a:gd name="T10" fmla="*/ 906 w 1815"/>
                <a:gd name="T11" fmla="*/ 1377 h 1770"/>
                <a:gd name="T12" fmla="*/ 1370 w 1815"/>
                <a:gd name="T13" fmla="*/ 890 h 1770"/>
                <a:gd name="T14" fmla="*/ 906 w 1815"/>
                <a:gd name="T15" fmla="*/ 394 h 1770"/>
                <a:gd name="T16" fmla="*/ 445 w 1815"/>
                <a:gd name="T17" fmla="*/ 890 h 1770"/>
                <a:gd name="T18" fmla="*/ 906 w 1815"/>
                <a:gd name="T19" fmla="*/ 1377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815" h="1770">
                  <a:moveTo>
                    <a:pt x="906" y="0"/>
                  </a:moveTo>
                  <a:cubicBezTo>
                    <a:pt x="1422" y="0"/>
                    <a:pt x="1815" y="381"/>
                    <a:pt x="1815" y="890"/>
                  </a:cubicBezTo>
                  <a:cubicBezTo>
                    <a:pt x="1815" y="1399"/>
                    <a:pt x="1435" y="1770"/>
                    <a:pt x="906" y="1770"/>
                  </a:cubicBezTo>
                  <a:cubicBezTo>
                    <a:pt x="381" y="1770"/>
                    <a:pt x="0" y="1399"/>
                    <a:pt x="0" y="890"/>
                  </a:cubicBezTo>
                  <a:cubicBezTo>
                    <a:pt x="0" y="377"/>
                    <a:pt x="394" y="0"/>
                    <a:pt x="906" y="0"/>
                  </a:cubicBezTo>
                  <a:close/>
                  <a:moveTo>
                    <a:pt x="906" y="1377"/>
                  </a:moveTo>
                  <a:cubicBezTo>
                    <a:pt x="1174" y="1377"/>
                    <a:pt x="1370" y="1177"/>
                    <a:pt x="1370" y="890"/>
                  </a:cubicBezTo>
                  <a:cubicBezTo>
                    <a:pt x="1370" y="603"/>
                    <a:pt x="1174" y="394"/>
                    <a:pt x="906" y="394"/>
                  </a:cubicBezTo>
                  <a:cubicBezTo>
                    <a:pt x="639" y="394"/>
                    <a:pt x="445" y="600"/>
                    <a:pt x="445" y="890"/>
                  </a:cubicBezTo>
                  <a:cubicBezTo>
                    <a:pt x="445" y="1177"/>
                    <a:pt x="642" y="1377"/>
                    <a:pt x="906" y="137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20A1AD4D-A9D1-4010-8D0A-52CB2DAD39F8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200900" y="2709863"/>
              <a:ext cx="161925" cy="312738"/>
            </a:xfrm>
            <a:custGeom>
              <a:avLst/>
              <a:gdLst>
                <a:gd name="T0" fmla="*/ 899 w 899"/>
                <a:gd name="T1" fmla="*/ 452 h 1728"/>
                <a:gd name="T2" fmla="*/ 445 w 899"/>
                <a:gd name="T3" fmla="*/ 993 h 1728"/>
                <a:gd name="T4" fmla="*/ 445 w 899"/>
                <a:gd name="T5" fmla="*/ 1728 h 1728"/>
                <a:gd name="T6" fmla="*/ 0 w 899"/>
                <a:gd name="T7" fmla="*/ 1728 h 1728"/>
                <a:gd name="T8" fmla="*/ 0 w 899"/>
                <a:gd name="T9" fmla="*/ 42 h 1728"/>
                <a:gd name="T10" fmla="*/ 435 w 899"/>
                <a:gd name="T11" fmla="*/ 42 h 1728"/>
                <a:gd name="T12" fmla="*/ 435 w 899"/>
                <a:gd name="T13" fmla="*/ 287 h 1728"/>
                <a:gd name="T14" fmla="*/ 899 w 899"/>
                <a:gd name="T15" fmla="*/ 0 h 1728"/>
                <a:gd name="T16" fmla="*/ 899 w 899"/>
                <a:gd name="T17" fmla="*/ 452 h 1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899" h="1728">
                  <a:moveTo>
                    <a:pt x="899" y="452"/>
                  </a:moveTo>
                  <a:cubicBezTo>
                    <a:pt x="567" y="452"/>
                    <a:pt x="445" y="658"/>
                    <a:pt x="445" y="993"/>
                  </a:cubicBezTo>
                  <a:lnTo>
                    <a:pt x="445" y="1728"/>
                  </a:lnTo>
                  <a:lnTo>
                    <a:pt x="0" y="1728"/>
                  </a:lnTo>
                  <a:lnTo>
                    <a:pt x="0" y="42"/>
                  </a:lnTo>
                  <a:lnTo>
                    <a:pt x="435" y="42"/>
                  </a:lnTo>
                  <a:lnTo>
                    <a:pt x="435" y="287"/>
                  </a:lnTo>
                  <a:cubicBezTo>
                    <a:pt x="509" y="120"/>
                    <a:pt x="677" y="0"/>
                    <a:pt x="899" y="0"/>
                  </a:cubicBezTo>
                  <a:lnTo>
                    <a:pt x="899" y="45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36F46DB-652C-4113-85C2-166999775940}"/>
                </a:ext>
              </a:extLst>
            </p:cNvPr>
            <p:cNvSpPr>
              <a:spLocks noEditPoints="1"/>
            </p:cNvSpPr>
            <p:nvPr userDrawn="1"/>
          </p:nvSpPr>
          <p:spPr bwMode="gray">
            <a:xfrm>
              <a:off x="7381875" y="2709863"/>
              <a:ext cx="296862" cy="320675"/>
            </a:xfrm>
            <a:custGeom>
              <a:avLst/>
              <a:gdLst>
                <a:gd name="T0" fmla="*/ 825 w 1643"/>
                <a:gd name="T1" fmla="*/ 0 h 1770"/>
                <a:gd name="T2" fmla="*/ 1643 w 1643"/>
                <a:gd name="T3" fmla="*/ 900 h 1770"/>
                <a:gd name="T4" fmla="*/ 1640 w 1643"/>
                <a:gd name="T5" fmla="*/ 996 h 1770"/>
                <a:gd name="T6" fmla="*/ 454 w 1643"/>
                <a:gd name="T7" fmla="*/ 996 h 1770"/>
                <a:gd name="T8" fmla="*/ 892 w 1643"/>
                <a:gd name="T9" fmla="*/ 1383 h 1770"/>
                <a:gd name="T10" fmla="*/ 1302 w 1643"/>
                <a:gd name="T11" fmla="*/ 1177 h 1770"/>
                <a:gd name="T12" fmla="*/ 1595 w 1643"/>
                <a:gd name="T13" fmla="*/ 1399 h 1770"/>
                <a:gd name="T14" fmla="*/ 886 w 1643"/>
                <a:gd name="T15" fmla="*/ 1770 h 1770"/>
                <a:gd name="T16" fmla="*/ 0 w 1643"/>
                <a:gd name="T17" fmla="*/ 890 h 1770"/>
                <a:gd name="T18" fmla="*/ 825 w 1643"/>
                <a:gd name="T19" fmla="*/ 0 h 1770"/>
                <a:gd name="T20" fmla="*/ 1192 w 1643"/>
                <a:gd name="T21" fmla="*/ 706 h 1770"/>
                <a:gd name="T22" fmla="*/ 831 w 1643"/>
                <a:gd name="T23" fmla="*/ 365 h 1770"/>
                <a:gd name="T24" fmla="*/ 467 w 1643"/>
                <a:gd name="T25" fmla="*/ 706 h 1770"/>
                <a:gd name="T26" fmla="*/ 1192 w 1643"/>
                <a:gd name="T27" fmla="*/ 706 h 17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43" h="1770">
                  <a:moveTo>
                    <a:pt x="825" y="0"/>
                  </a:moveTo>
                  <a:cubicBezTo>
                    <a:pt x="1347" y="0"/>
                    <a:pt x="1643" y="348"/>
                    <a:pt x="1643" y="900"/>
                  </a:cubicBezTo>
                  <a:cubicBezTo>
                    <a:pt x="1643" y="932"/>
                    <a:pt x="1643" y="964"/>
                    <a:pt x="1640" y="996"/>
                  </a:cubicBezTo>
                  <a:lnTo>
                    <a:pt x="454" y="996"/>
                  </a:lnTo>
                  <a:cubicBezTo>
                    <a:pt x="464" y="1222"/>
                    <a:pt x="644" y="1383"/>
                    <a:pt x="892" y="1383"/>
                  </a:cubicBezTo>
                  <a:cubicBezTo>
                    <a:pt x="1121" y="1383"/>
                    <a:pt x="1253" y="1248"/>
                    <a:pt x="1302" y="1177"/>
                  </a:cubicBezTo>
                  <a:lnTo>
                    <a:pt x="1595" y="1399"/>
                  </a:lnTo>
                  <a:cubicBezTo>
                    <a:pt x="1530" y="1518"/>
                    <a:pt x="1305" y="1770"/>
                    <a:pt x="886" y="1770"/>
                  </a:cubicBezTo>
                  <a:cubicBezTo>
                    <a:pt x="344" y="1770"/>
                    <a:pt x="0" y="1396"/>
                    <a:pt x="0" y="890"/>
                  </a:cubicBezTo>
                  <a:cubicBezTo>
                    <a:pt x="0" y="381"/>
                    <a:pt x="344" y="0"/>
                    <a:pt x="825" y="0"/>
                  </a:cubicBezTo>
                  <a:close/>
                  <a:moveTo>
                    <a:pt x="1192" y="706"/>
                  </a:moveTo>
                  <a:cubicBezTo>
                    <a:pt x="1182" y="500"/>
                    <a:pt x="1034" y="365"/>
                    <a:pt x="831" y="365"/>
                  </a:cubicBezTo>
                  <a:cubicBezTo>
                    <a:pt x="622" y="365"/>
                    <a:pt x="486" y="513"/>
                    <a:pt x="467" y="706"/>
                  </a:cubicBezTo>
                  <a:lnTo>
                    <a:pt x="1192" y="70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D2313C9D-A60B-4460-B00F-F7957F38FAEA}"/>
                </a:ext>
              </a:extLst>
            </p:cNvPr>
            <p:cNvSpPr>
              <a:spLocks/>
            </p:cNvSpPr>
            <p:nvPr userDrawn="1"/>
          </p:nvSpPr>
          <p:spPr bwMode="gray">
            <a:xfrm>
              <a:off x="7697788" y="2654300"/>
              <a:ext cx="171450" cy="373063"/>
            </a:xfrm>
            <a:custGeom>
              <a:avLst/>
              <a:gdLst>
                <a:gd name="T0" fmla="*/ 180 w 947"/>
                <a:gd name="T1" fmla="*/ 0 h 2062"/>
                <a:gd name="T2" fmla="*/ 619 w 947"/>
                <a:gd name="T3" fmla="*/ 0 h 2062"/>
                <a:gd name="T4" fmla="*/ 619 w 947"/>
                <a:gd name="T5" fmla="*/ 354 h 2062"/>
                <a:gd name="T6" fmla="*/ 935 w 947"/>
                <a:gd name="T7" fmla="*/ 354 h 2062"/>
                <a:gd name="T8" fmla="*/ 935 w 947"/>
                <a:gd name="T9" fmla="*/ 715 h 2062"/>
                <a:gd name="T10" fmla="*/ 619 w 947"/>
                <a:gd name="T11" fmla="*/ 715 h 2062"/>
                <a:gd name="T12" fmla="*/ 619 w 947"/>
                <a:gd name="T13" fmla="*/ 1366 h 2062"/>
                <a:gd name="T14" fmla="*/ 867 w 947"/>
                <a:gd name="T15" fmla="*/ 1669 h 2062"/>
                <a:gd name="T16" fmla="*/ 947 w 947"/>
                <a:gd name="T17" fmla="*/ 1666 h 2062"/>
                <a:gd name="T18" fmla="*/ 947 w 947"/>
                <a:gd name="T19" fmla="*/ 2046 h 2062"/>
                <a:gd name="T20" fmla="*/ 757 w 947"/>
                <a:gd name="T21" fmla="*/ 2062 h 2062"/>
                <a:gd name="T22" fmla="*/ 177 w 947"/>
                <a:gd name="T23" fmla="*/ 1379 h 2062"/>
                <a:gd name="T24" fmla="*/ 177 w 947"/>
                <a:gd name="T25" fmla="*/ 715 h 2062"/>
                <a:gd name="T26" fmla="*/ 0 w 947"/>
                <a:gd name="T27" fmla="*/ 715 h 2062"/>
                <a:gd name="T28" fmla="*/ 0 w 947"/>
                <a:gd name="T29" fmla="*/ 354 h 2062"/>
                <a:gd name="T30" fmla="*/ 180 w 947"/>
                <a:gd name="T31" fmla="*/ 354 h 2062"/>
                <a:gd name="T32" fmla="*/ 180 w 947"/>
                <a:gd name="T33" fmla="*/ 0 h 2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47" h="2062">
                  <a:moveTo>
                    <a:pt x="180" y="0"/>
                  </a:moveTo>
                  <a:lnTo>
                    <a:pt x="619" y="0"/>
                  </a:lnTo>
                  <a:lnTo>
                    <a:pt x="619" y="354"/>
                  </a:lnTo>
                  <a:lnTo>
                    <a:pt x="935" y="354"/>
                  </a:lnTo>
                  <a:lnTo>
                    <a:pt x="935" y="715"/>
                  </a:lnTo>
                  <a:lnTo>
                    <a:pt x="619" y="715"/>
                  </a:lnTo>
                  <a:lnTo>
                    <a:pt x="619" y="1366"/>
                  </a:lnTo>
                  <a:cubicBezTo>
                    <a:pt x="619" y="1618"/>
                    <a:pt x="696" y="1669"/>
                    <a:pt x="867" y="1669"/>
                  </a:cubicBezTo>
                  <a:cubicBezTo>
                    <a:pt x="896" y="1669"/>
                    <a:pt x="912" y="1669"/>
                    <a:pt x="947" y="1666"/>
                  </a:cubicBezTo>
                  <a:lnTo>
                    <a:pt x="947" y="2046"/>
                  </a:lnTo>
                  <a:cubicBezTo>
                    <a:pt x="947" y="2046"/>
                    <a:pt x="880" y="2062"/>
                    <a:pt x="757" y="2062"/>
                  </a:cubicBezTo>
                  <a:cubicBezTo>
                    <a:pt x="354" y="2062"/>
                    <a:pt x="177" y="1837"/>
                    <a:pt x="177" y="1379"/>
                  </a:cubicBezTo>
                  <a:lnTo>
                    <a:pt x="177" y="715"/>
                  </a:lnTo>
                  <a:lnTo>
                    <a:pt x="0" y="715"/>
                  </a:lnTo>
                  <a:lnTo>
                    <a:pt x="0" y="354"/>
                  </a:lnTo>
                  <a:lnTo>
                    <a:pt x="180" y="354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/>
            </a:p>
          </p:txBody>
        </p:sp>
      </p:grp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050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loitus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Kuvan paikkamerkki 2">
            <a:extLst>
              <a:ext uri="{FF2B5EF4-FFF2-40B4-BE49-F238E27FC236}">
                <a16:creationId xmlns:a16="http://schemas.microsoft.com/office/drawing/2014/main" id="{0F6A036A-1DCE-4446-A18D-585921154ABD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10"/>
          </p:nvPr>
        </p:nvSpPr>
        <p:spPr>
          <a:xfrm>
            <a:off x="459616" y="6375522"/>
            <a:ext cx="882074" cy="216048"/>
          </a:xfrm>
          <a:prstGeom prst="rect">
            <a:avLst/>
          </a:prstGeom>
        </p:spPr>
        <p:txBody>
          <a:bodyPr/>
          <a:lstStyle/>
          <a:p>
            <a:fld id="{A80E2194-D0C3-44E4-8759-FF8158259CF3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11"/>
          </p:nvPr>
        </p:nvSpPr>
        <p:spPr>
          <a:xfrm>
            <a:off x="1388009" y="6375522"/>
            <a:ext cx="2881313" cy="215899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499531" y="6375522"/>
            <a:ext cx="719137" cy="215900"/>
          </a:xfrm>
          <a:prstGeom prst="rect">
            <a:avLst/>
          </a:prstGeom>
        </p:spPr>
        <p:txBody>
          <a:bodyPr/>
          <a:lstStyle/>
          <a:p>
            <a:fld id="{FFFEBCAA-439F-41B8-BD49-91774E008E46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92263" y="5014647"/>
            <a:ext cx="5846118" cy="1133937"/>
          </a:xfrm>
        </p:spPr>
        <p:txBody>
          <a:bodyPr anchor="t" anchorCtr="0"/>
          <a:lstStyle>
            <a:lvl1pPr marL="0" indent="0" algn="l">
              <a:spcBef>
                <a:spcPts val="8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i-FI" dirty="0"/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3798277" y="3751270"/>
            <a:ext cx="5840104" cy="1065936"/>
          </a:xfrm>
        </p:spPr>
        <p:txBody>
          <a:bodyPr anchor="t" anchorCtr="0"/>
          <a:lstStyle>
            <a:lvl1pPr>
              <a:defRPr sz="35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AutoShape 3">
            <a:extLst>
              <a:ext uri="{FF2B5EF4-FFF2-40B4-BE49-F238E27FC236}">
                <a16:creationId xmlns:a16="http://schemas.microsoft.com/office/drawing/2014/main" id="{3CEEF440-6EE0-4102-B817-42297AE2D6AF}"/>
              </a:ext>
            </a:extLst>
          </p:cNvPr>
          <p:cNvSpPr>
            <a:spLocks noChangeAspect="1" noChangeArrowheads="1" noTextEdit="1"/>
          </p:cNvSpPr>
          <p:nvPr userDrawn="1"/>
        </p:nvSpPr>
        <p:spPr bwMode="gray">
          <a:xfrm>
            <a:off x="3563938" y="2009775"/>
            <a:ext cx="4833937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37" name="bg object 17">
            <a:extLst>
              <a:ext uri="{FF2B5EF4-FFF2-40B4-BE49-F238E27FC236}">
                <a16:creationId xmlns:a16="http://schemas.microsoft.com/office/drawing/2014/main" id="{256E829A-87AA-4A78-9E8D-F26F3DA694F5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38" name="bg object 18">
            <a:extLst>
              <a:ext uri="{FF2B5EF4-FFF2-40B4-BE49-F238E27FC236}">
                <a16:creationId xmlns:a16="http://schemas.microsoft.com/office/drawing/2014/main" id="{C774188B-54F6-40E2-B93E-6F227F71324D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FDE2BCA-1C52-4720-A4A0-47E36E051C2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79060" y="1418195"/>
            <a:ext cx="2242800" cy="9936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1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469129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2"/>
          <p:cNvSpPr>
            <a:spLocks noGrp="1"/>
          </p:cNvSpPr>
          <p:nvPr>
            <p:ph type="title" hasCustomPrompt="1"/>
          </p:nvPr>
        </p:nvSpPr>
        <p:spPr>
          <a:xfrm>
            <a:off x="531628" y="964051"/>
            <a:ext cx="11165244" cy="831398"/>
          </a:xfrm>
        </p:spPr>
        <p:txBody>
          <a:bodyPr anchor="b"/>
          <a:lstStyle>
            <a:lvl1pPr algn="ctr">
              <a:defRPr sz="37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Lisää otsikko</a:t>
            </a:r>
            <a:endParaRPr lang="en-US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BEA0781-3560-40B8-919A-D982B5725C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42662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Kuvan paikkamerkki 9">
            <a:extLst>
              <a:ext uri="{FF2B5EF4-FFF2-40B4-BE49-F238E27FC236}">
                <a16:creationId xmlns:a16="http://schemas.microsoft.com/office/drawing/2014/main" id="{0DFEEC4B-ED94-42D0-B84C-08B22653CE5F}"/>
              </a:ext>
            </a:extLst>
          </p:cNvPr>
          <p:cNvSpPr>
            <a:spLocks noGrp="1" noChangeAspect="1"/>
          </p:cNvSpPr>
          <p:nvPr>
            <p:ph type="pic" sz="quarter" idx="11"/>
          </p:nvPr>
        </p:nvSpPr>
        <p:spPr>
          <a:xfrm>
            <a:off x="1381944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12" name="Tekstin paikkamerkki 4">
            <a:extLst>
              <a:ext uri="{FF2B5EF4-FFF2-40B4-BE49-F238E27FC236}">
                <a16:creationId xmlns:a16="http://schemas.microsoft.com/office/drawing/2014/main" id="{5B7140B5-5E43-4CFD-AE51-A4DE7329919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665911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9">
            <a:extLst>
              <a:ext uri="{FF2B5EF4-FFF2-40B4-BE49-F238E27FC236}">
                <a16:creationId xmlns:a16="http://schemas.microsoft.com/office/drawing/2014/main" id="{6A2033D9-B272-4370-9A68-BDEE382F4054}"/>
              </a:ext>
            </a:extLst>
          </p:cNvPr>
          <p:cNvSpPr>
            <a:spLocks noGrp="1" noChangeAspect="1"/>
          </p:cNvSpPr>
          <p:nvPr>
            <p:ph type="pic" sz="quarter" idx="13"/>
          </p:nvPr>
        </p:nvSpPr>
        <p:spPr>
          <a:xfrm>
            <a:off x="5105193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14" name="Tekstin paikkamerkki 4">
            <a:extLst>
              <a:ext uri="{FF2B5EF4-FFF2-40B4-BE49-F238E27FC236}">
                <a16:creationId xmlns:a16="http://schemas.microsoft.com/office/drawing/2014/main" id="{21413A21-45A3-4B2E-93AC-5442D640CA1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21985" y="5011615"/>
            <a:ext cx="2785272" cy="882334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>
                <a:solidFill>
                  <a:schemeClr val="bg1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Kuvan paikkamerkki 9">
            <a:extLst>
              <a:ext uri="{FF2B5EF4-FFF2-40B4-BE49-F238E27FC236}">
                <a16:creationId xmlns:a16="http://schemas.microsoft.com/office/drawing/2014/main" id="{5600DE09-C756-4774-94BD-58104E0290C7}"/>
              </a:ext>
            </a:extLst>
          </p:cNvPr>
          <p:cNvSpPr>
            <a:spLocks noGrp="1" noChangeAspect="1"/>
          </p:cNvSpPr>
          <p:nvPr>
            <p:ph type="pic" sz="quarter" idx="15"/>
          </p:nvPr>
        </p:nvSpPr>
        <p:spPr>
          <a:xfrm>
            <a:off x="8861267" y="2484776"/>
            <a:ext cx="1944000" cy="1944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FF00"/>
            </a:solidFill>
          </a:ln>
        </p:spPr>
        <p:txBody>
          <a:bodyPr anchor="ctr" anchorCtr="0"/>
          <a:lstStyle>
            <a:lvl1pPr marL="0" indent="0" algn="ctr">
              <a:buNone/>
              <a:defRPr sz="1600" i="1">
                <a:solidFill>
                  <a:schemeClr val="tx2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pic>
        <p:nvPicPr>
          <p:cNvPr id="16" name="Kuva 15">
            <a:extLst>
              <a:ext uri="{FF2B5EF4-FFF2-40B4-BE49-F238E27FC236}">
                <a16:creationId xmlns:a16="http://schemas.microsoft.com/office/drawing/2014/main" id="{F44CE3CA-DF41-4C64-84CB-BE8A1D09D5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  <p:sp>
        <p:nvSpPr>
          <p:cNvPr id="17" name="Tekstin paikkamerkki 4">
            <a:extLst>
              <a:ext uri="{FF2B5EF4-FFF2-40B4-BE49-F238E27FC236}">
                <a16:creationId xmlns:a16="http://schemas.microsoft.com/office/drawing/2014/main" id="{9C4BB5F3-5F24-4C5D-AEE5-3DA644D728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2662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8" name="Tekstin paikkamerkki 4">
            <a:extLst>
              <a:ext uri="{FF2B5EF4-FFF2-40B4-BE49-F238E27FC236}">
                <a16:creationId xmlns:a16="http://schemas.microsoft.com/office/drawing/2014/main" id="{8C86C225-5742-4B85-BAF8-1FE7E4CA52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665911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  <p:sp>
        <p:nvSpPr>
          <p:cNvPr id="19" name="Tekstin paikkamerkki 4">
            <a:extLst>
              <a:ext uri="{FF2B5EF4-FFF2-40B4-BE49-F238E27FC236}">
                <a16:creationId xmlns:a16="http://schemas.microsoft.com/office/drawing/2014/main" id="{6AB8ADDE-3C08-4EC6-AAFC-8B8673048A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21985" y="4695092"/>
            <a:ext cx="2785272" cy="316523"/>
          </a:xfrm>
        </p:spPr>
        <p:txBody>
          <a:bodyPr/>
          <a:lstStyle>
            <a:lvl1pPr marL="0" indent="0" algn="ctr">
              <a:spcBef>
                <a:spcPts val="0"/>
              </a:spcBef>
              <a:buNone/>
              <a:defRPr sz="1650" b="1">
                <a:solidFill>
                  <a:srgbClr val="00FF00"/>
                </a:solidFill>
              </a:defRPr>
            </a:lvl1pPr>
            <a:lvl2pPr marL="0" indent="0" algn="ctr">
              <a:buNone/>
              <a:defRPr sz="1650">
                <a:solidFill>
                  <a:schemeClr val="bg1"/>
                </a:solidFill>
              </a:defRPr>
            </a:lvl2pPr>
            <a:lvl3pPr marL="266700" indent="0" algn="ctr">
              <a:buNone/>
              <a:defRPr sz="1650">
                <a:solidFill>
                  <a:schemeClr val="bg1"/>
                </a:solidFill>
              </a:defRPr>
            </a:lvl3pPr>
            <a:lvl4pPr marL="539750" indent="0" algn="ctr">
              <a:buNone/>
              <a:defRPr sz="1650">
                <a:solidFill>
                  <a:schemeClr val="bg1"/>
                </a:solidFill>
              </a:defRPr>
            </a:lvl4pPr>
            <a:lvl5pPr marL="806450" indent="0" algn="ctr">
              <a:buNone/>
              <a:defRPr sz="1650">
                <a:solidFill>
                  <a:schemeClr val="bg1"/>
                </a:solidFill>
              </a:defRPr>
            </a:lvl5pPr>
          </a:lstStyle>
          <a:p>
            <a:pPr lvl="0"/>
            <a:r>
              <a:rPr lang="fi-FI" dirty="0"/>
              <a:t>Etunimi Sukunimi</a:t>
            </a:r>
          </a:p>
        </p:txBody>
      </p:sp>
    </p:spTree>
    <p:extLst>
      <p:ext uri="{BB962C8B-B14F-4D97-AF65-F5344CB8AC3E}">
        <p14:creationId xmlns:p14="http://schemas.microsoft.com/office/powerpoint/2010/main" val="29898637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910FA6-69AA-48E7-A44F-27E4E7080B13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97881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6D295BC-3F59-4CEC-BB26-9043D313EA1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24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855B4B5-9F2F-4793-88DE-221029F89E75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06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EC008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942EF68-F33F-4DCE-87EF-621C4942B7C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63838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9EC0B-4296-4D71-999C-AB70F1E75FFC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901609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062D4-2A27-45B0-8274-B0FACF46B5C7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9317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2DD4430-C6B8-4541-A6AC-3417A22A973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434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BBD35-9528-463E-9FFF-86E1303862A0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65746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913CB5-8B44-46D2-8A1B-DB95D4012BBD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0026665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C19E50D-295B-4071-85B9-AC920488E75C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7230286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Kuvan paikkamerkki 2">
            <a:extLst>
              <a:ext uri="{FF2B5EF4-FFF2-40B4-BE49-F238E27FC236}">
                <a16:creationId xmlns:a16="http://schemas.microsoft.com/office/drawing/2014/main" id="{21090C81-0F89-4209-9251-72ABE78F87F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53D9C8-E6CC-4098-AF64-FB142BD6B637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85041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30CBF-5E24-49D0-9441-CD3122BF65C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18053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3DA309-ADA2-4F68-8606-00535AE70D50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596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FF00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fi-FI" dirty="0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9622C-37FA-42F5-B71A-F7F21D965DFE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5365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48EF-B62B-488C-9F98-626DBD1B49B0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116152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1702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392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BCF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21259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74514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81572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61602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681240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10522945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17265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1A3DE-9B71-446A-909A-28FCE16D6B71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89520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FB3068CD-9B78-43D8-B59C-1A6F4851FE8E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33686061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47953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96717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03995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331214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7350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00D8CC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1440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08451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28686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5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811C27-1862-4951-8E57-33C5BB49B157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00991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682745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57185334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8607181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D8DB35C5-7247-4ACB-9A83-A179111BD198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95017249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363657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8152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656804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BC55B-02FF-487B-9F18-AED2D3850A6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32113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2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13972B8-6FB4-4B94-90DF-9C6B7B6F272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2A6594E4-22A4-4E90-BD04-2EA71EA209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540572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 kuvalla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2">
            <a:extLst>
              <a:ext uri="{FF2B5EF4-FFF2-40B4-BE49-F238E27FC236}">
                <a16:creationId xmlns:a16="http://schemas.microsoft.com/office/drawing/2014/main" id="{49E40927-BBBE-4635-B5B1-51EB35CA63CE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-1588" y="0"/>
            <a:ext cx="12193588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3588" h="6858000">
                <a:moveTo>
                  <a:pt x="1566863" y="373062"/>
                </a:moveTo>
                <a:cubicBezTo>
                  <a:pt x="1567392" y="250825"/>
                  <a:pt x="1566334" y="122237"/>
                  <a:pt x="1566863" y="0"/>
                </a:cubicBezTo>
                <a:lnTo>
                  <a:pt x="12193588" y="0"/>
                </a:lnTo>
                <a:lnTo>
                  <a:pt x="12193588" y="6483350"/>
                </a:lnTo>
                <a:lnTo>
                  <a:pt x="10626726" y="6484938"/>
                </a:lnTo>
                <a:lnTo>
                  <a:pt x="10626726" y="6856413"/>
                </a:lnTo>
                <a:lnTo>
                  <a:pt x="1588" y="6858000"/>
                </a:lnTo>
                <a:cubicBezTo>
                  <a:pt x="1059" y="4696883"/>
                  <a:pt x="529" y="2535767"/>
                  <a:pt x="0" y="374650"/>
                </a:cubicBezTo>
                <a:lnTo>
                  <a:pt x="1566863" y="373062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64E3C18-FA14-4185-BE65-FDB45FD88D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3048" y="1122361"/>
            <a:ext cx="8382000" cy="1800000"/>
          </a:xfrm>
        </p:spPr>
        <p:txBody>
          <a:bodyPr anchor="t" anchorCtr="0"/>
          <a:lstStyle>
            <a:lvl1pPr algn="l">
              <a:defRPr sz="6500">
                <a:solidFill>
                  <a:srgbClr val="FF8C00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3C471F-8838-4C25-8EB0-AD6B71B38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3048" y="4155142"/>
            <a:ext cx="8382000" cy="1250576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D134F8E-4153-4C13-8B3F-12F9BDF07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A1AE88-E35A-4A19-BA94-6B2A73FAB1FD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742299B-DAD2-4F25-A9B7-A0CE23149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6B18C79-4C54-48B8-9FDB-ACA81B27F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76CBE87-96CE-43D0-8BBC-FE2F1F9986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282400" y="230400"/>
            <a:ext cx="680400" cy="302400"/>
          </a:xfrm>
          <a:blipFill>
            <a:blip r:embed="rId2"/>
            <a:stretch>
              <a:fillRect/>
            </a:stretch>
          </a:blipFill>
        </p:spPr>
        <p:txBody>
          <a:bodyPr anchor="ctr" anchorCtr="0"/>
          <a:lstStyle>
            <a:lvl1pPr marL="0" indent="0" algn="ctr">
              <a:buNone/>
              <a:defRPr sz="200"/>
            </a:lvl1pPr>
          </a:lstStyle>
          <a:p>
            <a:pPr lvl="0"/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70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34E3CEF-71A3-471B-BDD5-8169FA17CD44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072926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9F9D-0183-4C24-8FFD-14760FE24703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906424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0177F-D1AE-4D79-BFFE-C2705DAEA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525D518-1B8C-4AFA-831E-209AC0249830}" type="datetime1">
              <a:rPr lang="fi-FI" smtClean="0"/>
              <a:t>13.10.2023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D388A3-F45C-4855-8B64-52B1BF9A5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221093-58DE-4EB6-89DB-B88D32F62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23F98A4-CC5E-47EB-9896-4CF379FE23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5777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80121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82DC5404-9034-4C91-B457-4039C06959C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6BC29D6-5085-4AE9-A065-0667E9D682D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519D6948-8DF2-4DF1-8401-5A30EEFD8F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D95326F-A8EB-4CEA-88E4-97AFAE86A3D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346494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0DA106-B379-479A-A0BE-0390E8022853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51604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64D3821-990A-457C-A508-BC4FB44462D5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724929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48D5EF7-1C58-4796-B468-999C8D764FD8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03651992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uvan paikkamerkki 2">
            <a:extLst>
              <a:ext uri="{FF2B5EF4-FFF2-40B4-BE49-F238E27FC236}">
                <a16:creationId xmlns:a16="http://schemas.microsoft.com/office/drawing/2014/main" id="{658E366B-1468-444B-BF41-7A2A91F090E5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-1588" y="-1588"/>
            <a:ext cx="5773738" cy="6859588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1565275 w 12192000"/>
              <a:gd name="connsiteY1" fmla="*/ 0 h 6858000"/>
              <a:gd name="connsiteX2" fmla="*/ 12192000 w 12192000"/>
              <a:gd name="connsiteY2" fmla="*/ 0 h 6858000"/>
              <a:gd name="connsiteX3" fmla="*/ 12192000 w 12192000"/>
              <a:gd name="connsiteY3" fmla="*/ 6858000 h 6858000"/>
              <a:gd name="connsiteX4" fmla="*/ 0 w 12192000"/>
              <a:gd name="connsiteY4" fmla="*/ 6858000 h 6858000"/>
              <a:gd name="connsiteX5" fmla="*/ 0 w 12192000"/>
              <a:gd name="connsiteY5" fmla="*/ 0 h 6858000"/>
              <a:gd name="connsiteX0" fmla="*/ 1588 w 12193588"/>
              <a:gd name="connsiteY0" fmla="*/ 0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88 w 12193588"/>
              <a:gd name="connsiteY6" fmla="*/ 0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6671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66712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5275 w 12193588"/>
              <a:gd name="connsiteY0" fmla="*/ 371475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5275 w 12193588"/>
              <a:gd name="connsiteY6" fmla="*/ 371475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858000 h 6858000"/>
              <a:gd name="connsiteX4" fmla="*/ 1588 w 12193588"/>
              <a:gd name="connsiteY4" fmla="*/ 6858000 h 6858000"/>
              <a:gd name="connsiteX5" fmla="*/ 0 w 12193588"/>
              <a:gd name="connsiteY5" fmla="*/ 374650 h 6858000"/>
              <a:gd name="connsiteX6" fmla="*/ 1566863 w 12193588"/>
              <a:gd name="connsiteY6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2193588 w 12193588"/>
              <a:gd name="connsiteY4" fmla="*/ 6858000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8313 w 12193588"/>
              <a:gd name="connsiteY4" fmla="*/ 6486525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12193588 w 12193588"/>
              <a:gd name="connsiteY2" fmla="*/ 0 h 6858000"/>
              <a:gd name="connsiteX3" fmla="*/ 12193588 w 12193588"/>
              <a:gd name="connsiteY3" fmla="*/ 6483350 h 6858000"/>
              <a:gd name="connsiteX4" fmla="*/ 10626726 w 12193588"/>
              <a:gd name="connsiteY4" fmla="*/ 6484938 h 6858000"/>
              <a:gd name="connsiteX5" fmla="*/ 10626726 w 12193588"/>
              <a:gd name="connsiteY5" fmla="*/ 6856413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10626726 w 12193588"/>
              <a:gd name="connsiteY6" fmla="*/ 6856413 h 6858000"/>
              <a:gd name="connsiteX7" fmla="*/ 6097588 w 12193588"/>
              <a:gd name="connsiteY7" fmla="*/ 6858000 h 6858000"/>
              <a:gd name="connsiteX8" fmla="*/ 1588 w 12193588"/>
              <a:gd name="connsiteY8" fmla="*/ 6858000 h 6858000"/>
              <a:gd name="connsiteX9" fmla="*/ 0 w 12193588"/>
              <a:gd name="connsiteY9" fmla="*/ 374650 h 6858000"/>
              <a:gd name="connsiteX10" fmla="*/ 1566863 w 12193588"/>
              <a:gd name="connsiteY10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10626726 w 12193588"/>
              <a:gd name="connsiteY5" fmla="*/ 6484938 h 6858000"/>
              <a:gd name="connsiteX6" fmla="*/ 6097588 w 12193588"/>
              <a:gd name="connsiteY6" fmla="*/ 6858000 h 6858000"/>
              <a:gd name="connsiteX7" fmla="*/ 1588 w 12193588"/>
              <a:gd name="connsiteY7" fmla="*/ 6858000 h 6858000"/>
              <a:gd name="connsiteX8" fmla="*/ 0 w 12193588"/>
              <a:gd name="connsiteY8" fmla="*/ 374650 h 6858000"/>
              <a:gd name="connsiteX9" fmla="*/ 1566863 w 12193588"/>
              <a:gd name="connsiteY9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12193588 w 12193588"/>
              <a:gd name="connsiteY4" fmla="*/ 6483350 h 6858000"/>
              <a:gd name="connsiteX5" fmla="*/ 6097588 w 12193588"/>
              <a:gd name="connsiteY5" fmla="*/ 6858000 h 6858000"/>
              <a:gd name="connsiteX6" fmla="*/ 1588 w 12193588"/>
              <a:gd name="connsiteY6" fmla="*/ 6858000 h 6858000"/>
              <a:gd name="connsiteX7" fmla="*/ 0 w 12193588"/>
              <a:gd name="connsiteY7" fmla="*/ 374650 h 6858000"/>
              <a:gd name="connsiteX8" fmla="*/ 1566863 w 12193588"/>
              <a:gd name="connsiteY8" fmla="*/ 373062 h 6858000"/>
              <a:gd name="connsiteX0" fmla="*/ 1566863 w 12193588"/>
              <a:gd name="connsiteY0" fmla="*/ 373062 h 6858000"/>
              <a:gd name="connsiteX1" fmla="*/ 1566863 w 12193588"/>
              <a:gd name="connsiteY1" fmla="*/ 0 h 6858000"/>
              <a:gd name="connsiteX2" fmla="*/ 6097588 w 12193588"/>
              <a:gd name="connsiteY2" fmla="*/ 0 h 6858000"/>
              <a:gd name="connsiteX3" fmla="*/ 12193588 w 12193588"/>
              <a:gd name="connsiteY3" fmla="*/ 0 h 6858000"/>
              <a:gd name="connsiteX4" fmla="*/ 6097588 w 12193588"/>
              <a:gd name="connsiteY4" fmla="*/ 6858000 h 6858000"/>
              <a:gd name="connsiteX5" fmla="*/ 1588 w 12193588"/>
              <a:gd name="connsiteY5" fmla="*/ 6858000 h 6858000"/>
              <a:gd name="connsiteX6" fmla="*/ 0 w 12193588"/>
              <a:gd name="connsiteY6" fmla="*/ 374650 h 6858000"/>
              <a:gd name="connsiteX7" fmla="*/ 1566863 w 12193588"/>
              <a:gd name="connsiteY7" fmla="*/ 373062 h 6858000"/>
              <a:gd name="connsiteX0" fmla="*/ 1566863 w 6097588"/>
              <a:gd name="connsiteY0" fmla="*/ 373062 h 6858000"/>
              <a:gd name="connsiteX1" fmla="*/ 1566863 w 6097588"/>
              <a:gd name="connsiteY1" fmla="*/ 0 h 6858000"/>
              <a:gd name="connsiteX2" fmla="*/ 6097588 w 6097588"/>
              <a:gd name="connsiteY2" fmla="*/ 0 h 6858000"/>
              <a:gd name="connsiteX3" fmla="*/ 6097588 w 6097588"/>
              <a:gd name="connsiteY3" fmla="*/ 6858000 h 6858000"/>
              <a:gd name="connsiteX4" fmla="*/ 1588 w 6097588"/>
              <a:gd name="connsiteY4" fmla="*/ 6858000 h 6858000"/>
              <a:gd name="connsiteX5" fmla="*/ 0 w 6097588"/>
              <a:gd name="connsiteY5" fmla="*/ 374650 h 6858000"/>
              <a:gd name="connsiteX6" fmla="*/ 1566863 w 6097588"/>
              <a:gd name="connsiteY6" fmla="*/ 373062 h 6858000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6097588 w 6097588"/>
              <a:gd name="connsiteY4" fmla="*/ 6859588 h 6859588"/>
              <a:gd name="connsiteX5" fmla="*/ 5772151 w 6097588"/>
              <a:gd name="connsiteY5" fmla="*/ 6859588 h 6859588"/>
              <a:gd name="connsiteX6" fmla="*/ 1588 w 6097588"/>
              <a:gd name="connsiteY6" fmla="*/ 6859588 h 6859588"/>
              <a:gd name="connsiteX7" fmla="*/ 0 w 6097588"/>
              <a:gd name="connsiteY7" fmla="*/ 376238 h 6859588"/>
              <a:gd name="connsiteX8" fmla="*/ 1566863 w 6097588"/>
              <a:gd name="connsiteY8" fmla="*/ 374650 h 6859588"/>
              <a:gd name="connsiteX0" fmla="*/ 1566863 w 6097588"/>
              <a:gd name="connsiteY0" fmla="*/ 374650 h 6859588"/>
              <a:gd name="connsiteX1" fmla="*/ 1566863 w 6097588"/>
              <a:gd name="connsiteY1" fmla="*/ 1588 h 6859588"/>
              <a:gd name="connsiteX2" fmla="*/ 5773738 w 6097588"/>
              <a:gd name="connsiteY2" fmla="*/ 0 h 6859588"/>
              <a:gd name="connsiteX3" fmla="*/ 6097588 w 6097588"/>
              <a:gd name="connsiteY3" fmla="*/ 1588 h 6859588"/>
              <a:gd name="connsiteX4" fmla="*/ 5772151 w 6097588"/>
              <a:gd name="connsiteY4" fmla="*/ 6859588 h 6859588"/>
              <a:gd name="connsiteX5" fmla="*/ 1588 w 6097588"/>
              <a:gd name="connsiteY5" fmla="*/ 6859588 h 6859588"/>
              <a:gd name="connsiteX6" fmla="*/ 0 w 6097588"/>
              <a:gd name="connsiteY6" fmla="*/ 376238 h 6859588"/>
              <a:gd name="connsiteX7" fmla="*/ 1566863 w 6097588"/>
              <a:gd name="connsiteY7" fmla="*/ 374650 h 6859588"/>
              <a:gd name="connsiteX0" fmla="*/ 1566863 w 5773738"/>
              <a:gd name="connsiteY0" fmla="*/ 374650 h 6859588"/>
              <a:gd name="connsiteX1" fmla="*/ 1566863 w 5773738"/>
              <a:gd name="connsiteY1" fmla="*/ 1588 h 6859588"/>
              <a:gd name="connsiteX2" fmla="*/ 5773738 w 5773738"/>
              <a:gd name="connsiteY2" fmla="*/ 0 h 6859588"/>
              <a:gd name="connsiteX3" fmla="*/ 5772151 w 5773738"/>
              <a:gd name="connsiteY3" fmla="*/ 6859588 h 6859588"/>
              <a:gd name="connsiteX4" fmla="*/ 1588 w 5773738"/>
              <a:gd name="connsiteY4" fmla="*/ 6859588 h 6859588"/>
              <a:gd name="connsiteX5" fmla="*/ 0 w 5773738"/>
              <a:gd name="connsiteY5" fmla="*/ 376238 h 6859588"/>
              <a:gd name="connsiteX6" fmla="*/ 1566863 w 5773738"/>
              <a:gd name="connsiteY6" fmla="*/ 374650 h 6859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73738" h="6859588">
                <a:moveTo>
                  <a:pt x="1566863" y="374650"/>
                </a:moveTo>
                <a:cubicBezTo>
                  <a:pt x="1567392" y="252413"/>
                  <a:pt x="1566334" y="123825"/>
                  <a:pt x="1566863" y="1588"/>
                </a:cubicBezTo>
                <a:lnTo>
                  <a:pt x="5773738" y="0"/>
                </a:lnTo>
                <a:lnTo>
                  <a:pt x="5772151" y="6859588"/>
                </a:lnTo>
                <a:lnTo>
                  <a:pt x="1588" y="6859588"/>
                </a:lnTo>
                <a:cubicBezTo>
                  <a:pt x="1059" y="4698471"/>
                  <a:pt x="529" y="2537355"/>
                  <a:pt x="0" y="376238"/>
                </a:cubicBezTo>
                <a:lnTo>
                  <a:pt x="1566863" y="37465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 w="1270">
            <a:noFill/>
          </a:ln>
        </p:spPr>
        <p:txBody>
          <a:bodyPr anchor="ctr" anchorCtr="0"/>
          <a:lstStyle>
            <a:lvl1pPr marL="0" indent="0" algn="ctr">
              <a:buNone/>
              <a:defRPr sz="1600" b="0" i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109369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9" name="Päivämäärän paikkamerkki 8">
            <a:extLst>
              <a:ext uri="{FF2B5EF4-FFF2-40B4-BE49-F238E27FC236}">
                <a16:creationId xmlns:a16="http://schemas.microsoft.com/office/drawing/2014/main" id="{7FA0ABEB-59D7-40C3-8959-C4D289EE97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1D40959-9D59-4811-ABA6-E92E51CC87A9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0" name="Alatunnisteen paikkamerkki 9">
            <a:extLst>
              <a:ext uri="{FF2B5EF4-FFF2-40B4-BE49-F238E27FC236}">
                <a16:creationId xmlns:a16="http://schemas.microsoft.com/office/drawing/2014/main" id="{6C771D3B-1B78-4BF3-8366-A71AE54EC79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Dian numeron paikkamerkki 10">
            <a:extLst>
              <a:ext uri="{FF2B5EF4-FFF2-40B4-BE49-F238E27FC236}">
                <a16:creationId xmlns:a16="http://schemas.microsoft.com/office/drawing/2014/main" id="{F7DC38B2-50BB-465F-8860-8F3A153064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3" name="Tekstin paikkamerkki 4">
            <a:extLst>
              <a:ext uri="{FF2B5EF4-FFF2-40B4-BE49-F238E27FC236}">
                <a16:creationId xmlns:a16="http://schemas.microsoft.com/office/drawing/2014/main" id="{9952C0C8-62DB-4454-A068-B32810B435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47972508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1DEE-79D3-4961-A52F-9A5C96DECDB1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66351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 2">
    <p:bg>
      <p:bgPr>
        <a:solidFill>
          <a:srgbClr val="300F5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F72F94-0DE4-46B2-BC4B-03DD33656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551361"/>
            <a:ext cx="10515600" cy="210035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E0173B0-16C2-4182-AD95-1BD911589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87228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9F7C572-07A4-41F1-8FD4-672EFA0E4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51EBD36-0648-4467-8CB2-0FF5B064B74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745F1CE-1961-4281-9E89-1CB9A1EAA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800AC6CC-8BD5-4F55-8D1A-047814F80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1DD8444A-710F-4841-916B-A01144F25E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8" y="229796"/>
            <a:ext cx="681990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70627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D4FB9D-D480-450E-ABEE-85694599A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816BF2-7C11-4704-B69C-D48AD5D78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92D5A-B0F6-4C75-B198-8F4BB64EA944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23712F4-A2BA-4821-B84E-367DC3EB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9EF1A2D-DDDF-4B0C-A135-EC3669C48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9210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787462"/>
            <a:ext cx="4788000" cy="344131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8" name="Tekstin paikkamerkki 2">
            <a:extLst>
              <a:ext uri="{FF2B5EF4-FFF2-40B4-BE49-F238E27FC236}">
                <a16:creationId xmlns:a16="http://schemas.microsoft.com/office/drawing/2014/main" id="{7192C681-E03B-42EF-93CB-62882EDFB5DC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27527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kstin paikkamerkki 4">
            <a:extLst>
              <a:ext uri="{FF2B5EF4-FFF2-40B4-BE49-F238E27FC236}">
                <a16:creationId xmlns:a16="http://schemas.microsoft.com/office/drawing/2014/main" id="{AE17FF42-CA18-47DE-941E-A9A99DC8E8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2088775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Päivämäärän paikkamerkki 10">
            <a:extLst>
              <a:ext uri="{FF2B5EF4-FFF2-40B4-BE49-F238E27FC236}">
                <a16:creationId xmlns:a16="http://schemas.microsoft.com/office/drawing/2014/main" id="{EF38D506-1637-4E50-8177-47445F24CC22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DC36189-F795-4E17-90F6-4B736F064E3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2" name="Alatunnisteen paikkamerkki 11">
            <a:extLst>
              <a:ext uri="{FF2B5EF4-FFF2-40B4-BE49-F238E27FC236}">
                <a16:creationId xmlns:a16="http://schemas.microsoft.com/office/drawing/2014/main" id="{5A95C55B-EA85-413D-9A4B-92385D9622E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3" name="Dian numeron paikkamerkki 12">
            <a:extLst>
              <a:ext uri="{FF2B5EF4-FFF2-40B4-BE49-F238E27FC236}">
                <a16:creationId xmlns:a16="http://schemas.microsoft.com/office/drawing/2014/main" id="{35C8A7D7-FBE4-4B84-9B26-1D75839ACB10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58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taa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CCE482C-9293-4877-A193-3AF2E0ED0C62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object 16">
            <a:extLst>
              <a:ext uri="{FF2B5EF4-FFF2-40B4-BE49-F238E27FC236}">
                <a16:creationId xmlns:a16="http://schemas.microsoft.com/office/drawing/2014/main" id="{2C192306-D59C-43DE-921E-D5C26A781D16}"/>
              </a:ext>
            </a:extLst>
          </p:cNvPr>
          <p:cNvSpPr/>
          <p:nvPr userDrawn="1"/>
        </p:nvSpPr>
        <p:spPr>
          <a:xfrm>
            <a:off x="6414269" y="2425530"/>
            <a:ext cx="584142" cy="505975"/>
          </a:xfrm>
          <a:custGeom>
            <a:avLst/>
            <a:gdLst/>
            <a:ahLst/>
            <a:cxnLst/>
            <a:rect l="l" t="t" r="r" b="b"/>
            <a:pathLst>
              <a:path w="963295" h="834389">
                <a:moveTo>
                  <a:pt x="963237" y="0"/>
                </a:moveTo>
                <a:lnTo>
                  <a:pt x="518434" y="0"/>
                </a:lnTo>
                <a:lnTo>
                  <a:pt x="518434" y="413107"/>
                </a:lnTo>
                <a:lnTo>
                  <a:pt x="731119" y="413107"/>
                </a:lnTo>
                <a:lnTo>
                  <a:pt x="726079" y="449181"/>
                </a:lnTo>
                <a:lnTo>
                  <a:pt x="701027" y="513860"/>
                </a:lnTo>
                <a:lnTo>
                  <a:pt x="653986" y="569844"/>
                </a:lnTo>
                <a:lnTo>
                  <a:pt x="617881" y="597293"/>
                </a:lnTo>
                <a:lnTo>
                  <a:pt x="572698" y="624808"/>
                </a:lnTo>
                <a:lnTo>
                  <a:pt x="518434" y="652388"/>
                </a:lnTo>
                <a:lnTo>
                  <a:pt x="614557" y="834393"/>
                </a:lnTo>
                <a:lnTo>
                  <a:pt x="666896" y="809913"/>
                </a:lnTo>
                <a:lnTo>
                  <a:pt x="714643" y="784390"/>
                </a:lnTo>
                <a:lnTo>
                  <a:pt x="757798" y="757825"/>
                </a:lnTo>
                <a:lnTo>
                  <a:pt x="796362" y="730216"/>
                </a:lnTo>
                <a:lnTo>
                  <a:pt x="830334" y="701565"/>
                </a:lnTo>
                <a:lnTo>
                  <a:pt x="859716" y="671870"/>
                </a:lnTo>
                <a:lnTo>
                  <a:pt x="884507" y="641132"/>
                </a:lnTo>
                <a:lnTo>
                  <a:pt x="908568" y="602442"/>
                </a:lnTo>
                <a:lnTo>
                  <a:pt x="928252" y="559323"/>
                </a:lnTo>
                <a:lnTo>
                  <a:pt x="943560" y="511774"/>
                </a:lnTo>
                <a:lnTo>
                  <a:pt x="954492" y="459797"/>
                </a:lnTo>
                <a:lnTo>
                  <a:pt x="961051" y="403390"/>
                </a:lnTo>
                <a:lnTo>
                  <a:pt x="963237" y="342555"/>
                </a:lnTo>
                <a:lnTo>
                  <a:pt x="963237" y="0"/>
                </a:lnTo>
                <a:close/>
              </a:path>
              <a:path w="963295" h="834389">
                <a:moveTo>
                  <a:pt x="444813" y="0"/>
                </a:moveTo>
                <a:lnTo>
                  <a:pt x="0" y="0"/>
                </a:lnTo>
                <a:lnTo>
                  <a:pt x="0" y="413107"/>
                </a:lnTo>
                <a:lnTo>
                  <a:pt x="212695" y="413107"/>
                </a:lnTo>
                <a:lnTo>
                  <a:pt x="207649" y="449181"/>
                </a:lnTo>
                <a:lnTo>
                  <a:pt x="182597" y="513860"/>
                </a:lnTo>
                <a:lnTo>
                  <a:pt x="135561" y="569844"/>
                </a:lnTo>
                <a:lnTo>
                  <a:pt x="99452" y="597293"/>
                </a:lnTo>
                <a:lnTo>
                  <a:pt x="54265" y="624808"/>
                </a:lnTo>
                <a:lnTo>
                  <a:pt x="0" y="652388"/>
                </a:lnTo>
                <a:lnTo>
                  <a:pt x="96122" y="834393"/>
                </a:lnTo>
                <a:lnTo>
                  <a:pt x="148462" y="809913"/>
                </a:lnTo>
                <a:lnTo>
                  <a:pt x="196210" y="784390"/>
                </a:lnTo>
                <a:lnTo>
                  <a:pt x="239367" y="757825"/>
                </a:lnTo>
                <a:lnTo>
                  <a:pt x="277932" y="730216"/>
                </a:lnTo>
                <a:lnTo>
                  <a:pt x="311904" y="701565"/>
                </a:lnTo>
                <a:lnTo>
                  <a:pt x="341284" y="671870"/>
                </a:lnTo>
                <a:lnTo>
                  <a:pt x="366072" y="641132"/>
                </a:lnTo>
                <a:lnTo>
                  <a:pt x="390134" y="602442"/>
                </a:lnTo>
                <a:lnTo>
                  <a:pt x="409820" y="559323"/>
                </a:lnTo>
                <a:lnTo>
                  <a:pt x="425131" y="511774"/>
                </a:lnTo>
                <a:lnTo>
                  <a:pt x="436066" y="459797"/>
                </a:lnTo>
                <a:lnTo>
                  <a:pt x="442626" y="403390"/>
                </a:lnTo>
                <a:lnTo>
                  <a:pt x="444813" y="342555"/>
                </a:lnTo>
                <a:lnTo>
                  <a:pt x="444813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A0441B94-046F-42EE-B6D3-728E122FE52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998410" y="2944906"/>
            <a:ext cx="4566527" cy="1671918"/>
          </a:xfrm>
        </p:spPr>
        <p:txBody>
          <a:bodyPr/>
          <a:lstStyle>
            <a:lvl1pPr marL="0" indent="0">
              <a:buNone/>
              <a:defRPr sz="2500" i="1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Tekstin paikkamerkki 7">
            <a:extLst>
              <a:ext uri="{FF2B5EF4-FFF2-40B4-BE49-F238E27FC236}">
                <a16:creationId xmlns:a16="http://schemas.microsoft.com/office/drawing/2014/main" id="{D59F5E8B-07FA-4ABF-87A3-FCE2D77057F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998410" y="4679577"/>
            <a:ext cx="4566527" cy="878728"/>
          </a:xfrm>
        </p:spPr>
        <p:txBody>
          <a:bodyPr/>
          <a:lstStyle>
            <a:lvl1pPr marL="285750" indent="-285750">
              <a:buClr>
                <a:schemeClr val="tx2"/>
              </a:buClr>
              <a:buFont typeface="Geomanist" panose="02000503000000020004" pitchFamily="50" charset="0"/>
              <a:buChar char="–"/>
              <a:defRPr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55971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g object 17">
            <a:extLst>
              <a:ext uri="{FF2B5EF4-FFF2-40B4-BE49-F238E27FC236}">
                <a16:creationId xmlns:a16="http://schemas.microsoft.com/office/drawing/2014/main" id="{10E1F50E-0267-4791-8536-AF37549E4D86}"/>
              </a:ext>
            </a:extLst>
          </p:cNvPr>
          <p:cNvSpPr/>
          <p:nvPr userDrawn="1"/>
        </p:nvSpPr>
        <p:spPr>
          <a:xfrm>
            <a:off x="0" y="0"/>
            <a:ext cx="5760000" cy="6858000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300F5E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A7EB6BE-E09D-4391-BB19-9AB34E85D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7" y="627529"/>
            <a:ext cx="4788000" cy="134470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7A06A4-1BF6-41E8-89FB-D111961A8A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7" y="2088776"/>
            <a:ext cx="4788000" cy="414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 sz="1400" i="1">
                <a:solidFill>
                  <a:schemeClr val="bg1"/>
                </a:solidFill>
              </a:defRPr>
            </a:lvl3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BABB6484-B38D-427A-8DEB-D67D82C7D61E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778800" y="2088775"/>
            <a:ext cx="4788000" cy="4140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fi-FI" dirty="0"/>
          </a:p>
        </p:txBody>
      </p:sp>
      <p:sp>
        <p:nvSpPr>
          <p:cNvPr id="10" name="bg object 17">
            <a:extLst>
              <a:ext uri="{FF2B5EF4-FFF2-40B4-BE49-F238E27FC236}">
                <a16:creationId xmlns:a16="http://schemas.microsoft.com/office/drawing/2014/main" id="{044F0693-F2B2-47CE-A1C8-8F69BF485420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2" name="Päivämäärän paikkamerkki 11">
            <a:extLst>
              <a:ext uri="{FF2B5EF4-FFF2-40B4-BE49-F238E27FC236}">
                <a16:creationId xmlns:a16="http://schemas.microsoft.com/office/drawing/2014/main" id="{5FA0B536-51B5-42B5-9A90-720C45616BE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D062B20-6535-4033-BC3B-0B96A6511E91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13" name="Alatunnisteen paikkamerkki 12">
            <a:extLst>
              <a:ext uri="{FF2B5EF4-FFF2-40B4-BE49-F238E27FC236}">
                <a16:creationId xmlns:a16="http://schemas.microsoft.com/office/drawing/2014/main" id="{4A453BAB-6625-4571-BA7C-CF2D406E0ED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14" name="Dian numeron paikkamerkki 13">
            <a:extLst>
              <a:ext uri="{FF2B5EF4-FFF2-40B4-BE49-F238E27FC236}">
                <a16:creationId xmlns:a16="http://schemas.microsoft.com/office/drawing/2014/main" id="{6DF42E4B-7E90-4EE9-9768-36D84536F3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5" name="Tekstin paikkamerkki 4">
            <a:extLst>
              <a:ext uri="{FF2B5EF4-FFF2-40B4-BE49-F238E27FC236}">
                <a16:creationId xmlns:a16="http://schemas.microsoft.com/office/drawing/2014/main" id="{88C1CA0A-F93C-4AFD-B68A-0BDB5CF3A1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78800" y="1452281"/>
            <a:ext cx="4788000" cy="582147"/>
          </a:xfrm>
        </p:spPr>
        <p:txBody>
          <a:bodyPr anchor="t" anchorCtr="0"/>
          <a:lstStyle>
            <a:lvl1pPr marL="0" indent="0">
              <a:lnSpc>
                <a:spcPct val="90000"/>
              </a:lnSpc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853635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41.xml"/><Relationship Id="rId5" Type="http://schemas.openxmlformats.org/officeDocument/2006/relationships/slideLayout" Target="../slideLayouts/slideLayout3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theme" Target="../theme/theme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FF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4A46B2F-67A3-41A9-8602-5383CFCB577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649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49" r:id="rId2"/>
    <p:sldLayoutId id="2147483668" r:id="rId3"/>
    <p:sldLayoutId id="2147483650" r:id="rId4"/>
    <p:sldLayoutId id="2147483669" r:id="rId5"/>
    <p:sldLayoutId id="2147483660" r:id="rId6"/>
    <p:sldLayoutId id="2147483661" r:id="rId7"/>
    <p:sldLayoutId id="2147483670" r:id="rId8"/>
    <p:sldLayoutId id="2147483666" r:id="rId9"/>
    <p:sldLayoutId id="2147483664" r:id="rId10"/>
    <p:sldLayoutId id="2147483651" r:id="rId11"/>
    <p:sldLayoutId id="2147483673" r:id="rId12"/>
    <p:sldLayoutId id="2147483654" r:id="rId13"/>
    <p:sldLayoutId id="2147483655" r:id="rId14"/>
    <p:sldLayoutId id="2147483671" r:id="rId15"/>
    <p:sldLayoutId id="2147483674" r:id="rId16"/>
    <p:sldLayoutId id="2147483672" r:id="rId17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chemeClr val="accent4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EC008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A14405C-FCC7-4CD6-852B-9B9A5EB0774A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7" r:id="rId11"/>
    <p:sldLayoutId id="2147483688" r:id="rId12"/>
    <p:sldLayoutId id="2147483689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EC008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BCF2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5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BCF2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00D8CC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324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00D8CC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>
            <a:extLst>
              <a:ext uri="{FF2B5EF4-FFF2-40B4-BE49-F238E27FC236}">
                <a16:creationId xmlns:a16="http://schemas.microsoft.com/office/drawing/2014/main" id="{AA2E00B9-4467-4E6D-9D00-09FC5BCA9E3F}"/>
              </a:ext>
            </a:extLst>
          </p:cNvPr>
          <p:cNvSpPr/>
          <p:nvPr userDrawn="1"/>
        </p:nvSpPr>
        <p:spPr>
          <a:xfrm>
            <a:off x="1816" y="0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18" name="bg object 18">
            <a:extLst>
              <a:ext uri="{FF2B5EF4-FFF2-40B4-BE49-F238E27FC236}">
                <a16:creationId xmlns:a16="http://schemas.microsoft.com/office/drawing/2014/main" id="{4CED7432-3D6A-4CEE-861B-B720173FF931}"/>
              </a:ext>
            </a:extLst>
          </p:cNvPr>
          <p:cNvSpPr/>
          <p:nvPr userDrawn="1"/>
        </p:nvSpPr>
        <p:spPr>
          <a:xfrm>
            <a:off x="10627200" y="6481536"/>
            <a:ext cx="1566757" cy="376208"/>
          </a:xfrm>
          <a:custGeom>
            <a:avLst/>
            <a:gdLst/>
            <a:ahLst/>
            <a:cxnLst/>
            <a:rect l="l" t="t" r="r" b="b"/>
            <a:pathLst>
              <a:path w="2583180" h="620395">
                <a:moveTo>
                  <a:pt x="2582570" y="0"/>
                </a:moveTo>
                <a:lnTo>
                  <a:pt x="0" y="0"/>
                </a:lnTo>
                <a:lnTo>
                  <a:pt x="0" y="620023"/>
                </a:lnTo>
                <a:lnTo>
                  <a:pt x="2582570" y="620023"/>
                </a:lnTo>
                <a:lnTo>
                  <a:pt x="2582570" y="0"/>
                </a:lnTo>
                <a:close/>
              </a:path>
            </a:pathLst>
          </a:custGeom>
          <a:solidFill>
            <a:srgbClr val="FF8C00"/>
          </a:solidFill>
        </p:spPr>
        <p:txBody>
          <a:bodyPr wrap="square" lIns="0" tIns="0" rIns="0" bIns="0" rtlCol="0"/>
          <a:lstStyle/>
          <a:p>
            <a:endParaRPr sz="662">
              <a:solidFill>
                <a:schemeClr val="tx2"/>
              </a:solidFill>
            </a:endParaRPr>
          </a:p>
        </p:txBody>
      </p:sp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243A338-5EC7-4196-A0E8-05B1FE386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28" y="627529"/>
            <a:ext cx="10941425" cy="134470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1561A0-4845-4E30-A051-2FD9AFC9A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528" y="2088776"/>
            <a:ext cx="10941425" cy="414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8C5D75-E007-4B16-BDEC-50D708BCD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51968" y="6530787"/>
            <a:ext cx="936812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21D9E1F-35CD-4C36-A066-CF2B70FFFF8F}" type="datetime1">
              <a:rPr lang="fi-FI" smtClean="0"/>
              <a:t>13.10.2023</a:t>
            </a:fld>
            <a:endParaRPr lang="fi-FI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1CA4E-B711-401A-9708-31ACDAD2A6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33603" y="6530787"/>
            <a:ext cx="3603809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endParaRPr lang="fi-FI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32C66C-0429-4408-858E-55D6FCC689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3047" y="6530787"/>
            <a:ext cx="497541" cy="2848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CCD26548-A701-4132-A0A2-A9B09A70FF4B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19" name="Kuva 18">
            <a:extLst>
              <a:ext uri="{FF2B5EF4-FFF2-40B4-BE49-F238E27FC236}">
                <a16:creationId xmlns:a16="http://schemas.microsoft.com/office/drawing/2014/main" id="{695C01BA-A755-4B74-ABC5-5F263D12E1D7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82717" y="229796"/>
            <a:ext cx="681992" cy="300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36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tabLst>
          <a:tab pos="3586163" algn="l"/>
        </a:tabLst>
        <a:defRPr sz="5000" b="1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82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62706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2pPr>
      <a:lvl3pPr marL="98583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3pPr>
      <a:lvl4pPr marL="1344613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4pPr>
      <a:lvl5pPr marL="1703388" indent="-268288" algn="l" defTabSz="914400" rtl="0" eaLnBrk="1" latinLnBrk="0" hangingPunct="1">
        <a:lnSpc>
          <a:spcPct val="100000"/>
        </a:lnSpc>
        <a:spcBef>
          <a:spcPts val="0"/>
        </a:spcBef>
        <a:buClr>
          <a:srgbClr val="FF8C00"/>
        </a:buClr>
        <a:buSzPct val="120000"/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microsoft.com/office/2018/10/relationships/comments" Target="../comments/modernComment_16B_5931A497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61_C08085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microsoft.com/office/2018/10/relationships/comments" Target="../comments/modernComment_165_E962B148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EAD5E6-B1DB-41A8-B2A8-36457836B6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Eläkkeet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C8D92D9-3FB4-44D5-A515-E8C20B480D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Suomen eläkejärjestelmä</a:t>
            </a:r>
          </a:p>
        </p:txBody>
      </p:sp>
    </p:spTree>
    <p:extLst>
      <p:ext uri="{BB962C8B-B14F-4D97-AF65-F5344CB8AC3E}">
        <p14:creationId xmlns:p14="http://schemas.microsoft.com/office/powerpoint/2010/main" val="22734723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C9E46DFE-5FFE-6EF3-031E-A7490D71F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60761"/>
            <a:ext cx="12192000" cy="5456515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0EE05C10-572C-A2A2-4A17-DCF084FA835D}"/>
              </a:ext>
            </a:extLst>
          </p:cNvPr>
          <p:cNvSpPr txBox="1"/>
          <p:nvPr/>
        </p:nvSpPr>
        <p:spPr>
          <a:xfrm flipH="1">
            <a:off x="2015489" y="385821"/>
            <a:ext cx="8161021" cy="5232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3400" b="1" dirty="0">
                <a:solidFill>
                  <a:schemeClr val="tx2">
                    <a:lumMod val="75000"/>
                  </a:schemeClr>
                </a:solidFill>
              </a:rPr>
              <a:t>Työeläkejärjestelmän rahavirrat 2021, mrd. €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293EB7C-8DE7-8B1D-8A1C-DC67AA9E5921}"/>
              </a:ext>
            </a:extLst>
          </p:cNvPr>
          <p:cNvSpPr txBox="1"/>
          <p:nvPr/>
        </p:nvSpPr>
        <p:spPr>
          <a:xfrm>
            <a:off x="320040" y="3714750"/>
            <a:ext cx="194310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Osakkeet 49,3 %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Korot 32,2 %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Kiinteistöt 9,6 %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Muut 8,9 %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04788E57-98CC-016F-4B7D-4847F3355D80}"/>
              </a:ext>
            </a:extLst>
          </p:cNvPr>
          <p:cNvSpPr txBox="1"/>
          <p:nvPr/>
        </p:nvSpPr>
        <p:spPr>
          <a:xfrm>
            <a:off x="10370820" y="3714750"/>
            <a:ext cx="1943100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Osakkeet 51,9 %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Korot 30,0 %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Kiinteistöt 8,9 %</a:t>
            </a:r>
          </a:p>
          <a:p>
            <a:pPr marL="182563" indent="-182563" algn="l">
              <a:buFont typeface="Arial" panose="020B0604020202020204" pitchFamily="34" charset="0"/>
              <a:buChar char="•"/>
            </a:pPr>
            <a:r>
              <a:rPr lang="fi-FI" sz="1600" dirty="0">
                <a:solidFill>
                  <a:schemeClr val="bg1"/>
                </a:solidFill>
              </a:rPr>
              <a:t>Muut 9,2 %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104F188-F5A2-F4E4-24A6-596C383C49F8}"/>
              </a:ext>
            </a:extLst>
          </p:cNvPr>
          <p:cNvSpPr txBox="1"/>
          <p:nvPr/>
        </p:nvSpPr>
        <p:spPr>
          <a:xfrm>
            <a:off x="5078730" y="3182778"/>
            <a:ext cx="12192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20,6 mrd.</a:t>
            </a:r>
          </a:p>
          <a:p>
            <a:pPr algn="ctr"/>
            <a:r>
              <a:rPr lang="fi-FI" sz="1600" dirty="0"/>
              <a:t>(85,5 %)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79687E64-E05B-C441-04FB-9CDB389D9F47}"/>
              </a:ext>
            </a:extLst>
          </p:cNvPr>
          <p:cNvSpPr txBox="1"/>
          <p:nvPr/>
        </p:nvSpPr>
        <p:spPr>
          <a:xfrm>
            <a:off x="3327071" y="2751383"/>
            <a:ext cx="12192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4 mrd.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18833E42-0608-4B4E-DCF9-282C953908A0}"/>
              </a:ext>
            </a:extLst>
          </p:cNvPr>
          <p:cNvSpPr txBox="1"/>
          <p:nvPr/>
        </p:nvSpPr>
        <p:spPr>
          <a:xfrm>
            <a:off x="4264760" y="2699086"/>
            <a:ext cx="12192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0,9 mrd.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CE7BADF-7030-C1A4-9D5F-279BAB0E4205}"/>
              </a:ext>
            </a:extLst>
          </p:cNvPr>
          <p:cNvSpPr txBox="1"/>
          <p:nvPr/>
        </p:nvSpPr>
        <p:spPr>
          <a:xfrm>
            <a:off x="4184540" y="2246171"/>
            <a:ext cx="121920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400" dirty="0">
                <a:solidFill>
                  <a:schemeClr val="bg1"/>
                </a:solidFill>
              </a:rPr>
              <a:t>TR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FA0211DB-29CD-77F0-F769-9369946AE83B}"/>
              </a:ext>
            </a:extLst>
          </p:cNvPr>
          <p:cNvSpPr txBox="1"/>
          <p:nvPr/>
        </p:nvSpPr>
        <p:spPr>
          <a:xfrm>
            <a:off x="6732270" y="3589019"/>
            <a:ext cx="12192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0,5 mrd.</a:t>
            </a:r>
          </a:p>
          <a:p>
            <a:pPr algn="ctr"/>
            <a:r>
              <a:rPr lang="fi-FI" sz="1600" dirty="0"/>
              <a:t>(3,1 %)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1E2C6115-46AD-A0D3-1EB8-4D76E9578EEF}"/>
              </a:ext>
            </a:extLst>
          </p:cNvPr>
          <p:cNvSpPr txBox="1"/>
          <p:nvPr/>
        </p:nvSpPr>
        <p:spPr>
          <a:xfrm>
            <a:off x="7117081" y="4456115"/>
            <a:ext cx="1219200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200" dirty="0">
                <a:solidFill>
                  <a:srgbClr val="002060"/>
                </a:solidFill>
              </a:rPr>
              <a:t>Hallintokulut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0439A367-372B-98CC-E326-CD6C9D2F5824}"/>
              </a:ext>
            </a:extLst>
          </p:cNvPr>
          <p:cNvSpPr txBox="1"/>
          <p:nvPr/>
        </p:nvSpPr>
        <p:spPr>
          <a:xfrm>
            <a:off x="8549640" y="2874494"/>
            <a:ext cx="121920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3 mrd.</a:t>
            </a:r>
          </a:p>
          <a:p>
            <a:pPr algn="ctr"/>
            <a:r>
              <a:rPr lang="fi-FI" sz="1600" dirty="0"/>
              <a:t>(12,4 %)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BC4F560-ADF7-6199-13A3-B17D513CBDB6}"/>
              </a:ext>
            </a:extLst>
          </p:cNvPr>
          <p:cNvSpPr txBox="1"/>
          <p:nvPr/>
        </p:nvSpPr>
        <p:spPr>
          <a:xfrm>
            <a:off x="2491740" y="4055701"/>
            <a:ext cx="121920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600" b="1" dirty="0"/>
              <a:t>5 mrd.</a:t>
            </a:r>
          </a:p>
        </p:txBody>
      </p:sp>
    </p:spTree>
    <p:extLst>
      <p:ext uri="{BB962C8B-B14F-4D97-AF65-F5344CB8AC3E}">
        <p14:creationId xmlns:p14="http://schemas.microsoft.com/office/powerpoint/2010/main" val="149642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3" grpId="0"/>
      <p:bldP spid="14" grpId="0"/>
    </p:bldLst>
  </p:timing>
  <p:extLst>
    <p:ext uri="{6950BFC3-D8DA-4A85-94F7-54DA5524770B}">
      <p188:commentRel xmlns:p188="http://schemas.microsoft.com/office/powerpoint/2018/8/main" r:id="rId2"/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 5">
            <a:extLst>
              <a:ext uri="{FF2B5EF4-FFF2-40B4-BE49-F238E27FC236}">
                <a16:creationId xmlns:a16="http://schemas.microsoft.com/office/drawing/2014/main" id="{13CD2F0E-18AC-3830-9097-F49AFC5754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311696"/>
              </p:ext>
            </p:extLst>
          </p:nvPr>
        </p:nvGraphicFramePr>
        <p:xfrm>
          <a:off x="1988205" y="1492469"/>
          <a:ext cx="8215587" cy="5034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B1179FAA-31FE-3EBE-0C6F-C57A6D46EFE0}"/>
              </a:ext>
            </a:extLst>
          </p:cNvPr>
          <p:cNvSpPr txBox="1"/>
          <p:nvPr/>
        </p:nvSpPr>
        <p:spPr>
          <a:xfrm>
            <a:off x="2281182" y="501556"/>
            <a:ext cx="7629635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/>
              <a:t>Keskimääräinen työeläkemaksuprosentti suhteessa työntekijän bruttopalkkaan vuosina 1962–2022</a:t>
            </a:r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7AC8A53A-EE73-789D-4F1D-7C8517904E2A}"/>
              </a:ext>
            </a:extLst>
          </p:cNvPr>
          <p:cNvSpPr/>
          <p:nvPr/>
        </p:nvSpPr>
        <p:spPr>
          <a:xfrm>
            <a:off x="6505903" y="2327895"/>
            <a:ext cx="3404914" cy="806787"/>
          </a:xfrm>
          <a:prstGeom prst="rect">
            <a:avLst/>
          </a:prstGeom>
          <a:solidFill>
            <a:schemeClr val="accent4">
              <a:lumMod val="60000"/>
              <a:lumOff val="40000"/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FB7EE3BA-0722-4DB2-1A0A-E6A33D56FB44}"/>
              </a:ext>
            </a:extLst>
          </p:cNvPr>
          <p:cNvCxnSpPr>
            <a:cxnSpLocks/>
          </p:cNvCxnSpPr>
          <p:nvPr/>
        </p:nvCxnSpPr>
        <p:spPr>
          <a:xfrm>
            <a:off x="6505903" y="1629103"/>
            <a:ext cx="0" cy="453922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kstiruutu 11">
            <a:extLst>
              <a:ext uri="{FF2B5EF4-FFF2-40B4-BE49-F238E27FC236}">
                <a16:creationId xmlns:a16="http://schemas.microsoft.com/office/drawing/2014/main" id="{254EF951-006D-B0F2-9C90-F57F3114C08A}"/>
              </a:ext>
            </a:extLst>
          </p:cNvPr>
          <p:cNvSpPr txBox="1"/>
          <p:nvPr/>
        </p:nvSpPr>
        <p:spPr>
          <a:xfrm>
            <a:off x="6594182" y="1681564"/>
            <a:ext cx="3316636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400" dirty="0"/>
              <a:t>Vasta 1990-luvulta lähtien työeläkemaksut ovat olleet tasolla, joka riittää kattamaan eläkevastuut. </a:t>
            </a:r>
          </a:p>
        </p:txBody>
      </p:sp>
      <p:sp>
        <p:nvSpPr>
          <p:cNvPr id="13" name="Suorakulmio 12">
            <a:extLst>
              <a:ext uri="{FF2B5EF4-FFF2-40B4-BE49-F238E27FC236}">
                <a16:creationId xmlns:a16="http://schemas.microsoft.com/office/drawing/2014/main" id="{AD10B3DF-6886-5BF2-17B0-C737D63CCE02}"/>
              </a:ext>
            </a:extLst>
          </p:cNvPr>
          <p:cNvSpPr/>
          <p:nvPr/>
        </p:nvSpPr>
        <p:spPr>
          <a:xfrm>
            <a:off x="2366010" y="3429000"/>
            <a:ext cx="4139891" cy="2114550"/>
          </a:xfrm>
          <a:prstGeom prst="rect">
            <a:avLst/>
          </a:prstGeom>
          <a:solidFill>
            <a:schemeClr val="accent5">
              <a:lumMod val="20000"/>
              <a:lumOff val="8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6B53EDA-56A3-C45C-0DAA-05FDA32B834B}"/>
              </a:ext>
            </a:extLst>
          </p:cNvPr>
          <p:cNvSpPr txBox="1"/>
          <p:nvPr/>
        </p:nvSpPr>
        <p:spPr>
          <a:xfrm>
            <a:off x="2412998" y="5604496"/>
            <a:ext cx="4004627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400" dirty="0"/>
              <a:t>1960-, 70- ja 80-luvuilla työeläkemaksut olivat huomattavasti kevyempiä. </a:t>
            </a:r>
          </a:p>
        </p:txBody>
      </p:sp>
    </p:spTree>
    <p:extLst>
      <p:ext uri="{BB962C8B-B14F-4D97-AF65-F5344CB8AC3E}">
        <p14:creationId xmlns:p14="http://schemas.microsoft.com/office/powerpoint/2010/main" val="334175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2" grpId="0"/>
      <p:bldP spid="13" grpId="0" animBg="1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1BA78E3A-850F-1E1E-9542-BE52EE424A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75833303"/>
              </p:ext>
            </p:extLst>
          </p:nvPr>
        </p:nvGraphicFramePr>
        <p:xfrm>
          <a:off x="488731" y="2043916"/>
          <a:ext cx="11214538" cy="4593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kstiruutu 1">
            <a:extLst>
              <a:ext uri="{FF2B5EF4-FFF2-40B4-BE49-F238E27FC236}">
                <a16:creationId xmlns:a16="http://schemas.microsoft.com/office/drawing/2014/main" id="{7B820933-5304-A147-544E-2C781D2BA90B}"/>
              </a:ext>
            </a:extLst>
          </p:cNvPr>
          <p:cNvSpPr txBox="1"/>
          <p:nvPr/>
        </p:nvSpPr>
        <p:spPr>
          <a:xfrm>
            <a:off x="1166290" y="852616"/>
            <a:ext cx="10374919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000" b="1" dirty="0"/>
              <a:t>Eläkeläisten lukumäärä kokonaiseläkkeen mukaan 31.12.2021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AE975F7-569D-C793-D674-525A1CA94A4A}"/>
              </a:ext>
            </a:extLst>
          </p:cNvPr>
          <p:cNvSpPr txBox="1"/>
          <p:nvPr/>
        </p:nvSpPr>
        <p:spPr>
          <a:xfrm>
            <a:off x="8498266" y="6611779"/>
            <a:ext cx="2073901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fi-FI" sz="1600" dirty="0"/>
              <a:t>Lähde: Eläketurvakeskus</a:t>
            </a:r>
          </a:p>
        </p:txBody>
      </p:sp>
      <p:graphicFrame>
        <p:nvGraphicFramePr>
          <p:cNvPr id="3" name="Taulukko 10">
            <a:extLst>
              <a:ext uri="{FF2B5EF4-FFF2-40B4-BE49-F238E27FC236}">
                <a16:creationId xmlns:a16="http://schemas.microsoft.com/office/drawing/2014/main" id="{3669CA1B-A220-6339-AD5F-21D03D8F5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304005"/>
              </p:ext>
            </p:extLst>
          </p:nvPr>
        </p:nvGraphicFramePr>
        <p:xfrm>
          <a:off x="8325388" y="2351670"/>
          <a:ext cx="2884133" cy="1447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2533">
                  <a:extLst>
                    <a:ext uri="{9D8B030D-6E8A-4147-A177-3AD203B41FA5}">
                      <a16:colId xmlns:a16="http://schemas.microsoft.com/office/drawing/2014/main" val="3117283034"/>
                    </a:ext>
                  </a:extLst>
                </a:gridCol>
                <a:gridCol w="1051600">
                  <a:extLst>
                    <a:ext uri="{9D8B030D-6E8A-4147-A177-3AD203B41FA5}">
                      <a16:colId xmlns:a16="http://schemas.microsoft.com/office/drawing/2014/main" val="1308681326"/>
                    </a:ext>
                  </a:extLst>
                </a:gridCol>
              </a:tblGrid>
              <a:tr h="245183">
                <a:tc>
                  <a:txBody>
                    <a:bodyPr/>
                    <a:lstStyle/>
                    <a:p>
                      <a:r>
                        <a:rPr lang="fi-FI" sz="13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Eläkeläisiä yhteensä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300" b="1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1 506 061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138763"/>
                  </a:ext>
                </a:extLst>
              </a:tr>
              <a:tr h="245183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- naisia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824 073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853996"/>
                  </a:ext>
                </a:extLst>
              </a:tr>
              <a:tr h="245183"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- miehiä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681 988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9099561"/>
                  </a:ext>
                </a:extLst>
              </a:tr>
              <a:tr h="245183"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Mediaanieläke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1 559 e/kk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812450"/>
                  </a:ext>
                </a:extLst>
              </a:tr>
              <a:tr h="245183"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Mediaanipalkka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300" dirty="0">
                          <a:solidFill>
                            <a:schemeClr val="bg2">
                              <a:lumMod val="25000"/>
                            </a:schemeClr>
                          </a:solidFill>
                        </a:rPr>
                        <a:t>3 217 e/kk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931678"/>
                  </a:ext>
                </a:extLst>
              </a:tr>
            </a:tbl>
          </a:graphicData>
        </a:graphic>
      </p:graphicFrame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71F6659D-72D1-1FED-422C-3653AB93546D}"/>
              </a:ext>
            </a:extLst>
          </p:cNvPr>
          <p:cNvCxnSpPr>
            <a:cxnSpLocks/>
          </p:cNvCxnSpPr>
          <p:nvPr/>
        </p:nvCxnSpPr>
        <p:spPr>
          <a:xfrm>
            <a:off x="2693773" y="2043916"/>
            <a:ext cx="0" cy="396146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kstiruutu 13">
            <a:extLst>
              <a:ext uri="{FF2B5EF4-FFF2-40B4-BE49-F238E27FC236}">
                <a16:creationId xmlns:a16="http://schemas.microsoft.com/office/drawing/2014/main" id="{B2E34662-9C28-F1A2-FE5E-09FA8157D7DB}"/>
              </a:ext>
            </a:extLst>
          </p:cNvPr>
          <p:cNvSpPr txBox="1"/>
          <p:nvPr/>
        </p:nvSpPr>
        <p:spPr>
          <a:xfrm>
            <a:off x="2261347" y="1520680"/>
            <a:ext cx="864852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400" dirty="0"/>
              <a:t>Köyhyysraja</a:t>
            </a:r>
          </a:p>
          <a:p>
            <a:pPr algn="ctr"/>
            <a:r>
              <a:rPr lang="fi-FI" sz="1400" dirty="0"/>
              <a:t>1 250 e/kk</a:t>
            </a: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43B94D96-5D5B-10F3-41F5-24B94117118F}"/>
              </a:ext>
            </a:extLst>
          </p:cNvPr>
          <p:cNvSpPr txBox="1"/>
          <p:nvPr/>
        </p:nvSpPr>
        <p:spPr>
          <a:xfrm>
            <a:off x="1215778" y="4759751"/>
            <a:ext cx="1421023" cy="80021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i-FI" sz="1300" dirty="0"/>
              <a:t>Noin 475 000 eläkeläistä (32 %) elää köyhyysrajan alapuolella. </a:t>
            </a:r>
          </a:p>
        </p:txBody>
      </p:sp>
    </p:spTree>
    <p:extLst>
      <p:ext uri="{BB962C8B-B14F-4D97-AF65-F5344CB8AC3E}">
        <p14:creationId xmlns:p14="http://schemas.microsoft.com/office/powerpoint/2010/main" val="4220309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7172601-F407-429E-8F50-731EC0137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Suomen eläkejärjestelmä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C0FC0-A742-4B63-9E5E-5AF2B59F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587062"/>
            <a:ext cx="11049465" cy="4641714"/>
          </a:xfrm>
        </p:spPr>
        <p:txBody>
          <a:bodyPr/>
          <a:lstStyle/>
          <a:p>
            <a:r>
              <a:rPr lang="fi-FI" sz="2800" dirty="0"/>
              <a:t>Eläkejärjestelmän tehtävänä on turvata kansaisten toimeentulo vanhuuden, perheenelättäjän kuoleman tai työkyvyttömyyden varalta. </a:t>
            </a:r>
          </a:p>
          <a:p>
            <a:pPr>
              <a:spcAft>
                <a:spcPts val="600"/>
              </a:spcAft>
            </a:pPr>
            <a:r>
              <a:rPr lang="fi-FI" sz="2800" dirty="0"/>
              <a:t>Maksettava eläke koostuu kolmesta osatekijästä: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200" b="1" dirty="0"/>
              <a:t>Työeläke </a:t>
            </a:r>
            <a:r>
              <a:rPr lang="fi-FI" sz="2200" dirty="0"/>
              <a:t>rahoitetaan palkasta ja työantajalta perittävillä työeläkemaksuilla. Näiden perusteella määräytyy myös eläkkeen suuruus. Järjestelmän tavoitteena on 60 %:n eläketulot suhteessa palkkaan. </a:t>
            </a:r>
            <a:endParaRPr lang="fi-FI" sz="2200" b="1" dirty="0"/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200" b="1" dirty="0"/>
              <a:t>Kansaneläke </a:t>
            </a:r>
            <a:r>
              <a:rPr lang="fi-FI" sz="2200" dirty="0"/>
              <a:t>rahoitetaan verovaroin ja sen maksaa Kela. Sillä turvataan niiden toimeentulo, joiden työeläke jäisi muuten liian pieneksi. Vuonna 2022 yksin asuvan täysi kansaneläke oli 679,50 euroa/kk (avo- tai avioliitossa 606,65 e/kk). Jokainen työeläke-euro pienentää täyttä kansaneläkettä 50 sentillä. 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200" b="1" dirty="0"/>
              <a:t>Takuueläke</a:t>
            </a:r>
            <a:r>
              <a:rPr lang="fi-FI" sz="2200" dirty="0"/>
              <a:t> parantaa pienituloisimpien eläkeläisten toimeentuloa. Sitä saa, jos kokonaiseläke jää eläketulorajan alle. Vuonna 2022 takuueläke oli 855,48 euroa/kk. </a:t>
            </a:r>
          </a:p>
          <a:p>
            <a:endParaRPr lang="fi-FI" sz="2800" dirty="0"/>
          </a:p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517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8AC7D91-856D-2E20-64E3-E51A1822E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Työeläke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CE1390E-780F-D355-0645-79B042CA3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528" y="1513491"/>
            <a:ext cx="10941425" cy="4715286"/>
          </a:xfrm>
        </p:spPr>
        <p:txBody>
          <a:bodyPr/>
          <a:lstStyle/>
          <a:p>
            <a:pPr marL="267970" indent="-267970"/>
            <a:r>
              <a:rPr lang="fi-FI" sz="2800" dirty="0"/>
              <a:t>Työeläkettä kertyy 17–67 ikävuosien aikana tehdystä työstä. </a:t>
            </a:r>
            <a:endParaRPr lang="fi-FI"/>
          </a:p>
          <a:p>
            <a:pPr marL="267970" indent="-267970"/>
            <a:r>
              <a:rPr lang="fi-FI" sz="2800" b="1" dirty="0"/>
              <a:t>TyEL-maksuja</a:t>
            </a:r>
            <a:r>
              <a:rPr lang="fi-FI" sz="2800" dirty="0"/>
              <a:t> peritään sekä työntekijältä että työnantajalta.</a:t>
            </a:r>
          </a:p>
          <a:p>
            <a:pPr marL="626745" lvl="1" indent="-267970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Maksut v. 2022 yhteensä 24,85 % bruttopalkasta</a:t>
            </a:r>
          </a:p>
          <a:p>
            <a:pPr marL="626745" lvl="1" indent="-267970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Työntekijän osuus on 7,15 % palkasta; työantaja maksaa loput (eli 17,7 %)</a:t>
            </a:r>
          </a:p>
          <a:p>
            <a:pPr marL="267970" indent="-267970"/>
            <a:r>
              <a:rPr lang="fi-FI" sz="2800" dirty="0"/>
              <a:t>Vuosittain tulevaa eläkettä kertyy 1,5 % palkasta.</a:t>
            </a:r>
          </a:p>
          <a:p>
            <a:pPr marL="626745" lvl="1" indent="-267970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3 000 e/kk palkalla tulevaa (kuukausittaista) eläkettä kertyisi siten 45 e/kk </a:t>
            </a:r>
          </a:p>
          <a:p>
            <a:pPr marL="626745" lvl="1" indent="-267970">
              <a:buClr>
                <a:schemeClr val="accent4">
                  <a:lumMod val="50000"/>
                </a:schemeClr>
              </a:buClr>
            </a:pPr>
            <a:r>
              <a:rPr lang="fi-FI" sz="2400" dirty="0"/>
              <a:t>Tarvitaan 40 vuoden työura, jotta eläke olisi 60 % palkasta (40 x 1,5 = 60 %)</a:t>
            </a:r>
          </a:p>
          <a:p>
            <a:pPr marL="267970" indent="-267970"/>
            <a:r>
              <a:rPr lang="fi-FI" sz="2800" dirty="0"/>
              <a:t>Sekä kertyneitä että maksussa olevia eläkkeitä korotetaan vuosittain indekseillä, jotta niiden ostovoima säilyisi. </a:t>
            </a:r>
          </a:p>
          <a:p>
            <a:pPr marL="267970" indent="-267970"/>
            <a:r>
              <a:rPr lang="fi-FI" sz="2800" dirty="0"/>
              <a:t>Lisäksi eläkkeeseen vaikuttaa ns. </a:t>
            </a:r>
            <a:r>
              <a:rPr lang="fi-FI" sz="2800" b="1" dirty="0"/>
              <a:t>elinaikakerroin</a:t>
            </a:r>
            <a:r>
              <a:rPr lang="fi-FI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9648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  <p:extLst>
    <p:ext uri="{6950BFC3-D8DA-4A85-94F7-54DA5524770B}">
      <p188:commentRel xmlns:p188="http://schemas.microsoft.com/office/powerpoint/2018/8/main" r:id="rId2"/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B42D8482-08DC-5CF2-3004-DA1761882A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755872"/>
              </p:ext>
            </p:extLst>
          </p:nvPr>
        </p:nvGraphicFramePr>
        <p:xfrm>
          <a:off x="672663" y="614417"/>
          <a:ext cx="10583916" cy="583184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511988">
                  <a:extLst>
                    <a:ext uri="{9D8B030D-6E8A-4147-A177-3AD203B41FA5}">
                      <a16:colId xmlns:a16="http://schemas.microsoft.com/office/drawing/2014/main" val="1907046593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1698471162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3449274873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3107176361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3831624242"/>
                    </a:ext>
                  </a:extLst>
                </a:gridCol>
                <a:gridCol w="1511988">
                  <a:extLst>
                    <a:ext uri="{9D8B030D-6E8A-4147-A177-3AD203B41FA5}">
                      <a16:colId xmlns:a16="http://schemas.microsoft.com/office/drawing/2014/main" val="17501170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b="1" dirty="0"/>
                        <a:t>Palkka</a:t>
                      </a:r>
                    </a:p>
                    <a:p>
                      <a:r>
                        <a:rPr lang="fi-FI" b="0" dirty="0"/>
                        <a:t>euroa/kk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Työntekijän TyEL-maksu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Työnantajan TyEL-maksu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Työuran pituus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Eläke</a:t>
                      </a:r>
                    </a:p>
                    <a:p>
                      <a:r>
                        <a:rPr lang="fi-FI" b="0" dirty="0"/>
                        <a:t>euroa/kk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Työeläke</a:t>
                      </a:r>
                    </a:p>
                    <a:p>
                      <a:r>
                        <a:rPr lang="fi-FI" b="0" dirty="0"/>
                        <a:t>osuus, e/kk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0" dirty="0"/>
                        <a:t>Kansaneläke</a:t>
                      </a:r>
                    </a:p>
                    <a:p>
                      <a:r>
                        <a:rPr lang="fi-FI" b="0" dirty="0"/>
                        <a:t>osuus, e/kk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 dirty="0"/>
                        <a:t>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855,48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679,50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4566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979,50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379,50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862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1 129,50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229,50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1 279,50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79,50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1 354,50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214,50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614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357,50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04020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8749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41616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4 500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845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vuotta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anchor="ctr">
                    <a:lnL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609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089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 3">
            <a:extLst>
              <a:ext uri="{FF2B5EF4-FFF2-40B4-BE49-F238E27FC236}">
                <a16:creationId xmlns:a16="http://schemas.microsoft.com/office/drawing/2014/main" id="{C2BA5140-0672-2EC8-54E0-CBE6EE79E4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9663750"/>
              </p:ext>
            </p:extLst>
          </p:nvPr>
        </p:nvGraphicFramePr>
        <p:xfrm>
          <a:off x="1024756" y="1557395"/>
          <a:ext cx="10142483" cy="47930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kstiruutu 4">
            <a:extLst>
              <a:ext uri="{FF2B5EF4-FFF2-40B4-BE49-F238E27FC236}">
                <a16:creationId xmlns:a16="http://schemas.microsoft.com/office/drawing/2014/main" id="{6E02A6A5-B5BE-D17F-0770-C0981621170B}"/>
              </a:ext>
            </a:extLst>
          </p:cNvPr>
          <p:cNvSpPr txBox="1"/>
          <p:nvPr/>
        </p:nvSpPr>
        <p:spPr>
          <a:xfrm>
            <a:off x="1744716" y="503260"/>
            <a:ext cx="8902263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3200" b="1" dirty="0"/>
              <a:t>Palkkatulojen (euroa/kk) vaikutus eläkekertymään, kun työuran pituus on 40 vuotta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FB741169-5FD6-D430-63E6-7C301983CC43}"/>
              </a:ext>
            </a:extLst>
          </p:cNvPr>
          <p:cNvSpPr txBox="1"/>
          <p:nvPr/>
        </p:nvSpPr>
        <p:spPr>
          <a:xfrm rot="16200000">
            <a:off x="123195" y="3532238"/>
            <a:ext cx="152612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dirty="0"/>
              <a:t>Eläke (euroa/kk)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FE5711A5-5555-1DBC-F288-762D7A05B5DB}"/>
              </a:ext>
            </a:extLst>
          </p:cNvPr>
          <p:cNvSpPr txBox="1"/>
          <p:nvPr/>
        </p:nvSpPr>
        <p:spPr>
          <a:xfrm>
            <a:off x="5030740" y="6413731"/>
            <a:ext cx="290528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dirty="0"/>
              <a:t>Työuran keskipalkka (euroa/kk)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4E80729B-D502-14CB-0DD5-2351E8192CDB}"/>
              </a:ext>
            </a:extLst>
          </p:cNvPr>
          <p:cNvSpPr txBox="1"/>
          <p:nvPr/>
        </p:nvSpPr>
        <p:spPr>
          <a:xfrm>
            <a:off x="7626579" y="4841870"/>
            <a:ext cx="618887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400" dirty="0"/>
              <a:t>työeläke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0219438-1CD9-345F-1C37-AF9FA71D3A68}"/>
              </a:ext>
            </a:extLst>
          </p:cNvPr>
          <p:cNvSpPr txBox="1"/>
          <p:nvPr/>
        </p:nvSpPr>
        <p:spPr>
          <a:xfrm>
            <a:off x="1882887" y="5300604"/>
            <a:ext cx="89524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400" dirty="0"/>
              <a:t>kansaneläke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8C403C5-E112-EAC5-2241-6E85223494CF}"/>
              </a:ext>
            </a:extLst>
          </p:cNvPr>
          <p:cNvSpPr txBox="1"/>
          <p:nvPr/>
        </p:nvSpPr>
        <p:spPr>
          <a:xfrm>
            <a:off x="2163838" y="4626426"/>
            <a:ext cx="79765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400" dirty="0"/>
              <a:t>takuueläke</a:t>
            </a:r>
          </a:p>
        </p:txBody>
      </p:sp>
      <p:cxnSp>
        <p:nvCxnSpPr>
          <p:cNvPr id="12" name="Suora yhdysviiva 11">
            <a:extLst>
              <a:ext uri="{FF2B5EF4-FFF2-40B4-BE49-F238E27FC236}">
                <a16:creationId xmlns:a16="http://schemas.microsoft.com/office/drawing/2014/main" id="{82DA53CE-8137-4B8C-04EA-72E9DCC205C7}"/>
              </a:ext>
            </a:extLst>
          </p:cNvPr>
          <p:cNvCxnSpPr>
            <a:cxnSpLocks/>
          </p:cNvCxnSpPr>
          <p:nvPr/>
        </p:nvCxnSpPr>
        <p:spPr>
          <a:xfrm flipH="1">
            <a:off x="1962276" y="4734148"/>
            <a:ext cx="139793" cy="26680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uora yhdysviiva 18">
            <a:extLst>
              <a:ext uri="{FF2B5EF4-FFF2-40B4-BE49-F238E27FC236}">
                <a16:creationId xmlns:a16="http://schemas.microsoft.com/office/drawing/2014/main" id="{02EAB8EF-AC45-D732-E9D4-99FAC87FAA19}"/>
              </a:ext>
            </a:extLst>
          </p:cNvPr>
          <p:cNvCxnSpPr>
            <a:cxnSpLocks/>
          </p:cNvCxnSpPr>
          <p:nvPr/>
        </p:nvCxnSpPr>
        <p:spPr>
          <a:xfrm>
            <a:off x="1773065" y="4946388"/>
            <a:ext cx="1082382" cy="0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uora yhdysviiva 21">
            <a:extLst>
              <a:ext uri="{FF2B5EF4-FFF2-40B4-BE49-F238E27FC236}">
                <a16:creationId xmlns:a16="http://schemas.microsoft.com/office/drawing/2014/main" id="{1E1E41DD-E25E-2A01-32F5-D5D4A7C3E75A}"/>
              </a:ext>
            </a:extLst>
          </p:cNvPr>
          <p:cNvCxnSpPr>
            <a:cxnSpLocks/>
          </p:cNvCxnSpPr>
          <p:nvPr/>
        </p:nvCxnSpPr>
        <p:spPr>
          <a:xfrm flipV="1">
            <a:off x="2855447" y="4763796"/>
            <a:ext cx="841910" cy="182592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uora yhdysviiva 30">
            <a:extLst>
              <a:ext uri="{FF2B5EF4-FFF2-40B4-BE49-F238E27FC236}">
                <a16:creationId xmlns:a16="http://schemas.microsoft.com/office/drawing/2014/main" id="{AE6ED221-7CDF-3029-1C4C-96722D3D09B9}"/>
              </a:ext>
            </a:extLst>
          </p:cNvPr>
          <p:cNvCxnSpPr>
            <a:cxnSpLocks/>
          </p:cNvCxnSpPr>
          <p:nvPr/>
        </p:nvCxnSpPr>
        <p:spPr>
          <a:xfrm flipV="1">
            <a:off x="3735191" y="4393096"/>
            <a:ext cx="2506583" cy="370700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uora yhdysviiva 32">
            <a:extLst>
              <a:ext uri="{FF2B5EF4-FFF2-40B4-BE49-F238E27FC236}">
                <a16:creationId xmlns:a16="http://schemas.microsoft.com/office/drawing/2014/main" id="{336879C3-9C44-A9CE-055A-0736555AFEBA}"/>
              </a:ext>
            </a:extLst>
          </p:cNvPr>
          <p:cNvCxnSpPr>
            <a:cxnSpLocks/>
          </p:cNvCxnSpPr>
          <p:nvPr/>
        </p:nvCxnSpPr>
        <p:spPr>
          <a:xfrm flipV="1">
            <a:off x="6279608" y="3429000"/>
            <a:ext cx="4462283" cy="964096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Tekstiruutu 36">
            <a:extLst>
              <a:ext uri="{FF2B5EF4-FFF2-40B4-BE49-F238E27FC236}">
                <a16:creationId xmlns:a16="http://schemas.microsoft.com/office/drawing/2014/main" id="{19B02610-19D7-EA6A-3AE7-2D917C704E73}"/>
              </a:ext>
            </a:extLst>
          </p:cNvPr>
          <p:cNvSpPr txBox="1"/>
          <p:nvPr/>
        </p:nvSpPr>
        <p:spPr>
          <a:xfrm>
            <a:off x="10857488" y="3273886"/>
            <a:ext cx="90704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i-FI" sz="1600" b="1" dirty="0"/>
              <a:t>nettoeläke</a:t>
            </a:r>
          </a:p>
        </p:txBody>
      </p:sp>
    </p:spTree>
    <p:extLst>
      <p:ext uri="{BB962C8B-B14F-4D97-AF65-F5344CB8AC3E}">
        <p14:creationId xmlns:p14="http://schemas.microsoft.com/office/powerpoint/2010/main" val="470364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0F6224-9451-BE29-D80A-84C8A5C2C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7A5261-45F9-5005-55C0-B558FD248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287" y="1650125"/>
            <a:ext cx="10941425" cy="4378955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/>
              <a:t>Lähes joka toinen suomalainen säästää eläkevuosia varten (miehistä 52 %, naisista 40 %). </a:t>
            </a:r>
          </a:p>
          <a:p>
            <a:pPr marL="0" indent="0">
              <a:buNone/>
            </a:pPr>
            <a:endParaRPr lang="fi-FI" sz="2800" dirty="0"/>
          </a:p>
          <a:p>
            <a:pPr marL="0" indent="0">
              <a:buNone/>
            </a:pPr>
            <a:r>
              <a:rPr lang="fi-FI" sz="2800" dirty="0"/>
              <a:t>Pohdi vierustoverisi kanssa, onko eläkettä varten säästäminen järkevää. Millaisia argumentteja keksit puolesta ja vastaan? Kenen kannattaisi erityisesti säästää eläkettä varten? Mistä se kertoo, että eläkesäästämisen suosio on kasvussa? </a:t>
            </a:r>
          </a:p>
        </p:txBody>
      </p:sp>
    </p:spTree>
    <p:extLst>
      <p:ext uri="{BB962C8B-B14F-4D97-AF65-F5344CB8AC3E}">
        <p14:creationId xmlns:p14="http://schemas.microsoft.com/office/powerpoint/2010/main" val="602802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Kaavio 5">
            <a:extLst>
              <a:ext uri="{FF2B5EF4-FFF2-40B4-BE49-F238E27FC236}">
                <a16:creationId xmlns:a16="http://schemas.microsoft.com/office/drawing/2014/main" id="{8ED36DCC-A13B-FD87-C493-4F0C136C9AC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1533811"/>
              </p:ext>
            </p:extLst>
          </p:nvPr>
        </p:nvGraphicFramePr>
        <p:xfrm>
          <a:off x="1075559" y="1618593"/>
          <a:ext cx="7963338" cy="48981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kstiruutu 6">
            <a:extLst>
              <a:ext uri="{FF2B5EF4-FFF2-40B4-BE49-F238E27FC236}">
                <a16:creationId xmlns:a16="http://schemas.microsoft.com/office/drawing/2014/main" id="{1957C1A2-666D-BB27-5174-E4366A809F8A}"/>
              </a:ext>
            </a:extLst>
          </p:cNvPr>
          <p:cNvSpPr txBox="1"/>
          <p:nvPr/>
        </p:nvSpPr>
        <p:spPr>
          <a:xfrm>
            <a:off x="1075559" y="567559"/>
            <a:ext cx="7830207" cy="8617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2800" b="1" dirty="0"/>
              <a:t>Kuinka paljon kuukausisäästäjä saa eläkevaroja, kun sijoitusaika on 40 vuotta ja vuosituotto 7,0 %?  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8DC97A5-B7F1-7AE1-6939-552113E4489C}"/>
              </a:ext>
            </a:extLst>
          </p:cNvPr>
          <p:cNvSpPr txBox="1"/>
          <p:nvPr/>
        </p:nvSpPr>
        <p:spPr>
          <a:xfrm>
            <a:off x="9122980" y="2046010"/>
            <a:ext cx="1993461" cy="7386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Sijoitusten tuotoilla ylimääräinen eläke </a:t>
            </a:r>
          </a:p>
          <a:p>
            <a:pPr algn="l"/>
            <a:r>
              <a:rPr lang="fi-FI" sz="1600" dirty="0">
                <a:solidFill>
                  <a:schemeClr val="tx2">
                    <a:lumMod val="75000"/>
                  </a:schemeClr>
                </a:solidFill>
              </a:rPr>
              <a:t>= 2 795 e/kk (brutto)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5D85D35A-FA05-ADF6-4135-B4C9B6655B24}"/>
              </a:ext>
            </a:extLst>
          </p:cNvPr>
          <p:cNvSpPr txBox="1"/>
          <p:nvPr/>
        </p:nvSpPr>
        <p:spPr>
          <a:xfrm>
            <a:off x="9122981" y="3708541"/>
            <a:ext cx="199346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i-FI" sz="1600" dirty="0">
                <a:solidFill>
                  <a:schemeClr val="accent6">
                    <a:lumMod val="75000"/>
                  </a:schemeClr>
                </a:solidFill>
              </a:rPr>
              <a:t>Ylimääräinen eläke </a:t>
            </a:r>
          </a:p>
          <a:p>
            <a:r>
              <a:rPr lang="fi-FI" sz="1600" dirty="0">
                <a:solidFill>
                  <a:schemeClr val="accent6">
                    <a:lumMod val="75000"/>
                  </a:schemeClr>
                </a:solidFill>
              </a:rPr>
              <a:t>= 1 397 e/kk (brutto)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2669954F-FF39-9A3A-6D9C-C93C11534E0A}"/>
              </a:ext>
            </a:extLst>
          </p:cNvPr>
          <p:cNvSpPr txBox="1"/>
          <p:nvPr/>
        </p:nvSpPr>
        <p:spPr>
          <a:xfrm>
            <a:off x="9122979" y="4538373"/>
            <a:ext cx="191592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solidFill>
                  <a:schemeClr val="accent4">
                    <a:lumMod val="50000"/>
                  </a:schemeClr>
                </a:solidFill>
              </a:rPr>
              <a:t>Ylimääräinen eläke = 699 e/kk (brutto)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2BF7191F-D76A-02BE-6F28-4FECF4A32FDD}"/>
              </a:ext>
            </a:extLst>
          </p:cNvPr>
          <p:cNvSpPr txBox="1"/>
          <p:nvPr/>
        </p:nvSpPr>
        <p:spPr>
          <a:xfrm>
            <a:off x="9122979" y="5186964"/>
            <a:ext cx="191592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i-FI" sz="1600" dirty="0">
                <a:solidFill>
                  <a:srgbClr val="002060"/>
                </a:solidFill>
              </a:rPr>
              <a:t>Ylimääräinen eläke = 279 e/kk (brutto)</a:t>
            </a:r>
          </a:p>
        </p:txBody>
      </p:sp>
    </p:spTree>
    <p:extLst>
      <p:ext uri="{BB962C8B-B14F-4D97-AF65-F5344CB8AC3E}">
        <p14:creationId xmlns:p14="http://schemas.microsoft.com/office/powerpoint/2010/main" val="3915559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  <p:extLst>
    <p:ext uri="{6950BFC3-D8DA-4A85-94F7-54DA5524770B}">
      <p188:commentRel xmlns:p188="http://schemas.microsoft.com/office/powerpoint/2018/8/main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B2AC1-4293-330D-6267-7F580746A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työeläkkeet rahoitetaan?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CDC7DB-FAA0-4AB7-9C57-98592E27B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5287" y="1862066"/>
            <a:ext cx="10941425" cy="425654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fi-FI" sz="2800" dirty="0"/>
              <a:t>Työeläkkeet voidaan rahoittaa joko jakojärjestelmänä tai rahastojen avulla. Suomen eläkejärjestelmä on näiden yhdistelmä eli osittain rahastoitu jakojärjestelmä. 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b="1" dirty="0"/>
              <a:t>jakojärjestelmä</a:t>
            </a:r>
            <a:r>
              <a:rPr lang="fi-FI" sz="2400" dirty="0"/>
              <a:t> = sukupolvien välinen sopimus, jossa työssäkäyvä väestö aina kustantaa palkkatuloistaan eläkeläisten eläkkeet</a:t>
            </a:r>
          </a:p>
          <a:p>
            <a:pPr lvl="1">
              <a:buClr>
                <a:schemeClr val="accent4">
                  <a:lumMod val="50000"/>
                </a:schemeClr>
              </a:buClr>
            </a:pPr>
            <a:r>
              <a:rPr lang="fi-FI" sz="2400" b="1" dirty="0"/>
              <a:t>rahastoiva eläkejärjestelmä </a:t>
            </a:r>
            <a:r>
              <a:rPr lang="fi-FI" sz="2400" dirty="0"/>
              <a:t>= jokainen sukupolvi maksaa eläkkeensä etukäteen säästämällä tuloistaan joko henkilökohtaiselle tai kollektiiviselle eläketilille</a:t>
            </a:r>
          </a:p>
          <a:p>
            <a:r>
              <a:rPr lang="fi-FI" sz="2800" dirty="0"/>
              <a:t>Yksityisen sektorin työntekijöiden eläkerahastoja hoitaa neljä työeläkeyhtiötä: </a:t>
            </a:r>
            <a:r>
              <a:rPr lang="fi-FI" sz="2800" b="1" dirty="0"/>
              <a:t>Ilmarinen</a:t>
            </a:r>
            <a:r>
              <a:rPr lang="fi-FI" sz="2800" dirty="0"/>
              <a:t>, </a:t>
            </a:r>
            <a:r>
              <a:rPr lang="fi-FI" sz="2800" b="1" dirty="0"/>
              <a:t>Varma</a:t>
            </a:r>
            <a:r>
              <a:rPr lang="fi-FI" sz="2800" dirty="0"/>
              <a:t>, </a:t>
            </a:r>
            <a:r>
              <a:rPr lang="fi-FI" sz="2800" b="1" dirty="0"/>
              <a:t>Elo</a:t>
            </a:r>
            <a:r>
              <a:rPr lang="fi-FI" sz="2800" dirty="0"/>
              <a:t> ja </a:t>
            </a:r>
            <a:r>
              <a:rPr lang="fi-FI" sz="2800" b="1" dirty="0" err="1"/>
              <a:t>Veritas</a:t>
            </a:r>
            <a:r>
              <a:rPr lang="fi-FI" sz="2800" dirty="0"/>
              <a:t>. </a:t>
            </a:r>
          </a:p>
          <a:p>
            <a:r>
              <a:rPr lang="fi-FI" sz="2800" dirty="0"/>
              <a:t>Julkisen alan työntekijöiden eläkevaroista vastaa </a:t>
            </a:r>
            <a:r>
              <a:rPr lang="fi-FI" sz="2800" b="1" dirty="0" err="1"/>
              <a:t>KeVa</a:t>
            </a:r>
            <a:r>
              <a:rPr lang="fi-FI" sz="2800" dirty="0"/>
              <a:t> sekä eräät muut rahastot kuten Valtion eläkerahasto. </a:t>
            </a:r>
          </a:p>
        </p:txBody>
      </p:sp>
    </p:spTree>
    <p:extLst>
      <p:ext uri="{BB962C8B-B14F-4D97-AF65-F5344CB8AC3E}">
        <p14:creationId xmlns:p14="http://schemas.microsoft.com/office/powerpoint/2010/main" val="3410543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D953B93D-62D8-91E0-C594-24FCD2709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650789"/>
              </p:ext>
            </p:extLst>
          </p:nvPr>
        </p:nvGraphicFramePr>
        <p:xfrm>
          <a:off x="812627" y="981163"/>
          <a:ext cx="10566745" cy="511937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4125442">
                  <a:extLst>
                    <a:ext uri="{9D8B030D-6E8A-4147-A177-3AD203B41FA5}">
                      <a16:colId xmlns:a16="http://schemas.microsoft.com/office/drawing/2014/main" val="1907046593"/>
                    </a:ext>
                  </a:extLst>
                </a:gridCol>
                <a:gridCol w="3461341">
                  <a:extLst>
                    <a:ext uri="{9D8B030D-6E8A-4147-A177-3AD203B41FA5}">
                      <a16:colId xmlns:a16="http://schemas.microsoft.com/office/drawing/2014/main" val="1321376379"/>
                    </a:ext>
                  </a:extLst>
                </a:gridCol>
                <a:gridCol w="2979962">
                  <a:extLst>
                    <a:ext uri="{9D8B030D-6E8A-4147-A177-3AD203B41FA5}">
                      <a16:colId xmlns:a16="http://schemas.microsoft.com/office/drawing/2014/main" val="16984711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b="1" dirty="0"/>
                        <a:t>Eläkerahasto 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Asiakkaat </a:t>
                      </a:r>
                      <a:endParaRPr lang="fi-FI" b="0" dirty="0"/>
                    </a:p>
                    <a:p>
                      <a:r>
                        <a:rPr lang="fi-FI" b="0" dirty="0"/>
                        <a:t>palkansaajat, yrittäjät, eläkeläiset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b="1" dirty="0"/>
                        <a:t>Sijoitusvarallisuus </a:t>
                      </a:r>
                      <a:r>
                        <a:rPr lang="fi-FI" b="0" dirty="0"/>
                        <a:t>(2022) </a:t>
                      </a:r>
                    </a:p>
                    <a:p>
                      <a:r>
                        <a:rPr lang="fi-FI" b="0" dirty="0"/>
                        <a:t>Miljoonaa euroa</a:t>
                      </a:r>
                    </a:p>
                  </a:txBody>
                  <a:tcPr anchor="ctr">
                    <a:lnB w="12700" cmpd="sng">
                      <a:noFill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6562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b="1" dirty="0"/>
                        <a:t>Työeläkevakuutusyhtiöt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5664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Ilmarinen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1 110 000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18629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Varma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3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Elo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744 000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29 400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376000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Veritas</a:t>
                      </a:r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4 376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2798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Eläkelaitokset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i-FI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7268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KeVa</a:t>
                      </a:r>
                      <a:endParaRPr lang="fi-FI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1 300 000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2513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Valtion eläkerahasto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22 800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86637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Kirkon eläkerahasto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--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1 972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1223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Maatalousyrittäjien eläkelaitos (Mela)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249*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5614574"/>
                  </a:ext>
                </a:extLst>
              </a:tr>
              <a:tr h="31369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Merimiesten eläkekassa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13 710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402061"/>
                  </a:ext>
                </a:extLst>
              </a:tr>
              <a:tr h="405130">
                <a:tc>
                  <a:txBody>
                    <a:bodyPr/>
                    <a:lstStyle/>
                    <a:p>
                      <a:pPr marL="0" indent="0"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Yhteensä</a:t>
                      </a:r>
                    </a:p>
                  </a:txBody>
                  <a:tcPr anchor="ctr">
                    <a:lnL w="12700" cmpd="sng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4 358 710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n. 247 000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99066512"/>
                  </a:ext>
                </a:extLst>
              </a:tr>
            </a:tbl>
          </a:graphicData>
        </a:graphic>
      </p:graphicFrame>
      <p:sp>
        <p:nvSpPr>
          <p:cNvPr id="6" name="Tekstiruutu 5">
            <a:extLst>
              <a:ext uri="{FF2B5EF4-FFF2-40B4-BE49-F238E27FC236}">
                <a16:creationId xmlns:a16="http://schemas.microsoft.com/office/drawing/2014/main" id="{D37A9FA2-4D3D-5153-F8C4-DB1F9E0BF658}"/>
              </a:ext>
            </a:extLst>
          </p:cNvPr>
          <p:cNvSpPr txBox="1"/>
          <p:nvPr/>
        </p:nvSpPr>
        <p:spPr>
          <a:xfrm>
            <a:off x="5930292" y="6100533"/>
            <a:ext cx="544908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1400" dirty="0"/>
              <a:t>*Melan toiminta rahoitetaan pitkälti valtion varoista (75 %)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21F167A-13D1-8E16-58A3-01320964BCAA}"/>
              </a:ext>
            </a:extLst>
          </p:cNvPr>
          <p:cNvSpPr txBox="1"/>
          <p:nvPr/>
        </p:nvSpPr>
        <p:spPr>
          <a:xfrm>
            <a:off x="5088048" y="6611779"/>
            <a:ext cx="5449080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fi-FI" sz="1600" dirty="0"/>
              <a:t>Lähde: </a:t>
            </a:r>
            <a:r>
              <a:rPr lang="fi-FI" sz="1600" dirty="0" err="1"/>
              <a:t>Työeläyhtiöiden</a:t>
            </a:r>
            <a:r>
              <a:rPr lang="fi-FI" sz="1600" dirty="0"/>
              <a:t> ja eläkelaitosten vuosikertomukset</a:t>
            </a:r>
          </a:p>
        </p:txBody>
      </p:sp>
    </p:spTree>
    <p:extLst>
      <p:ext uri="{BB962C8B-B14F-4D97-AF65-F5344CB8AC3E}">
        <p14:creationId xmlns:p14="http://schemas.microsoft.com/office/powerpoint/2010/main" val="345963777"/>
      </p:ext>
    </p:extLst>
  </p:cSld>
  <p:clrMapOvr>
    <a:masterClrMapping/>
  </p:clrMapOvr>
</p:sld>
</file>

<file path=ppt/theme/theme1.xml><?xml version="1.0" encoding="utf-8"?>
<a:theme xmlns:a="http://schemas.openxmlformats.org/drawingml/2006/main" name="TAT perus">
  <a:themeElements>
    <a:clrScheme name="TAT">
      <a:dk1>
        <a:srgbClr val="000000"/>
      </a:dk1>
      <a:lt1>
        <a:srgbClr val="FFFFFF"/>
      </a:lt1>
      <a:dk2>
        <a:srgbClr val="300F5E"/>
      </a:dk2>
      <a:lt2>
        <a:srgbClr val="CCCCCC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36E6A66A-7364-41E4-B35C-33076DF9C1D5}"/>
    </a:ext>
  </a:extLst>
</a:theme>
</file>

<file path=ppt/theme/theme2.xml><?xml version="1.0" encoding="utf-8"?>
<a:theme xmlns:a="http://schemas.openxmlformats.org/drawingml/2006/main" name="TAT 2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013CAB4B-0BCA-4FDE-A1E2-E2B5BEF11F30}"/>
    </a:ext>
  </a:extLst>
</a:theme>
</file>

<file path=ppt/theme/theme3.xml><?xml version="1.0" encoding="utf-8"?>
<a:theme xmlns:a="http://schemas.openxmlformats.org/drawingml/2006/main" name="TAT 3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E854CA33-296E-4A96-8E2F-DEAF4F61FACB}"/>
    </a:ext>
  </a:extLst>
</a:theme>
</file>

<file path=ppt/theme/theme4.xml><?xml version="1.0" encoding="utf-8"?>
<a:theme xmlns:a="http://schemas.openxmlformats.org/drawingml/2006/main" name="TAT 4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8DD81D77-1F2C-4B54-8413-EDA3A2A81D97}"/>
    </a:ext>
  </a:extLst>
</a:theme>
</file>

<file path=ppt/theme/theme5.xml><?xml version="1.0" encoding="utf-8"?>
<a:theme xmlns:a="http://schemas.openxmlformats.org/drawingml/2006/main" name="TAT 5">
  <a:themeElements>
    <a:clrScheme name="TAT">
      <a:dk1>
        <a:srgbClr val="000000"/>
      </a:dk1>
      <a:lt1>
        <a:srgbClr val="FFFFFF"/>
      </a:lt1>
      <a:dk2>
        <a:srgbClr val="300F5E"/>
      </a:dk2>
      <a:lt2>
        <a:srgbClr val="EFEFEF"/>
      </a:lt2>
      <a:accent1>
        <a:srgbClr val="00FFFF"/>
      </a:accent1>
      <a:accent2>
        <a:srgbClr val="00BCF2"/>
      </a:accent2>
      <a:accent3>
        <a:srgbClr val="00D8CC"/>
      </a:accent3>
      <a:accent4>
        <a:srgbClr val="00FF00"/>
      </a:accent4>
      <a:accent5>
        <a:srgbClr val="EC008C"/>
      </a:accent5>
      <a:accent6>
        <a:srgbClr val="FF8C00"/>
      </a:accent6>
      <a:hlink>
        <a:srgbClr val="30205D"/>
      </a:hlink>
      <a:folHlink>
        <a:srgbClr val="300F5E"/>
      </a:folHlink>
    </a:clrScheme>
    <a:fontScheme name="TAT">
      <a:majorFont>
        <a:latin typeface="Geomanist Bold"/>
        <a:ea typeface=""/>
        <a:cs typeface=""/>
      </a:majorFont>
      <a:minorFont>
        <a:latin typeface="Geomanist Regula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owerpoint_mallipohja_tyhjä_2022" id="{65EBAC47-328A-49A9-9BDD-3B0A26ACCCC0}" vid="{A7A17059-3F49-4670-A3A2-ABD60F4D5FB7}"/>
    </a:ext>
  </a:extLst>
</a:theme>
</file>

<file path=ppt/theme/theme6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0B6B78A6941408A90372B3F68DBDA" ma:contentTypeVersion="16" ma:contentTypeDescription="Create a new document." ma:contentTypeScope="" ma:versionID="c9b8e94b80d4a8f2da18cdee8e852442">
  <xsd:schema xmlns:xsd="http://www.w3.org/2001/XMLSchema" xmlns:xs="http://www.w3.org/2001/XMLSchema" xmlns:p="http://schemas.microsoft.com/office/2006/metadata/properties" xmlns:ns2="0e3cafc4-93ba-489e-88e0-5310d8e166b9" xmlns:ns3="2b104ebc-4fe4-4568-ac24-b34eb1a23887" targetNamespace="http://schemas.microsoft.com/office/2006/metadata/properties" ma:root="true" ma:fieldsID="cd793d8d932bbe54802952aa24e06a35" ns2:_="" ns3:_="">
    <xsd:import namespace="0e3cafc4-93ba-489e-88e0-5310d8e166b9"/>
    <xsd:import namespace="2b104ebc-4fe4-4568-ac24-b34eb1a238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3cafc4-93ba-489e-88e0-5310d8e166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2b0897a-976a-40fc-9eb3-43b30155ff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104ebc-4fe4-4568-ac24-b34eb1a2388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5c1e218-6636-438d-a491-0946a4a52d6f}" ma:internalName="TaxCatchAll" ma:showField="CatchAllData" ma:web="2b104ebc-4fe4-4568-ac24-b34eb1a238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b104ebc-4fe4-4568-ac24-b34eb1a23887" xsi:nil="true"/>
    <lcf76f155ced4ddcb4097134ff3c332f xmlns="0e3cafc4-93ba-489e-88e0-5310d8e166b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316149E-E88A-493D-9A9D-6D8C8BB7BB0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1CA809-3AB6-45E3-91CC-DF9702ABF8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e3cafc4-93ba-489e-88e0-5310d8e166b9"/>
    <ds:schemaRef ds:uri="2b104ebc-4fe4-4568-ac24-b34eb1a238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DC56EC-D0FF-4B80-B1C2-8B2EE3AF5141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2b104ebc-4fe4-4568-ac24-b34eb1a23887"/>
    <ds:schemaRef ds:uri="0e3cafc4-93ba-489e-88e0-5310d8e166b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TAT_Powerpoint_mallipohja_tyhjä_2022[1406]</Template>
  <TotalTime>11817</TotalTime>
  <Words>856</Words>
  <Application>Microsoft Office PowerPoint</Application>
  <PresentationFormat>Laajakuva</PresentationFormat>
  <Paragraphs>228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5</vt:i4>
      </vt:variant>
      <vt:variant>
        <vt:lpstr>Dian otsikot</vt:lpstr>
      </vt:variant>
      <vt:variant>
        <vt:i4>12</vt:i4>
      </vt:variant>
    </vt:vector>
  </HeadingPairs>
  <TitlesOfParts>
    <vt:vector size="22" baseType="lpstr">
      <vt:lpstr>Arial</vt:lpstr>
      <vt:lpstr>Calibri</vt:lpstr>
      <vt:lpstr>Geomanist</vt:lpstr>
      <vt:lpstr>Geomanist Bold</vt:lpstr>
      <vt:lpstr>Geomanist Regular</vt:lpstr>
      <vt:lpstr>TAT perus</vt:lpstr>
      <vt:lpstr>TAT 2</vt:lpstr>
      <vt:lpstr>TAT 3</vt:lpstr>
      <vt:lpstr>TAT 4</vt:lpstr>
      <vt:lpstr>TAT 5</vt:lpstr>
      <vt:lpstr>Eläkkeet</vt:lpstr>
      <vt:lpstr>Suomen eläkejärjestelmä</vt:lpstr>
      <vt:lpstr>Työeläke</vt:lpstr>
      <vt:lpstr>PowerPoint-esitys</vt:lpstr>
      <vt:lpstr>PowerPoint-esitys</vt:lpstr>
      <vt:lpstr>Tehtävä</vt:lpstr>
      <vt:lpstr>PowerPoint-esitys</vt:lpstr>
      <vt:lpstr>Miten työeläkkeet rahoitetaan?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Holmström Timo</dc:creator>
  <cp:lastModifiedBy>Toni Uusimäki</cp:lastModifiedBy>
  <cp:revision>142</cp:revision>
  <dcterms:created xsi:type="dcterms:W3CDTF">2022-04-07T10:52:35Z</dcterms:created>
  <dcterms:modified xsi:type="dcterms:W3CDTF">2023-10-13T08:04:25Z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0x0101001C90B6B78A6941408A90372B3F68DBDA</vt:lpwstr>
  </property>
</Properties>
</file>