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5" r:id="rId5"/>
    <p:sldMasterId id="2147483690" r:id="rId6"/>
    <p:sldMasterId id="2147483704" r:id="rId7"/>
    <p:sldMasterId id="2147483718" r:id="rId8"/>
  </p:sldMasterIdLst>
  <p:notesMasterIdLst>
    <p:notesMasterId r:id="rId25"/>
  </p:notesMasterIdLst>
  <p:sldIdLst>
    <p:sldId id="348" r:id="rId9"/>
    <p:sldId id="349" r:id="rId10"/>
    <p:sldId id="360" r:id="rId11"/>
    <p:sldId id="350" r:id="rId12"/>
    <p:sldId id="353" r:id="rId13"/>
    <p:sldId id="354" r:id="rId14"/>
    <p:sldId id="362" r:id="rId15"/>
    <p:sldId id="358" r:id="rId16"/>
    <p:sldId id="351" r:id="rId17"/>
    <p:sldId id="359" r:id="rId18"/>
    <p:sldId id="363" r:id="rId19"/>
    <p:sldId id="365" r:id="rId20"/>
    <p:sldId id="366" r:id="rId21"/>
    <p:sldId id="368" r:id="rId22"/>
    <p:sldId id="355" r:id="rId23"/>
    <p:sldId id="352" r:id="rId24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BCF2"/>
    <a:srgbClr val="00D8CC"/>
    <a:srgbClr val="FF8C00"/>
    <a:srgbClr val="EC008C"/>
    <a:srgbClr val="300F5E"/>
    <a:srgbClr val="00FF00"/>
    <a:srgbClr val="CCCC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A8F56B-D16F-CFD1-F810-C7BB0284FF21}" v="25" dt="2022-08-03T08:20:48.809"/>
    <p1510:client id="{A838CE3B-E6B7-5421-0D0D-BBCB6DDA7607}" v="1" dt="2022-07-27T09:55:14.4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10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Taul1!$A$2:$A$29</c:f>
              <c:numCache>
                <c:formatCode>m/d/yyyy</c:formatCode>
                <c:ptCount val="28"/>
                <c:pt idx="0">
                  <c:v>44666</c:v>
                </c:pt>
                <c:pt idx="1">
                  <c:v>44635</c:v>
                </c:pt>
                <c:pt idx="2">
                  <c:v>44607</c:v>
                </c:pt>
                <c:pt idx="3">
                  <c:v>44576</c:v>
                </c:pt>
                <c:pt idx="4">
                  <c:v>44545</c:v>
                </c:pt>
                <c:pt idx="5">
                  <c:v>44515</c:v>
                </c:pt>
                <c:pt idx="6">
                  <c:v>44484</c:v>
                </c:pt>
                <c:pt idx="7">
                  <c:v>44454</c:v>
                </c:pt>
                <c:pt idx="8">
                  <c:v>44423</c:v>
                </c:pt>
                <c:pt idx="9">
                  <c:v>44392</c:v>
                </c:pt>
                <c:pt idx="10">
                  <c:v>44362</c:v>
                </c:pt>
                <c:pt idx="11">
                  <c:v>44331</c:v>
                </c:pt>
                <c:pt idx="12">
                  <c:v>44301</c:v>
                </c:pt>
                <c:pt idx="13">
                  <c:v>44270</c:v>
                </c:pt>
                <c:pt idx="14">
                  <c:v>44242</c:v>
                </c:pt>
                <c:pt idx="15">
                  <c:v>44211</c:v>
                </c:pt>
                <c:pt idx="16">
                  <c:v>44180</c:v>
                </c:pt>
                <c:pt idx="17">
                  <c:v>44150</c:v>
                </c:pt>
                <c:pt idx="18">
                  <c:v>44119</c:v>
                </c:pt>
                <c:pt idx="19">
                  <c:v>44089</c:v>
                </c:pt>
                <c:pt idx="20">
                  <c:v>44058</c:v>
                </c:pt>
                <c:pt idx="21">
                  <c:v>44027</c:v>
                </c:pt>
                <c:pt idx="22">
                  <c:v>43997</c:v>
                </c:pt>
                <c:pt idx="23">
                  <c:v>43966</c:v>
                </c:pt>
                <c:pt idx="24">
                  <c:v>43936</c:v>
                </c:pt>
                <c:pt idx="25">
                  <c:v>43905</c:v>
                </c:pt>
                <c:pt idx="26">
                  <c:v>43876</c:v>
                </c:pt>
                <c:pt idx="27">
                  <c:v>43845</c:v>
                </c:pt>
              </c:numCache>
            </c:numRef>
          </c:cat>
          <c:val>
            <c:numRef>
              <c:f>Taul1!$B$2:$B$29</c:f>
              <c:numCache>
                <c:formatCode>General</c:formatCode>
                <c:ptCount val="28"/>
                <c:pt idx="3">
                  <c:v>90.18</c:v>
                </c:pt>
                <c:pt idx="4">
                  <c:v>77.540000000000006</c:v>
                </c:pt>
                <c:pt idx="5">
                  <c:v>68.430000000000007</c:v>
                </c:pt>
                <c:pt idx="6">
                  <c:v>86.83</c:v>
                </c:pt>
                <c:pt idx="7">
                  <c:v>78.63</c:v>
                </c:pt>
                <c:pt idx="8">
                  <c:v>71.989999999999995</c:v>
                </c:pt>
                <c:pt idx="9">
                  <c:v>77.87</c:v>
                </c:pt>
                <c:pt idx="10">
                  <c:v>77.73</c:v>
                </c:pt>
                <c:pt idx="11">
                  <c:v>70.83</c:v>
                </c:pt>
                <c:pt idx="12">
                  <c:v>68.48</c:v>
                </c:pt>
                <c:pt idx="13">
                  <c:v>64.19</c:v>
                </c:pt>
                <c:pt idx="14">
                  <c:v>67.22</c:v>
                </c:pt>
                <c:pt idx="15">
                  <c:v>57.37</c:v>
                </c:pt>
                <c:pt idx="16">
                  <c:v>53.57</c:v>
                </c:pt>
                <c:pt idx="17">
                  <c:v>50.1</c:v>
                </c:pt>
                <c:pt idx="18">
                  <c:v>39.51</c:v>
                </c:pt>
                <c:pt idx="19">
                  <c:v>44.44</c:v>
                </c:pt>
                <c:pt idx="20">
                  <c:v>47.13</c:v>
                </c:pt>
                <c:pt idx="21">
                  <c:v>44.7</c:v>
                </c:pt>
                <c:pt idx="22">
                  <c:v>43.79</c:v>
                </c:pt>
                <c:pt idx="23">
                  <c:v>39.78</c:v>
                </c:pt>
                <c:pt idx="24">
                  <c:v>21.12</c:v>
                </c:pt>
                <c:pt idx="25">
                  <c:v>22.81</c:v>
                </c:pt>
                <c:pt idx="26">
                  <c:v>49.73</c:v>
                </c:pt>
                <c:pt idx="27">
                  <c:v>57.44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A7D-49D4-8D16-0A87349F46B5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Sarja 2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Pt>
            <c:idx val="25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2A7D-49D4-8D16-0A87349F46B5}"/>
              </c:ext>
            </c:extLst>
          </c:dPt>
          <c:dPt>
            <c:idx val="26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7D-49D4-8D16-0A87349F46B5}"/>
              </c:ext>
            </c:extLst>
          </c:dPt>
          <c:dPt>
            <c:idx val="27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2A7D-49D4-8D16-0A87349F46B5}"/>
              </c:ext>
            </c:extLst>
          </c:dPt>
          <c:cat>
            <c:numRef>
              <c:f>Taul1!$A$2:$A$29</c:f>
              <c:numCache>
                <c:formatCode>m/d/yyyy</c:formatCode>
                <c:ptCount val="28"/>
                <c:pt idx="0">
                  <c:v>44666</c:v>
                </c:pt>
                <c:pt idx="1">
                  <c:v>44635</c:v>
                </c:pt>
                <c:pt idx="2">
                  <c:v>44607</c:v>
                </c:pt>
                <c:pt idx="3">
                  <c:v>44576</c:v>
                </c:pt>
                <c:pt idx="4">
                  <c:v>44545</c:v>
                </c:pt>
                <c:pt idx="5">
                  <c:v>44515</c:v>
                </c:pt>
                <c:pt idx="6">
                  <c:v>44484</c:v>
                </c:pt>
                <c:pt idx="7">
                  <c:v>44454</c:v>
                </c:pt>
                <c:pt idx="8">
                  <c:v>44423</c:v>
                </c:pt>
                <c:pt idx="9">
                  <c:v>44392</c:v>
                </c:pt>
                <c:pt idx="10">
                  <c:v>44362</c:v>
                </c:pt>
                <c:pt idx="11">
                  <c:v>44331</c:v>
                </c:pt>
                <c:pt idx="12">
                  <c:v>44301</c:v>
                </c:pt>
                <c:pt idx="13">
                  <c:v>44270</c:v>
                </c:pt>
                <c:pt idx="14">
                  <c:v>44242</c:v>
                </c:pt>
                <c:pt idx="15">
                  <c:v>44211</c:v>
                </c:pt>
                <c:pt idx="16">
                  <c:v>44180</c:v>
                </c:pt>
                <c:pt idx="17">
                  <c:v>44150</c:v>
                </c:pt>
                <c:pt idx="18">
                  <c:v>44119</c:v>
                </c:pt>
                <c:pt idx="19">
                  <c:v>44089</c:v>
                </c:pt>
                <c:pt idx="20">
                  <c:v>44058</c:v>
                </c:pt>
                <c:pt idx="21">
                  <c:v>44027</c:v>
                </c:pt>
                <c:pt idx="22">
                  <c:v>43997</c:v>
                </c:pt>
                <c:pt idx="23">
                  <c:v>43966</c:v>
                </c:pt>
                <c:pt idx="24">
                  <c:v>43936</c:v>
                </c:pt>
                <c:pt idx="25">
                  <c:v>43905</c:v>
                </c:pt>
                <c:pt idx="26">
                  <c:v>43876</c:v>
                </c:pt>
                <c:pt idx="27">
                  <c:v>43845</c:v>
                </c:pt>
              </c:numCache>
            </c:numRef>
          </c:cat>
          <c:val>
            <c:numRef>
              <c:f>Taul1!$C$2:$C$29</c:f>
              <c:numCache>
                <c:formatCode>General</c:formatCode>
                <c:ptCount val="28"/>
                <c:pt idx="0">
                  <c:v>102.41</c:v>
                </c:pt>
                <c:pt idx="1">
                  <c:v>104.69</c:v>
                </c:pt>
                <c:pt idx="2">
                  <c:v>100.28</c:v>
                </c:pt>
                <c:pt idx="3">
                  <c:v>90.18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A7D-49D4-8D16-0A87349F4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5891240"/>
        <c:axId val="365896160"/>
      </c:lineChart>
      <c:dateAx>
        <c:axId val="365891240"/>
        <c:scaling>
          <c:orientation val="minMax"/>
        </c:scaling>
        <c:delete val="0"/>
        <c:axPos val="b"/>
        <c:numFmt formatCode="m\/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5896160"/>
        <c:crosses val="autoZero"/>
        <c:auto val="1"/>
        <c:lblOffset val="100"/>
        <c:baseTimeUnit val="months"/>
      </c:dateAx>
      <c:valAx>
        <c:axId val="36589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5891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Taul1!$A$2:$A$29</c:f>
              <c:numCache>
                <c:formatCode>m/d/yyyy</c:formatCode>
                <c:ptCount val="28"/>
                <c:pt idx="0">
                  <c:v>44666</c:v>
                </c:pt>
                <c:pt idx="1">
                  <c:v>44635</c:v>
                </c:pt>
                <c:pt idx="2">
                  <c:v>44607</c:v>
                </c:pt>
                <c:pt idx="3">
                  <c:v>44576</c:v>
                </c:pt>
                <c:pt idx="4">
                  <c:v>44545</c:v>
                </c:pt>
                <c:pt idx="5">
                  <c:v>44515</c:v>
                </c:pt>
                <c:pt idx="6">
                  <c:v>44484</c:v>
                </c:pt>
                <c:pt idx="7">
                  <c:v>44454</c:v>
                </c:pt>
                <c:pt idx="8">
                  <c:v>44423</c:v>
                </c:pt>
                <c:pt idx="9">
                  <c:v>44392</c:v>
                </c:pt>
                <c:pt idx="10">
                  <c:v>44362</c:v>
                </c:pt>
                <c:pt idx="11">
                  <c:v>44331</c:v>
                </c:pt>
                <c:pt idx="12">
                  <c:v>44301</c:v>
                </c:pt>
                <c:pt idx="13">
                  <c:v>44270</c:v>
                </c:pt>
                <c:pt idx="14">
                  <c:v>44242</c:v>
                </c:pt>
                <c:pt idx="15">
                  <c:v>44211</c:v>
                </c:pt>
                <c:pt idx="16">
                  <c:v>44180</c:v>
                </c:pt>
                <c:pt idx="17">
                  <c:v>44150</c:v>
                </c:pt>
                <c:pt idx="18">
                  <c:v>44119</c:v>
                </c:pt>
                <c:pt idx="19">
                  <c:v>44089</c:v>
                </c:pt>
                <c:pt idx="20">
                  <c:v>44058</c:v>
                </c:pt>
                <c:pt idx="21">
                  <c:v>44027</c:v>
                </c:pt>
                <c:pt idx="22">
                  <c:v>43997</c:v>
                </c:pt>
                <c:pt idx="23">
                  <c:v>43966</c:v>
                </c:pt>
                <c:pt idx="24">
                  <c:v>43936</c:v>
                </c:pt>
                <c:pt idx="25">
                  <c:v>43905</c:v>
                </c:pt>
                <c:pt idx="26">
                  <c:v>43876</c:v>
                </c:pt>
                <c:pt idx="27">
                  <c:v>43845</c:v>
                </c:pt>
              </c:numCache>
            </c:numRef>
          </c:cat>
          <c:val>
            <c:numRef>
              <c:f>Taul1!$B$2:$B$29</c:f>
              <c:numCache>
                <c:formatCode>General</c:formatCode>
                <c:ptCount val="28"/>
                <c:pt idx="3">
                  <c:v>90.18</c:v>
                </c:pt>
                <c:pt idx="4">
                  <c:v>77.540000000000006</c:v>
                </c:pt>
                <c:pt idx="5">
                  <c:v>68.430000000000007</c:v>
                </c:pt>
                <c:pt idx="6">
                  <c:v>86.83</c:v>
                </c:pt>
                <c:pt idx="7">
                  <c:v>78.63</c:v>
                </c:pt>
                <c:pt idx="8">
                  <c:v>71.989999999999995</c:v>
                </c:pt>
                <c:pt idx="9">
                  <c:v>77.87</c:v>
                </c:pt>
                <c:pt idx="10">
                  <c:v>77.73</c:v>
                </c:pt>
                <c:pt idx="11">
                  <c:v>70.83</c:v>
                </c:pt>
                <c:pt idx="12">
                  <c:v>68.48</c:v>
                </c:pt>
                <c:pt idx="13">
                  <c:v>64.19</c:v>
                </c:pt>
                <c:pt idx="14">
                  <c:v>67.22</c:v>
                </c:pt>
                <c:pt idx="15">
                  <c:v>57.37</c:v>
                </c:pt>
                <c:pt idx="16">
                  <c:v>53.57</c:v>
                </c:pt>
                <c:pt idx="17">
                  <c:v>50.1</c:v>
                </c:pt>
                <c:pt idx="18">
                  <c:v>39.51</c:v>
                </c:pt>
                <c:pt idx="19">
                  <c:v>44.44</c:v>
                </c:pt>
                <c:pt idx="20">
                  <c:v>47.13</c:v>
                </c:pt>
                <c:pt idx="21">
                  <c:v>44.7</c:v>
                </c:pt>
                <c:pt idx="22">
                  <c:v>43.79</c:v>
                </c:pt>
                <c:pt idx="23">
                  <c:v>39.78</c:v>
                </c:pt>
                <c:pt idx="24">
                  <c:v>21.12</c:v>
                </c:pt>
                <c:pt idx="25">
                  <c:v>22.81</c:v>
                </c:pt>
                <c:pt idx="26">
                  <c:v>49.73</c:v>
                </c:pt>
                <c:pt idx="27">
                  <c:v>57.44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A7D-49D4-8D16-0A87349F46B5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Sarja 2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Pt>
            <c:idx val="25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2A7D-49D4-8D16-0A87349F46B5}"/>
              </c:ext>
            </c:extLst>
          </c:dPt>
          <c:dPt>
            <c:idx val="26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7D-49D4-8D16-0A87349F46B5}"/>
              </c:ext>
            </c:extLst>
          </c:dPt>
          <c:dPt>
            <c:idx val="27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2A7D-49D4-8D16-0A87349F46B5}"/>
              </c:ext>
            </c:extLst>
          </c:dPt>
          <c:cat>
            <c:numRef>
              <c:f>Taul1!$A$2:$A$29</c:f>
              <c:numCache>
                <c:formatCode>m/d/yyyy</c:formatCode>
                <c:ptCount val="28"/>
                <c:pt idx="0">
                  <c:v>44666</c:v>
                </c:pt>
                <c:pt idx="1">
                  <c:v>44635</c:v>
                </c:pt>
                <c:pt idx="2">
                  <c:v>44607</c:v>
                </c:pt>
                <c:pt idx="3">
                  <c:v>44576</c:v>
                </c:pt>
                <c:pt idx="4">
                  <c:v>44545</c:v>
                </c:pt>
                <c:pt idx="5">
                  <c:v>44515</c:v>
                </c:pt>
                <c:pt idx="6">
                  <c:v>44484</c:v>
                </c:pt>
                <c:pt idx="7">
                  <c:v>44454</c:v>
                </c:pt>
                <c:pt idx="8">
                  <c:v>44423</c:v>
                </c:pt>
                <c:pt idx="9">
                  <c:v>44392</c:v>
                </c:pt>
                <c:pt idx="10">
                  <c:v>44362</c:v>
                </c:pt>
                <c:pt idx="11">
                  <c:v>44331</c:v>
                </c:pt>
                <c:pt idx="12">
                  <c:v>44301</c:v>
                </c:pt>
                <c:pt idx="13">
                  <c:v>44270</c:v>
                </c:pt>
                <c:pt idx="14">
                  <c:v>44242</c:v>
                </c:pt>
                <c:pt idx="15">
                  <c:v>44211</c:v>
                </c:pt>
                <c:pt idx="16">
                  <c:v>44180</c:v>
                </c:pt>
                <c:pt idx="17">
                  <c:v>44150</c:v>
                </c:pt>
                <c:pt idx="18">
                  <c:v>44119</c:v>
                </c:pt>
                <c:pt idx="19">
                  <c:v>44089</c:v>
                </c:pt>
                <c:pt idx="20">
                  <c:v>44058</c:v>
                </c:pt>
                <c:pt idx="21">
                  <c:v>44027</c:v>
                </c:pt>
                <c:pt idx="22">
                  <c:v>43997</c:v>
                </c:pt>
                <c:pt idx="23">
                  <c:v>43966</c:v>
                </c:pt>
                <c:pt idx="24">
                  <c:v>43936</c:v>
                </c:pt>
                <c:pt idx="25">
                  <c:v>43905</c:v>
                </c:pt>
                <c:pt idx="26">
                  <c:v>43876</c:v>
                </c:pt>
                <c:pt idx="27">
                  <c:v>43845</c:v>
                </c:pt>
              </c:numCache>
            </c:numRef>
          </c:cat>
          <c:val>
            <c:numRef>
              <c:f>Taul1!$C$2:$C$29</c:f>
              <c:numCache>
                <c:formatCode>General</c:formatCode>
                <c:ptCount val="28"/>
                <c:pt idx="0">
                  <c:v>102.41</c:v>
                </c:pt>
                <c:pt idx="1">
                  <c:v>104.69</c:v>
                </c:pt>
                <c:pt idx="2">
                  <c:v>100.28</c:v>
                </c:pt>
                <c:pt idx="3">
                  <c:v>90.18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A7D-49D4-8D16-0A87349F4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5891240"/>
        <c:axId val="365896160"/>
      </c:lineChart>
      <c:dateAx>
        <c:axId val="365891240"/>
        <c:scaling>
          <c:orientation val="minMax"/>
        </c:scaling>
        <c:delete val="0"/>
        <c:axPos val="b"/>
        <c:numFmt formatCode="m\/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5896160"/>
        <c:crosses val="autoZero"/>
        <c:auto val="1"/>
        <c:lblOffset val="100"/>
        <c:baseTimeUnit val="months"/>
      </c:dateAx>
      <c:valAx>
        <c:axId val="36589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5891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72468414471924E-2"/>
          <c:y val="3.0825985875680584E-2"/>
          <c:w val="0.94810783779394547"/>
          <c:h val="0.93834802824863883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Osakkeenomistajan tuotto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</c:numCache>
            </c:numRef>
          </c:cat>
          <c:val>
            <c:numRef>
              <c:f>Taul1!$B$2:$B$12</c:f>
              <c:numCache>
                <c:formatCode>0%</c:formatCode>
                <c:ptCount val="11"/>
                <c:pt idx="0">
                  <c:v>-0.5</c:v>
                </c:pt>
                <c:pt idx="1">
                  <c:v>-0.4</c:v>
                </c:pt>
                <c:pt idx="2">
                  <c:v>-0.3</c:v>
                </c:pt>
                <c:pt idx="3">
                  <c:v>-0.2</c:v>
                </c:pt>
                <c:pt idx="4">
                  <c:v>-0.1</c:v>
                </c:pt>
                <c:pt idx="5">
                  <c:v>0</c:v>
                </c:pt>
                <c:pt idx="6">
                  <c:v>0.1</c:v>
                </c:pt>
                <c:pt idx="7">
                  <c:v>0.2</c:v>
                </c:pt>
                <c:pt idx="8">
                  <c:v>0.3</c:v>
                </c:pt>
                <c:pt idx="9">
                  <c:v>0.4</c:v>
                </c:pt>
                <c:pt idx="10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DF-487B-86EB-1604D6B5C9AE}"/>
            </c:ext>
          </c:extLst>
        </c:ser>
        <c:ser>
          <c:idx val="1"/>
          <c:order val="1"/>
          <c:tx>
            <c:strRef>
              <c:f>Taul1!#REF!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</c:numCache>
            </c:numRef>
          </c:cat>
          <c:val>
            <c:numRef>
              <c:f>Taul1!#REF!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DF-487B-86EB-1604D6B5C9AE}"/>
            </c:ext>
          </c:extLst>
        </c:ser>
        <c:ser>
          <c:idx val="2"/>
          <c:order val="2"/>
          <c:tx>
            <c:strRef>
              <c:f>Taul1!$C$1</c:f>
              <c:strCache>
                <c:ptCount val="1"/>
                <c:pt idx="0">
                  <c:v>Osto-option tuotto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</c:numCache>
            </c:numRef>
          </c:cat>
          <c:val>
            <c:numRef>
              <c:f>Taul1!$C$2:$C$12</c:f>
              <c:numCache>
                <c:formatCode>0%</c:formatCode>
                <c:ptCount val="11"/>
                <c:pt idx="0">
                  <c:v>-1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DF-487B-86EB-1604D6B5C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8487736"/>
        <c:axId val="388488720"/>
      </c:lineChart>
      <c:catAx>
        <c:axId val="388487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 \ \ \ \ \ #,##0" sourceLinked="0"/>
        <c:majorTickMark val="cross"/>
        <c:minorTickMark val="none"/>
        <c:tickLblPos val="nextTo"/>
        <c:spPr>
          <a:noFill/>
          <a:ln w="1587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8488720"/>
        <c:crossesAt val="0"/>
        <c:auto val="1"/>
        <c:lblAlgn val="ctr"/>
        <c:lblOffset val="0"/>
        <c:noMultiLvlLbl val="0"/>
      </c:catAx>
      <c:valAx>
        <c:axId val="38848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cross"/>
        <c:minorTickMark val="none"/>
        <c:tickLblPos val="nextTo"/>
        <c:spPr>
          <a:noFill/>
          <a:ln w="15875"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8487736"/>
        <c:crossesAt val="6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72468414471924E-2"/>
          <c:y val="3.0825985875680584E-2"/>
          <c:w val="0.94810783779394547"/>
          <c:h val="0.93834802824863883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Osakkeenomistajan tuotto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</c:numCache>
            </c:numRef>
          </c:cat>
          <c:val>
            <c:numRef>
              <c:f>Taul1!$B$2:$B$12</c:f>
              <c:numCache>
                <c:formatCode>_-* #\ ##0\ [$€-40B]_-;\-* #\ ##0\ [$€-40B]_-;_-* "-"??\ [$€-40B]_-;_-@_-</c:formatCode>
                <c:ptCount val="11"/>
                <c:pt idx="0">
                  <c:v>-5000</c:v>
                </c:pt>
                <c:pt idx="1">
                  <c:v>-4000</c:v>
                </c:pt>
                <c:pt idx="2">
                  <c:v>-3000</c:v>
                </c:pt>
                <c:pt idx="3">
                  <c:v>-2000</c:v>
                </c:pt>
                <c:pt idx="4">
                  <c:v>-1000</c:v>
                </c:pt>
                <c:pt idx="5">
                  <c:v>0</c:v>
                </c:pt>
                <c:pt idx="6">
                  <c:v>1000</c:v>
                </c:pt>
                <c:pt idx="7">
                  <c:v>2000</c:v>
                </c:pt>
                <c:pt idx="8">
                  <c:v>3000</c:v>
                </c:pt>
                <c:pt idx="9">
                  <c:v>4000</c:v>
                </c:pt>
                <c:pt idx="10">
                  <c:v>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DF-487B-86EB-1604D6B5C9AE}"/>
            </c:ext>
          </c:extLst>
        </c:ser>
        <c:ser>
          <c:idx val="1"/>
          <c:order val="1"/>
          <c:tx>
            <c:strRef>
              <c:f>Taul1!#REF!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</c:numCache>
            </c:numRef>
          </c:cat>
          <c:val>
            <c:numRef>
              <c:f>Taul1!#REF!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DF-487B-86EB-1604D6B5C9AE}"/>
            </c:ext>
          </c:extLst>
        </c:ser>
        <c:ser>
          <c:idx val="2"/>
          <c:order val="2"/>
          <c:tx>
            <c:strRef>
              <c:f>Taul1!$C$1</c:f>
              <c:strCache>
                <c:ptCount val="1"/>
                <c:pt idx="0">
                  <c:v>Osto-option tuotto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</c:numCache>
            </c:numRef>
          </c:cat>
          <c:val>
            <c:numRef>
              <c:f>Taul1!$C$2:$C$12</c:f>
              <c:numCache>
                <c:formatCode>_-* #\ ##0\ [$€-40B]_-;\-* #\ ##0\ [$€-40B]_-;_-* "-"??\ [$€-40B]_-;_-@_-</c:formatCode>
                <c:ptCount val="11"/>
                <c:pt idx="0">
                  <c:v>-1000</c:v>
                </c:pt>
                <c:pt idx="1">
                  <c:v>-1000</c:v>
                </c:pt>
                <c:pt idx="2">
                  <c:v>-1000</c:v>
                </c:pt>
                <c:pt idx="3">
                  <c:v>-1000</c:v>
                </c:pt>
                <c:pt idx="4">
                  <c:v>-1000</c:v>
                </c:pt>
                <c:pt idx="5">
                  <c:v>-1000</c:v>
                </c:pt>
                <c:pt idx="6">
                  <c:v>0</c:v>
                </c:pt>
                <c:pt idx="7">
                  <c:v>1000</c:v>
                </c:pt>
                <c:pt idx="8">
                  <c:v>2000</c:v>
                </c:pt>
                <c:pt idx="9">
                  <c:v>3000</c:v>
                </c:pt>
                <c:pt idx="10">
                  <c:v>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DF-487B-86EB-1604D6B5C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8487736"/>
        <c:axId val="388488720"/>
      </c:lineChart>
      <c:catAx>
        <c:axId val="388487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 \ \ \ \ \ #,##0" sourceLinked="0"/>
        <c:majorTickMark val="cross"/>
        <c:minorTickMark val="none"/>
        <c:tickLblPos val="nextTo"/>
        <c:spPr>
          <a:noFill/>
          <a:ln w="1587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8488720"/>
        <c:crossesAt val="0"/>
        <c:auto val="1"/>
        <c:lblAlgn val="ctr"/>
        <c:lblOffset val="0"/>
        <c:noMultiLvlLbl val="0"/>
      </c:catAx>
      <c:valAx>
        <c:axId val="38848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" sourceLinked="0"/>
        <c:majorTickMark val="cross"/>
        <c:minorTickMark val="none"/>
        <c:tickLblPos val="nextTo"/>
        <c:spPr>
          <a:noFill/>
          <a:ln w="15875"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8487736"/>
        <c:crossesAt val="6"/>
        <c:crossBetween val="midCat"/>
        <c:majorUnit val="1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72468414471924E-2"/>
          <c:y val="3.0825985875680584E-2"/>
          <c:w val="0.94810783779394547"/>
          <c:h val="0.93834802824863883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Osakkeenomistajan tuotto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</c:numCache>
            </c:numRef>
          </c:cat>
          <c:val>
            <c:numRef>
              <c:f>Taul1!$B$2:$B$12</c:f>
              <c:numCache>
                <c:formatCode>_-* #\ ##0\ [$€-40B]_-;\-* #\ ##0\ [$€-40B]_-;_-* "-"??\ [$€-40B]_-;_-@_-</c:formatCode>
                <c:ptCount val="11"/>
                <c:pt idx="0">
                  <c:v>-5000</c:v>
                </c:pt>
                <c:pt idx="1">
                  <c:v>-4000</c:v>
                </c:pt>
                <c:pt idx="2">
                  <c:v>-3000</c:v>
                </c:pt>
                <c:pt idx="3">
                  <c:v>-2000</c:v>
                </c:pt>
                <c:pt idx="4">
                  <c:v>-1000</c:v>
                </c:pt>
                <c:pt idx="5">
                  <c:v>0</c:v>
                </c:pt>
                <c:pt idx="6">
                  <c:v>1000</c:v>
                </c:pt>
                <c:pt idx="7">
                  <c:v>2000</c:v>
                </c:pt>
                <c:pt idx="8">
                  <c:v>3000</c:v>
                </c:pt>
                <c:pt idx="9">
                  <c:v>4000</c:v>
                </c:pt>
                <c:pt idx="10">
                  <c:v>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DF-487B-86EB-1604D6B5C9AE}"/>
            </c:ext>
          </c:extLst>
        </c:ser>
        <c:ser>
          <c:idx val="1"/>
          <c:order val="1"/>
          <c:tx>
            <c:strRef>
              <c:f>Taul1!#REF!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</c:numCache>
            </c:numRef>
          </c:cat>
          <c:val>
            <c:numRef>
              <c:f>Taul1!#REF!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DF-487B-86EB-1604D6B5C9AE}"/>
            </c:ext>
          </c:extLst>
        </c:ser>
        <c:ser>
          <c:idx val="2"/>
          <c:order val="2"/>
          <c:tx>
            <c:strRef>
              <c:f>Taul1!$C$1</c:f>
              <c:strCache>
                <c:ptCount val="1"/>
                <c:pt idx="0">
                  <c:v>Osto-option tuotto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</c:numCache>
            </c:numRef>
          </c:cat>
          <c:val>
            <c:numRef>
              <c:f>Taul1!$C$2:$C$12</c:f>
              <c:numCache>
                <c:formatCode>_-* #\ ##0\ [$€-40B]_-;\-* #\ ##0\ [$€-40B]_-;_-* "-"??\ [$€-40B]_-;_-@_-</c:formatCode>
                <c:ptCount val="11"/>
                <c:pt idx="0">
                  <c:v>-4000</c:v>
                </c:pt>
                <c:pt idx="1">
                  <c:v>-3000</c:v>
                </c:pt>
                <c:pt idx="2">
                  <c:v>-2000</c:v>
                </c:pt>
                <c:pt idx="3">
                  <c:v>-1000</c:v>
                </c:pt>
                <c:pt idx="4">
                  <c:v>0</c:v>
                </c:pt>
                <c:pt idx="5">
                  <c:v>1000</c:v>
                </c:pt>
                <c:pt idx="6">
                  <c:v>1000</c:v>
                </c:pt>
                <c:pt idx="7">
                  <c:v>1000</c:v>
                </c:pt>
                <c:pt idx="8">
                  <c:v>1000</c:v>
                </c:pt>
                <c:pt idx="9">
                  <c:v>1000</c:v>
                </c:pt>
                <c:pt idx="10">
                  <c:v>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DF-487B-86EB-1604D6B5C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8487736"/>
        <c:axId val="388488720"/>
      </c:lineChart>
      <c:catAx>
        <c:axId val="388487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 \ \ \ \ \ #,##0" sourceLinked="0"/>
        <c:majorTickMark val="cross"/>
        <c:minorTickMark val="none"/>
        <c:tickLblPos val="nextTo"/>
        <c:spPr>
          <a:noFill/>
          <a:ln w="1587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8488720"/>
        <c:crossesAt val="0"/>
        <c:auto val="1"/>
        <c:lblAlgn val="ctr"/>
        <c:lblOffset val="0"/>
        <c:noMultiLvlLbl val="0"/>
      </c:catAx>
      <c:valAx>
        <c:axId val="38848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" sourceLinked="0"/>
        <c:majorTickMark val="cross"/>
        <c:minorTickMark val="none"/>
        <c:tickLblPos val="nextTo"/>
        <c:spPr>
          <a:noFill/>
          <a:ln w="15875"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8487736"/>
        <c:crossesAt val="6"/>
        <c:crossBetween val="midCat"/>
        <c:majorUnit val="1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Osakkeenomistajan tuotto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</c:numCache>
            </c:numRef>
          </c:cat>
          <c:val>
            <c:numRef>
              <c:f>Taul1!$B$2:$B$12</c:f>
              <c:numCache>
                <c:formatCode>"€"#,##0_);[Red]\("€"#,##0\)</c:formatCode>
                <c:ptCount val="11"/>
                <c:pt idx="0">
                  <c:v>-5000</c:v>
                </c:pt>
                <c:pt idx="1">
                  <c:v>-4000</c:v>
                </c:pt>
                <c:pt idx="2">
                  <c:v>-3000</c:v>
                </c:pt>
                <c:pt idx="3">
                  <c:v>-2000</c:v>
                </c:pt>
                <c:pt idx="4">
                  <c:v>-1000</c:v>
                </c:pt>
                <c:pt idx="5" formatCode="General">
                  <c:v>0</c:v>
                </c:pt>
                <c:pt idx="6">
                  <c:v>1000</c:v>
                </c:pt>
                <c:pt idx="7">
                  <c:v>2000</c:v>
                </c:pt>
                <c:pt idx="8">
                  <c:v>3000</c:v>
                </c:pt>
                <c:pt idx="9">
                  <c:v>4000</c:v>
                </c:pt>
                <c:pt idx="10">
                  <c:v>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82-49FD-BB94-A90FFD0F5D1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Myyntioption tuotto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</c:numCache>
            </c:numRef>
          </c:cat>
          <c:val>
            <c:numRef>
              <c:f>Taul1!$C$2:$C$12</c:f>
              <c:numCache>
                <c:formatCode>"€"#,##0_);[Red]\("€"#,##0\)</c:formatCode>
                <c:ptCount val="11"/>
                <c:pt idx="0">
                  <c:v>4000</c:v>
                </c:pt>
                <c:pt idx="1">
                  <c:v>3000</c:v>
                </c:pt>
                <c:pt idx="2">
                  <c:v>2000</c:v>
                </c:pt>
                <c:pt idx="3">
                  <c:v>1000</c:v>
                </c:pt>
                <c:pt idx="4" formatCode="General">
                  <c:v>0</c:v>
                </c:pt>
                <c:pt idx="5">
                  <c:v>-1000</c:v>
                </c:pt>
                <c:pt idx="6">
                  <c:v>-1000</c:v>
                </c:pt>
                <c:pt idx="7">
                  <c:v>-1000</c:v>
                </c:pt>
                <c:pt idx="8">
                  <c:v>-1000</c:v>
                </c:pt>
                <c:pt idx="9">
                  <c:v>-1000</c:v>
                </c:pt>
                <c:pt idx="10">
                  <c:v>-1000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82-49FD-BB94-A90FFD0F5D1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Myyntio-optio ja osakkeet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</c:numCache>
            </c:numRef>
          </c:cat>
          <c:val>
            <c:numRef>
              <c:f>Taul1!$D$2:$D$12</c:f>
              <c:numCache>
                <c:formatCode>"€"#,##0_);[Red]\("€"#,##0\)</c:formatCode>
                <c:ptCount val="11"/>
                <c:pt idx="0">
                  <c:v>-1000</c:v>
                </c:pt>
                <c:pt idx="1">
                  <c:v>-1000</c:v>
                </c:pt>
                <c:pt idx="2">
                  <c:v>-1000</c:v>
                </c:pt>
                <c:pt idx="3">
                  <c:v>-1000</c:v>
                </c:pt>
                <c:pt idx="4">
                  <c:v>-1000</c:v>
                </c:pt>
                <c:pt idx="5">
                  <c:v>-1000</c:v>
                </c:pt>
                <c:pt idx="6" formatCode="General">
                  <c:v>0</c:v>
                </c:pt>
                <c:pt idx="7">
                  <c:v>1000</c:v>
                </c:pt>
                <c:pt idx="8">
                  <c:v>2000</c:v>
                </c:pt>
                <c:pt idx="9">
                  <c:v>3000</c:v>
                </c:pt>
                <c:pt idx="10">
                  <c:v>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82-49FD-BB94-A90FFD0F5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9316800"/>
        <c:axId val="399316144"/>
      </c:lineChart>
      <c:catAx>
        <c:axId val="399316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 \ \ \ \ \ \ #,##0" sourceLinked="0"/>
        <c:majorTickMark val="cross"/>
        <c:minorTickMark val="none"/>
        <c:tickLblPos val="nextTo"/>
        <c:spPr>
          <a:noFill/>
          <a:ln w="1587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99316144"/>
        <c:crossesAt val="0"/>
        <c:auto val="1"/>
        <c:lblAlgn val="ctr"/>
        <c:lblOffset val="0"/>
        <c:noMultiLvlLbl val="0"/>
      </c:catAx>
      <c:valAx>
        <c:axId val="39931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" sourceLinked="0"/>
        <c:majorTickMark val="cross"/>
        <c:minorTickMark val="none"/>
        <c:tickLblPos val="nextTo"/>
        <c:spPr>
          <a:noFill/>
          <a:ln w="15875">
            <a:solidFill>
              <a:schemeClr val="bg2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99316800"/>
        <c:crossesAt val="6"/>
        <c:crossBetween val="midCat"/>
        <c:majorUnit val="1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Taul1!$A$2:$C$17</cx:f>
        <cx:lvl ptCount="16">
          <cx:pt idx="0">Hopea</cx:pt>
          <cx:pt idx="1">Kryptovaluutat</cx:pt>
          <cx:pt idx="2">Käteinen</cx:pt>
          <cx:pt idx="3">Kulta</cx:pt>
          <cx:pt idx="4">Osakkeet</cx:pt>
          <cx:pt idx="5">Raha</cx:pt>
          <cx:pt idx="6">Kiinteistöt</cx:pt>
        </cx:lvl>
        <cx:lvl ptCount="16">
          <cx:pt idx="0">Runko 1</cx:pt>
          <cx:pt idx="1">Runko 1</cx:pt>
          <cx:pt idx="2">Runko 1</cx:pt>
          <cx:pt idx="3">Runko 1</cx:pt>
          <cx:pt idx="4">Runko 1</cx:pt>
          <cx:pt idx="5">Runko 1</cx:pt>
          <cx:pt idx="6">Runko 1</cx:pt>
        </cx:lvl>
        <cx:lvl ptCount="16">
          <cx:pt idx="0">Maailman varallisuus</cx:pt>
          <cx:pt idx="1">Maailman varallisuus</cx:pt>
          <cx:pt idx="2">Maailman varallisuus</cx:pt>
          <cx:pt idx="3">Maailman varallisuus</cx:pt>
          <cx:pt idx="4">Maailman varallisuus</cx:pt>
          <cx:pt idx="5">Maailman varallisuus</cx:pt>
          <cx:pt idx="6">Maailman varallisuus</cx:pt>
        </cx:lvl>
      </cx:strDim>
      <cx:numDim type="size">
        <cx:f>Taul1!$D$2:$D$17</cx:f>
        <cx:lvl ptCount="16" formatCode="Yleinen">
          <cx:pt idx="0">44</cx:pt>
          <cx:pt idx="1">244</cx:pt>
          <cx:pt idx="2">6600</cx:pt>
          <cx:pt idx="3">10900</cx:pt>
          <cx:pt idx="4">89500</cx:pt>
          <cx:pt idx="5">95700</cx:pt>
          <cx:pt idx="6">280000</cx:pt>
        </cx:lvl>
      </cx:numDim>
    </cx:data>
  </cx:chartData>
  <cx:chart>
    <cx:plotArea>
      <cx:plotAreaRegion>
        <cx:series layoutId="treemap" uniqueId="{DABC0746-30C3-4850-A711-FD8BC2234DE1}">
          <cx:tx>
            <cx:txData>
              <cx:f>Taul1!$D$1</cx:f>
              <cx:v>Sarja1</cx:v>
            </cx:txData>
          </cx:tx>
          <cx:spPr>
            <a:ln>
              <a:solidFill>
                <a:schemeClr val="tx1"/>
              </a:solidFill>
            </a:ln>
          </cx:spPr>
          <cx:dataPt idx="2">
            <cx:spPr>
              <a:solidFill>
                <a:srgbClr val="300F5E">
                  <a:lumMod val="60000"/>
                  <a:lumOff val="40000"/>
                </a:srgbClr>
              </a:solidFill>
            </cx:spPr>
          </cx:dataPt>
          <cx:dataPt idx="3">
            <cx:spPr>
              <a:solidFill>
                <a:srgbClr val="00BCF2">
                  <a:lumMod val="75000"/>
                </a:srgbClr>
              </a:solidFill>
            </cx:spPr>
          </cx:dataPt>
          <cx:dataPt idx="4">
            <cx:spPr>
              <a:solidFill>
                <a:srgbClr val="300F5E">
                  <a:lumMod val="60000"/>
                  <a:lumOff val="40000"/>
                </a:srgbClr>
              </a:solidFill>
            </cx:spPr>
          </cx:dataPt>
          <cx:dataPt idx="5">
            <cx:spPr>
              <a:solidFill>
                <a:srgbClr val="FF8C00">
                  <a:lumMod val="75000"/>
                </a:srgbClr>
              </a:solidFill>
            </cx:spPr>
          </cx:dataPt>
          <cx:dataPt idx="6">
            <cx:spPr>
              <a:solidFill>
                <a:srgbClr val="00FFFF">
                  <a:lumMod val="75000"/>
                </a:srgbClr>
              </a:solidFill>
            </cx:spPr>
          </cx:dataPt>
          <cx:dataPt idx="7">
            <cx:spPr>
              <a:solidFill>
                <a:srgbClr val="00FF00">
                  <a:lumMod val="75000"/>
                </a:srgbClr>
              </a:solidFill>
            </cx:spPr>
          </cx:dataPt>
          <cx:dataPt idx="8">
            <cx:spPr>
              <a:solidFill>
                <a:srgbClr val="EC008C">
                  <a:lumMod val="75000"/>
                </a:srgbClr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b="1"/>
                </a:pPr>
                <a:endParaRPr lang="fi-FI" sz="1197" b="1" i="0" u="none" strike="noStrike" baseline="0">
                  <a:solidFill>
                    <a:srgbClr val="FFFFFF"/>
                  </a:solidFill>
                  <a:latin typeface="Geomanist Regular"/>
                </a:endParaRPr>
              </a:p>
            </cx:txPr>
            <cx:visibility seriesName="0" categoryName="1" value="0"/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600">
                      <a:solidFill>
                        <a:schemeClr val="accent1"/>
                      </a:solidFill>
                    </a:defRPr>
                  </a:pPr>
                  <a:r>
                    <a:rPr lang="fi-FI" sz="1600" b="1" i="0" u="none" strike="noStrike" baseline="0">
                      <a:solidFill>
                        <a:schemeClr val="accent1"/>
                      </a:solidFill>
                      <a:latin typeface="Geomanist Regular"/>
                    </a:rPr>
                    <a:t>Maailman varallisuus</a:t>
                  </a:r>
                </a:p>
              </cx:txPr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2F6BC-C3AC-471B-A838-B70FD4272352}" type="datetimeFigureOut">
              <a:rPr lang="fi-FI" smtClean="0"/>
              <a:t>10.10.2023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AD96A-2756-48D5-983B-63C214F57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90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48" y="1122362"/>
            <a:ext cx="8382000" cy="1800000"/>
          </a:xfrm>
        </p:spPr>
        <p:txBody>
          <a:bodyPr anchor="t" anchorCtr="0"/>
          <a:lstStyle>
            <a:lvl1pPr algn="l"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48" y="4155142"/>
            <a:ext cx="8382000" cy="125057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D134F8E-4153-4C13-8B3F-12F9BDF0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6D65EC-B164-4B49-BECB-93E513EB2464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742299B-DAD2-4F25-A9B7-A0CE23149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6B18C79-4C54-48B8-9FDB-ACA81B27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521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98668F75-E8FD-434F-8200-EE0EB996FC3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-1588" y="-1588"/>
            <a:ext cx="5773738" cy="6859588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565275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1588 w 12193588"/>
              <a:gd name="connsiteY0" fmla="*/ 0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88 w 12193588"/>
              <a:gd name="connsiteY6" fmla="*/ 0 h 6858000"/>
              <a:gd name="connsiteX0" fmla="*/ 1565275 w 12193588"/>
              <a:gd name="connsiteY0" fmla="*/ 36671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66712 h 6858000"/>
              <a:gd name="connsiteX0" fmla="*/ 1565275 w 12193588"/>
              <a:gd name="connsiteY0" fmla="*/ 36671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66712 h 6858000"/>
              <a:gd name="connsiteX0" fmla="*/ 1565275 w 12193588"/>
              <a:gd name="connsiteY0" fmla="*/ 371475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71475 h 6858000"/>
              <a:gd name="connsiteX0" fmla="*/ 1565275 w 12193588"/>
              <a:gd name="connsiteY0" fmla="*/ 371475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71475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2193588 w 12193588"/>
              <a:gd name="connsiteY4" fmla="*/ 6858000 h 6858000"/>
              <a:gd name="connsiteX5" fmla="*/ 1588 w 12193588"/>
              <a:gd name="connsiteY5" fmla="*/ 6858000 h 6858000"/>
              <a:gd name="connsiteX6" fmla="*/ 0 w 12193588"/>
              <a:gd name="connsiteY6" fmla="*/ 374650 h 6858000"/>
              <a:gd name="connsiteX7" fmla="*/ 1566863 w 12193588"/>
              <a:gd name="connsiteY7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2193588 w 12193588"/>
              <a:gd name="connsiteY4" fmla="*/ 6858000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0628313 w 12193588"/>
              <a:gd name="connsiteY4" fmla="*/ 6486525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0626726 w 12193588"/>
              <a:gd name="connsiteY4" fmla="*/ 6484938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6097588 w 12193588"/>
              <a:gd name="connsiteY2" fmla="*/ 0 h 6858000"/>
              <a:gd name="connsiteX3" fmla="*/ 12193588 w 12193588"/>
              <a:gd name="connsiteY3" fmla="*/ 0 h 6858000"/>
              <a:gd name="connsiteX4" fmla="*/ 12193588 w 12193588"/>
              <a:gd name="connsiteY4" fmla="*/ 6483350 h 6858000"/>
              <a:gd name="connsiteX5" fmla="*/ 10626726 w 12193588"/>
              <a:gd name="connsiteY5" fmla="*/ 6484938 h 6858000"/>
              <a:gd name="connsiteX6" fmla="*/ 10626726 w 12193588"/>
              <a:gd name="connsiteY6" fmla="*/ 6856413 h 6858000"/>
              <a:gd name="connsiteX7" fmla="*/ 1588 w 12193588"/>
              <a:gd name="connsiteY7" fmla="*/ 6858000 h 6858000"/>
              <a:gd name="connsiteX8" fmla="*/ 0 w 12193588"/>
              <a:gd name="connsiteY8" fmla="*/ 374650 h 6858000"/>
              <a:gd name="connsiteX9" fmla="*/ 1566863 w 12193588"/>
              <a:gd name="connsiteY9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6097588 w 12193588"/>
              <a:gd name="connsiteY2" fmla="*/ 0 h 6858000"/>
              <a:gd name="connsiteX3" fmla="*/ 12193588 w 12193588"/>
              <a:gd name="connsiteY3" fmla="*/ 0 h 6858000"/>
              <a:gd name="connsiteX4" fmla="*/ 12193588 w 12193588"/>
              <a:gd name="connsiteY4" fmla="*/ 6483350 h 6858000"/>
              <a:gd name="connsiteX5" fmla="*/ 10626726 w 12193588"/>
              <a:gd name="connsiteY5" fmla="*/ 6484938 h 6858000"/>
              <a:gd name="connsiteX6" fmla="*/ 10626726 w 12193588"/>
              <a:gd name="connsiteY6" fmla="*/ 6856413 h 6858000"/>
              <a:gd name="connsiteX7" fmla="*/ 6097588 w 12193588"/>
              <a:gd name="connsiteY7" fmla="*/ 6858000 h 6858000"/>
              <a:gd name="connsiteX8" fmla="*/ 1588 w 12193588"/>
              <a:gd name="connsiteY8" fmla="*/ 6858000 h 6858000"/>
              <a:gd name="connsiteX9" fmla="*/ 0 w 12193588"/>
              <a:gd name="connsiteY9" fmla="*/ 374650 h 6858000"/>
              <a:gd name="connsiteX10" fmla="*/ 1566863 w 12193588"/>
              <a:gd name="connsiteY10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6097588 w 12193588"/>
              <a:gd name="connsiteY2" fmla="*/ 0 h 6858000"/>
              <a:gd name="connsiteX3" fmla="*/ 12193588 w 12193588"/>
              <a:gd name="connsiteY3" fmla="*/ 0 h 6858000"/>
              <a:gd name="connsiteX4" fmla="*/ 12193588 w 12193588"/>
              <a:gd name="connsiteY4" fmla="*/ 6483350 h 6858000"/>
              <a:gd name="connsiteX5" fmla="*/ 10626726 w 12193588"/>
              <a:gd name="connsiteY5" fmla="*/ 6484938 h 6858000"/>
              <a:gd name="connsiteX6" fmla="*/ 6097588 w 12193588"/>
              <a:gd name="connsiteY6" fmla="*/ 6858000 h 6858000"/>
              <a:gd name="connsiteX7" fmla="*/ 1588 w 12193588"/>
              <a:gd name="connsiteY7" fmla="*/ 6858000 h 6858000"/>
              <a:gd name="connsiteX8" fmla="*/ 0 w 12193588"/>
              <a:gd name="connsiteY8" fmla="*/ 374650 h 6858000"/>
              <a:gd name="connsiteX9" fmla="*/ 1566863 w 12193588"/>
              <a:gd name="connsiteY9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6097588 w 12193588"/>
              <a:gd name="connsiteY2" fmla="*/ 0 h 6858000"/>
              <a:gd name="connsiteX3" fmla="*/ 12193588 w 12193588"/>
              <a:gd name="connsiteY3" fmla="*/ 0 h 6858000"/>
              <a:gd name="connsiteX4" fmla="*/ 12193588 w 12193588"/>
              <a:gd name="connsiteY4" fmla="*/ 6483350 h 6858000"/>
              <a:gd name="connsiteX5" fmla="*/ 6097588 w 12193588"/>
              <a:gd name="connsiteY5" fmla="*/ 6858000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6097588 w 12193588"/>
              <a:gd name="connsiteY2" fmla="*/ 0 h 6858000"/>
              <a:gd name="connsiteX3" fmla="*/ 12193588 w 12193588"/>
              <a:gd name="connsiteY3" fmla="*/ 0 h 6858000"/>
              <a:gd name="connsiteX4" fmla="*/ 6097588 w 12193588"/>
              <a:gd name="connsiteY4" fmla="*/ 6858000 h 6858000"/>
              <a:gd name="connsiteX5" fmla="*/ 1588 w 12193588"/>
              <a:gd name="connsiteY5" fmla="*/ 6858000 h 6858000"/>
              <a:gd name="connsiteX6" fmla="*/ 0 w 12193588"/>
              <a:gd name="connsiteY6" fmla="*/ 374650 h 6858000"/>
              <a:gd name="connsiteX7" fmla="*/ 1566863 w 12193588"/>
              <a:gd name="connsiteY7" fmla="*/ 373062 h 6858000"/>
              <a:gd name="connsiteX0" fmla="*/ 1566863 w 6097588"/>
              <a:gd name="connsiteY0" fmla="*/ 373062 h 6858000"/>
              <a:gd name="connsiteX1" fmla="*/ 1566863 w 6097588"/>
              <a:gd name="connsiteY1" fmla="*/ 0 h 6858000"/>
              <a:gd name="connsiteX2" fmla="*/ 6097588 w 6097588"/>
              <a:gd name="connsiteY2" fmla="*/ 0 h 6858000"/>
              <a:gd name="connsiteX3" fmla="*/ 6097588 w 6097588"/>
              <a:gd name="connsiteY3" fmla="*/ 6858000 h 6858000"/>
              <a:gd name="connsiteX4" fmla="*/ 1588 w 6097588"/>
              <a:gd name="connsiteY4" fmla="*/ 6858000 h 6858000"/>
              <a:gd name="connsiteX5" fmla="*/ 0 w 6097588"/>
              <a:gd name="connsiteY5" fmla="*/ 374650 h 6858000"/>
              <a:gd name="connsiteX6" fmla="*/ 1566863 w 6097588"/>
              <a:gd name="connsiteY6" fmla="*/ 373062 h 6858000"/>
              <a:gd name="connsiteX0" fmla="*/ 1566863 w 6097588"/>
              <a:gd name="connsiteY0" fmla="*/ 374650 h 6859588"/>
              <a:gd name="connsiteX1" fmla="*/ 1566863 w 6097588"/>
              <a:gd name="connsiteY1" fmla="*/ 1588 h 6859588"/>
              <a:gd name="connsiteX2" fmla="*/ 5773738 w 6097588"/>
              <a:gd name="connsiteY2" fmla="*/ 0 h 6859588"/>
              <a:gd name="connsiteX3" fmla="*/ 6097588 w 6097588"/>
              <a:gd name="connsiteY3" fmla="*/ 1588 h 6859588"/>
              <a:gd name="connsiteX4" fmla="*/ 6097588 w 6097588"/>
              <a:gd name="connsiteY4" fmla="*/ 6859588 h 6859588"/>
              <a:gd name="connsiteX5" fmla="*/ 1588 w 6097588"/>
              <a:gd name="connsiteY5" fmla="*/ 6859588 h 6859588"/>
              <a:gd name="connsiteX6" fmla="*/ 0 w 6097588"/>
              <a:gd name="connsiteY6" fmla="*/ 376238 h 6859588"/>
              <a:gd name="connsiteX7" fmla="*/ 1566863 w 6097588"/>
              <a:gd name="connsiteY7" fmla="*/ 374650 h 6859588"/>
              <a:gd name="connsiteX0" fmla="*/ 1566863 w 6097588"/>
              <a:gd name="connsiteY0" fmla="*/ 374650 h 6859588"/>
              <a:gd name="connsiteX1" fmla="*/ 1566863 w 6097588"/>
              <a:gd name="connsiteY1" fmla="*/ 1588 h 6859588"/>
              <a:gd name="connsiteX2" fmla="*/ 5773738 w 6097588"/>
              <a:gd name="connsiteY2" fmla="*/ 0 h 6859588"/>
              <a:gd name="connsiteX3" fmla="*/ 6097588 w 6097588"/>
              <a:gd name="connsiteY3" fmla="*/ 1588 h 6859588"/>
              <a:gd name="connsiteX4" fmla="*/ 6097588 w 6097588"/>
              <a:gd name="connsiteY4" fmla="*/ 6859588 h 6859588"/>
              <a:gd name="connsiteX5" fmla="*/ 5772151 w 6097588"/>
              <a:gd name="connsiteY5" fmla="*/ 6859588 h 6859588"/>
              <a:gd name="connsiteX6" fmla="*/ 1588 w 6097588"/>
              <a:gd name="connsiteY6" fmla="*/ 6859588 h 6859588"/>
              <a:gd name="connsiteX7" fmla="*/ 0 w 6097588"/>
              <a:gd name="connsiteY7" fmla="*/ 376238 h 6859588"/>
              <a:gd name="connsiteX8" fmla="*/ 1566863 w 6097588"/>
              <a:gd name="connsiteY8" fmla="*/ 374650 h 6859588"/>
              <a:gd name="connsiteX0" fmla="*/ 1566863 w 6097588"/>
              <a:gd name="connsiteY0" fmla="*/ 374650 h 6859588"/>
              <a:gd name="connsiteX1" fmla="*/ 1566863 w 6097588"/>
              <a:gd name="connsiteY1" fmla="*/ 1588 h 6859588"/>
              <a:gd name="connsiteX2" fmla="*/ 5773738 w 6097588"/>
              <a:gd name="connsiteY2" fmla="*/ 0 h 6859588"/>
              <a:gd name="connsiteX3" fmla="*/ 6097588 w 6097588"/>
              <a:gd name="connsiteY3" fmla="*/ 1588 h 6859588"/>
              <a:gd name="connsiteX4" fmla="*/ 5772151 w 6097588"/>
              <a:gd name="connsiteY4" fmla="*/ 6859588 h 6859588"/>
              <a:gd name="connsiteX5" fmla="*/ 1588 w 6097588"/>
              <a:gd name="connsiteY5" fmla="*/ 6859588 h 6859588"/>
              <a:gd name="connsiteX6" fmla="*/ 0 w 6097588"/>
              <a:gd name="connsiteY6" fmla="*/ 376238 h 6859588"/>
              <a:gd name="connsiteX7" fmla="*/ 1566863 w 6097588"/>
              <a:gd name="connsiteY7" fmla="*/ 374650 h 6859588"/>
              <a:gd name="connsiteX0" fmla="*/ 1566863 w 5773738"/>
              <a:gd name="connsiteY0" fmla="*/ 374650 h 6859588"/>
              <a:gd name="connsiteX1" fmla="*/ 1566863 w 5773738"/>
              <a:gd name="connsiteY1" fmla="*/ 1588 h 6859588"/>
              <a:gd name="connsiteX2" fmla="*/ 5773738 w 5773738"/>
              <a:gd name="connsiteY2" fmla="*/ 0 h 6859588"/>
              <a:gd name="connsiteX3" fmla="*/ 5772151 w 5773738"/>
              <a:gd name="connsiteY3" fmla="*/ 6859588 h 6859588"/>
              <a:gd name="connsiteX4" fmla="*/ 1588 w 5773738"/>
              <a:gd name="connsiteY4" fmla="*/ 6859588 h 6859588"/>
              <a:gd name="connsiteX5" fmla="*/ 0 w 5773738"/>
              <a:gd name="connsiteY5" fmla="*/ 376238 h 6859588"/>
              <a:gd name="connsiteX6" fmla="*/ 1566863 w 5773738"/>
              <a:gd name="connsiteY6" fmla="*/ 374650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3738" h="6859588">
                <a:moveTo>
                  <a:pt x="1566863" y="374650"/>
                </a:moveTo>
                <a:cubicBezTo>
                  <a:pt x="1567392" y="252413"/>
                  <a:pt x="1566334" y="123825"/>
                  <a:pt x="1566863" y="1588"/>
                </a:cubicBezTo>
                <a:lnTo>
                  <a:pt x="5773738" y="0"/>
                </a:lnTo>
                <a:lnTo>
                  <a:pt x="5772151" y="6859588"/>
                </a:lnTo>
                <a:lnTo>
                  <a:pt x="1588" y="6859588"/>
                </a:lnTo>
                <a:cubicBezTo>
                  <a:pt x="1059" y="4698471"/>
                  <a:pt x="529" y="2537355"/>
                  <a:pt x="0" y="376238"/>
                </a:cubicBezTo>
                <a:lnTo>
                  <a:pt x="1566863" y="374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7" y="627529"/>
            <a:ext cx="4788000" cy="13447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7" y="2088776"/>
            <a:ext cx="4788000" cy="1093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14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ABB6484-B38D-427A-8DEB-D67D82C7D6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78800" y="2088775"/>
            <a:ext cx="4788000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FA0ABEB-59D7-40C3-8959-C4D289EE97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FE3915-94FD-4A59-9890-BEB35B8A127D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6C771D3B-1B78-4BF3-8366-A71AE54EC7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7DC38B2-50BB-465F-8860-8F3A153064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n paikkamerkki 4">
            <a:extLst>
              <a:ext uri="{FF2B5EF4-FFF2-40B4-BE49-F238E27FC236}">
                <a16:creationId xmlns:a16="http://schemas.microsoft.com/office/drawing/2014/main" id="{9952C0C8-62DB-4454-A068-B32810B43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8800" y="1452281"/>
            <a:ext cx="4788000" cy="58214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2189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51361"/>
            <a:ext cx="10515600" cy="210035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722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9F7C572-07A4-41F1-8FD4-672EFA0E4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8EF5-09EF-471D-8D6C-3BD51DFFCAFC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745F1CE-1961-4281-9E89-1CB9A1EAA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00AC6CC-8BD5-4F55-8D1A-047814F8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246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300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51361"/>
            <a:ext cx="10515600" cy="210035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722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9F7C572-07A4-41F1-8FD4-672EFA0E4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5B30F7-7F16-4472-B9CD-E9F04672F938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745F1CE-1961-4281-9E89-1CB9A1EAA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00AC6CC-8BD5-4F55-8D1A-047814F8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DD8444A-710F-4841-916B-A01144F25E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2718" y="229796"/>
            <a:ext cx="68199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57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6816BF2-7C11-4704-B69C-D48AD5D78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A7E5-E4A9-4B24-BA14-CCDA8BE92790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23712F4-A2BA-4821-B84E-367DC3EB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9EF1A2D-DDDF-4B0C-A135-EC3669C4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2220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EFA062F-0002-44A8-BD69-A7D195E5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1C74-6EBB-45A6-A410-B17282A44D69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F05FD01-9F5C-4B7F-A900-F229B66E6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171AB47-F13E-43CF-962F-CA9088F10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964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">
    <p:bg>
      <p:bgPr>
        <a:solidFill>
          <a:srgbClr val="300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459616" y="6375522"/>
            <a:ext cx="882074" cy="216048"/>
          </a:xfrm>
          <a:prstGeom prst="rect">
            <a:avLst/>
          </a:prstGeom>
        </p:spPr>
        <p:txBody>
          <a:bodyPr/>
          <a:lstStyle/>
          <a:p>
            <a:fld id="{ADDA0FF2-D40A-4756-84A2-2BBE8DDE1C9C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1388009" y="6375522"/>
            <a:ext cx="2881313" cy="215899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99531" y="6375522"/>
            <a:ext cx="719137" cy="215900"/>
          </a:xfrm>
          <a:prstGeom prst="rect">
            <a:avLst/>
          </a:prstGeom>
        </p:spPr>
        <p:txBody>
          <a:bodyPr/>
          <a:lstStyle/>
          <a:p>
            <a:fld id="{FFFEBCAA-439F-41B8-BD49-91774E008E4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2263" y="5014647"/>
            <a:ext cx="5846118" cy="1133937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798277" y="3577884"/>
            <a:ext cx="5840104" cy="1239322"/>
          </a:xfrm>
        </p:spPr>
        <p:txBody>
          <a:bodyPr anchor="t" anchorCtr="0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3CEEF440-6EE0-4102-B817-42297AE2D6AF}"/>
              </a:ext>
            </a:extLst>
          </p:cNvPr>
          <p:cNvSpPr>
            <a:spLocks noChangeAspect="1" noChangeArrowheads="1" noTextEdit="1"/>
          </p:cNvSpPr>
          <p:nvPr userDrawn="1"/>
        </p:nvSpPr>
        <p:spPr bwMode="gray">
          <a:xfrm>
            <a:off x="3563938" y="2009775"/>
            <a:ext cx="4833937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34" name="Ryhmä 33">
            <a:extLst>
              <a:ext uri="{FF2B5EF4-FFF2-40B4-BE49-F238E27FC236}">
                <a16:creationId xmlns:a16="http://schemas.microsoft.com/office/drawing/2014/main" id="{34615189-5EF2-4C83-A6DF-4FBB45ABC696}"/>
              </a:ext>
            </a:extLst>
          </p:cNvPr>
          <p:cNvGrpSpPr/>
          <p:nvPr userDrawn="1"/>
        </p:nvGrpSpPr>
        <p:grpSpPr>
          <a:xfrm>
            <a:off x="3570288" y="2024063"/>
            <a:ext cx="2241550" cy="992188"/>
            <a:chOff x="3570288" y="2024063"/>
            <a:chExt cx="2241550" cy="992188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80209A88-55C9-499C-9A22-B57321E3943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570288" y="2024063"/>
              <a:ext cx="795337" cy="16986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1798B225-9B4E-4D89-B639-AF918C44007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018088" y="2024063"/>
              <a:ext cx="793750" cy="16986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8C92485D-C624-4308-859B-7E04E5AF162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871913" y="2224088"/>
              <a:ext cx="192087" cy="792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E324252-8C59-46AC-A339-A43F76E0435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197350" y="2024063"/>
              <a:ext cx="982662" cy="992188"/>
            </a:xfrm>
            <a:custGeom>
              <a:avLst/>
              <a:gdLst>
                <a:gd name="T0" fmla="*/ 4341 w 5446"/>
                <a:gd name="T1" fmla="*/ 5485 h 5485"/>
                <a:gd name="T2" fmla="*/ 5446 w 5446"/>
                <a:gd name="T3" fmla="*/ 5485 h 5485"/>
                <a:gd name="T4" fmla="*/ 3095 w 5446"/>
                <a:gd name="T5" fmla="*/ 0 h 5485"/>
                <a:gd name="T6" fmla="*/ 2723 w 5446"/>
                <a:gd name="T7" fmla="*/ 0 h 5485"/>
                <a:gd name="T8" fmla="*/ 2351 w 5446"/>
                <a:gd name="T9" fmla="*/ 0 h 5485"/>
                <a:gd name="T10" fmla="*/ 0 w 5446"/>
                <a:gd name="T11" fmla="*/ 5485 h 5485"/>
                <a:gd name="T12" fmla="*/ 1105 w 5446"/>
                <a:gd name="T13" fmla="*/ 5485 h 5485"/>
                <a:gd name="T14" fmla="*/ 2719 w 5446"/>
                <a:gd name="T15" fmla="*/ 1708 h 5485"/>
                <a:gd name="T16" fmla="*/ 4341 w 5446"/>
                <a:gd name="T17" fmla="*/ 5485 h 5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46" h="5485">
                  <a:moveTo>
                    <a:pt x="4341" y="5485"/>
                  </a:moveTo>
                  <a:lnTo>
                    <a:pt x="5446" y="5485"/>
                  </a:lnTo>
                  <a:lnTo>
                    <a:pt x="3095" y="0"/>
                  </a:lnTo>
                  <a:lnTo>
                    <a:pt x="2723" y="0"/>
                  </a:lnTo>
                  <a:lnTo>
                    <a:pt x="2351" y="0"/>
                  </a:lnTo>
                  <a:lnTo>
                    <a:pt x="0" y="5485"/>
                  </a:lnTo>
                  <a:lnTo>
                    <a:pt x="1105" y="5485"/>
                  </a:lnTo>
                  <a:lnTo>
                    <a:pt x="2719" y="1708"/>
                  </a:lnTo>
                  <a:lnTo>
                    <a:pt x="4341" y="54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236D08A2-35C3-4CF2-9E9D-BD72F7E4E21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319713" y="2224088"/>
              <a:ext cx="190500" cy="792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E94E7FE4-248A-4EDF-B2D0-3CF717CF589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91013" y="2625725"/>
              <a:ext cx="795337" cy="16986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33" name="Ryhmä 32">
            <a:extLst>
              <a:ext uri="{FF2B5EF4-FFF2-40B4-BE49-F238E27FC236}">
                <a16:creationId xmlns:a16="http://schemas.microsoft.com/office/drawing/2014/main" id="{6131A96E-419B-4084-A301-7A1D244D92F7}"/>
              </a:ext>
            </a:extLst>
          </p:cNvPr>
          <p:cNvGrpSpPr/>
          <p:nvPr userDrawn="1"/>
        </p:nvGrpSpPr>
        <p:grpSpPr>
          <a:xfrm>
            <a:off x="6159500" y="2016125"/>
            <a:ext cx="2232025" cy="1014413"/>
            <a:chOff x="6159500" y="2016125"/>
            <a:chExt cx="2232025" cy="1014413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1B152CC0-F675-4BE2-9C34-248FF6087DF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159500" y="2033588"/>
              <a:ext cx="271462" cy="407988"/>
            </a:xfrm>
            <a:custGeom>
              <a:avLst/>
              <a:gdLst>
                <a:gd name="T0" fmla="*/ 529 w 1509"/>
                <a:gd name="T1" fmla="*/ 410 h 2257"/>
                <a:gd name="T2" fmla="*/ 0 w 1509"/>
                <a:gd name="T3" fmla="*/ 410 h 2257"/>
                <a:gd name="T4" fmla="*/ 0 w 1509"/>
                <a:gd name="T5" fmla="*/ 0 h 2257"/>
                <a:gd name="T6" fmla="*/ 1509 w 1509"/>
                <a:gd name="T7" fmla="*/ 0 h 2257"/>
                <a:gd name="T8" fmla="*/ 1509 w 1509"/>
                <a:gd name="T9" fmla="*/ 410 h 2257"/>
                <a:gd name="T10" fmla="*/ 983 w 1509"/>
                <a:gd name="T11" fmla="*/ 410 h 2257"/>
                <a:gd name="T12" fmla="*/ 983 w 1509"/>
                <a:gd name="T13" fmla="*/ 2257 h 2257"/>
                <a:gd name="T14" fmla="*/ 529 w 1509"/>
                <a:gd name="T15" fmla="*/ 2257 h 2257"/>
                <a:gd name="T16" fmla="*/ 529 w 1509"/>
                <a:gd name="T17" fmla="*/ 41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9" h="2257">
                  <a:moveTo>
                    <a:pt x="529" y="410"/>
                  </a:moveTo>
                  <a:lnTo>
                    <a:pt x="0" y="410"/>
                  </a:lnTo>
                  <a:lnTo>
                    <a:pt x="0" y="0"/>
                  </a:lnTo>
                  <a:lnTo>
                    <a:pt x="1509" y="0"/>
                  </a:lnTo>
                  <a:lnTo>
                    <a:pt x="1509" y="410"/>
                  </a:lnTo>
                  <a:lnTo>
                    <a:pt x="983" y="410"/>
                  </a:lnTo>
                  <a:lnTo>
                    <a:pt x="983" y="2257"/>
                  </a:lnTo>
                  <a:lnTo>
                    <a:pt x="529" y="2257"/>
                  </a:lnTo>
                  <a:lnTo>
                    <a:pt x="529" y="4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0C2E79F9-5191-49CC-ACDB-1658B953ACA1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6457950" y="2128838"/>
              <a:ext cx="263525" cy="320675"/>
            </a:xfrm>
            <a:custGeom>
              <a:avLst/>
              <a:gdLst>
                <a:gd name="T0" fmla="*/ 738 w 1463"/>
                <a:gd name="T1" fmla="*/ 1425 h 1769"/>
                <a:gd name="T2" fmla="*/ 1028 w 1463"/>
                <a:gd name="T3" fmla="*/ 1192 h 1769"/>
                <a:gd name="T4" fmla="*/ 735 w 1463"/>
                <a:gd name="T5" fmla="*/ 957 h 1769"/>
                <a:gd name="T6" fmla="*/ 445 w 1463"/>
                <a:gd name="T7" fmla="*/ 1192 h 1769"/>
                <a:gd name="T8" fmla="*/ 738 w 1463"/>
                <a:gd name="T9" fmla="*/ 1425 h 1769"/>
                <a:gd name="T10" fmla="*/ 654 w 1463"/>
                <a:gd name="T11" fmla="*/ 648 h 1769"/>
                <a:gd name="T12" fmla="*/ 1018 w 1463"/>
                <a:gd name="T13" fmla="*/ 741 h 1769"/>
                <a:gd name="T14" fmla="*/ 1018 w 1463"/>
                <a:gd name="T15" fmla="*/ 632 h 1769"/>
                <a:gd name="T16" fmla="*/ 712 w 1463"/>
                <a:gd name="T17" fmla="*/ 383 h 1769"/>
                <a:gd name="T18" fmla="*/ 264 w 1463"/>
                <a:gd name="T19" fmla="*/ 503 h 1769"/>
                <a:gd name="T20" fmla="*/ 96 w 1463"/>
                <a:gd name="T21" fmla="*/ 200 h 1769"/>
                <a:gd name="T22" fmla="*/ 760 w 1463"/>
                <a:gd name="T23" fmla="*/ 0 h 1769"/>
                <a:gd name="T24" fmla="*/ 1463 w 1463"/>
                <a:gd name="T25" fmla="*/ 661 h 1769"/>
                <a:gd name="T26" fmla="*/ 1463 w 1463"/>
                <a:gd name="T27" fmla="*/ 1727 h 1769"/>
                <a:gd name="T28" fmla="*/ 1070 w 1463"/>
                <a:gd name="T29" fmla="*/ 1727 h 1769"/>
                <a:gd name="T30" fmla="*/ 1041 w 1463"/>
                <a:gd name="T31" fmla="*/ 1618 h 1769"/>
                <a:gd name="T32" fmla="*/ 632 w 1463"/>
                <a:gd name="T33" fmla="*/ 1769 h 1769"/>
                <a:gd name="T34" fmla="*/ 0 w 1463"/>
                <a:gd name="T35" fmla="*/ 1205 h 1769"/>
                <a:gd name="T36" fmla="*/ 654 w 1463"/>
                <a:gd name="T37" fmla="*/ 648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3" h="1769">
                  <a:moveTo>
                    <a:pt x="738" y="1425"/>
                  </a:moveTo>
                  <a:cubicBezTo>
                    <a:pt x="905" y="1425"/>
                    <a:pt x="1028" y="1334"/>
                    <a:pt x="1028" y="1192"/>
                  </a:cubicBezTo>
                  <a:cubicBezTo>
                    <a:pt x="1028" y="1044"/>
                    <a:pt x="905" y="957"/>
                    <a:pt x="735" y="957"/>
                  </a:cubicBezTo>
                  <a:cubicBezTo>
                    <a:pt x="564" y="957"/>
                    <a:pt x="445" y="1054"/>
                    <a:pt x="445" y="1192"/>
                  </a:cubicBezTo>
                  <a:cubicBezTo>
                    <a:pt x="445" y="1331"/>
                    <a:pt x="570" y="1425"/>
                    <a:pt x="738" y="1425"/>
                  </a:cubicBezTo>
                  <a:close/>
                  <a:moveTo>
                    <a:pt x="654" y="648"/>
                  </a:moveTo>
                  <a:cubicBezTo>
                    <a:pt x="825" y="648"/>
                    <a:pt x="957" y="699"/>
                    <a:pt x="1018" y="741"/>
                  </a:cubicBezTo>
                  <a:lnTo>
                    <a:pt x="1018" y="632"/>
                  </a:lnTo>
                  <a:cubicBezTo>
                    <a:pt x="1018" y="483"/>
                    <a:pt x="909" y="383"/>
                    <a:pt x="712" y="383"/>
                  </a:cubicBezTo>
                  <a:cubicBezTo>
                    <a:pt x="545" y="383"/>
                    <a:pt x="390" y="438"/>
                    <a:pt x="264" y="503"/>
                  </a:cubicBezTo>
                  <a:lnTo>
                    <a:pt x="96" y="200"/>
                  </a:lnTo>
                  <a:cubicBezTo>
                    <a:pt x="248" y="97"/>
                    <a:pt x="503" y="0"/>
                    <a:pt x="760" y="0"/>
                  </a:cubicBezTo>
                  <a:cubicBezTo>
                    <a:pt x="1302" y="0"/>
                    <a:pt x="1463" y="284"/>
                    <a:pt x="1463" y="661"/>
                  </a:cubicBezTo>
                  <a:lnTo>
                    <a:pt x="1463" y="1727"/>
                  </a:lnTo>
                  <a:lnTo>
                    <a:pt x="1070" y="1727"/>
                  </a:lnTo>
                  <a:lnTo>
                    <a:pt x="1041" y="1618"/>
                  </a:lnTo>
                  <a:cubicBezTo>
                    <a:pt x="954" y="1711"/>
                    <a:pt x="825" y="1769"/>
                    <a:pt x="632" y="1769"/>
                  </a:cubicBezTo>
                  <a:cubicBezTo>
                    <a:pt x="290" y="1769"/>
                    <a:pt x="0" y="1560"/>
                    <a:pt x="0" y="1205"/>
                  </a:cubicBezTo>
                  <a:cubicBezTo>
                    <a:pt x="0" y="873"/>
                    <a:pt x="261" y="648"/>
                    <a:pt x="654" y="6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8837897C-A12D-4ACE-AB08-987753DE987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781800" y="2019300"/>
              <a:ext cx="793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73E8FE7C-7CAE-4428-B9E8-2D2E1234E642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6907213" y="2128838"/>
              <a:ext cx="328612" cy="320675"/>
            </a:xfrm>
            <a:custGeom>
              <a:avLst/>
              <a:gdLst>
                <a:gd name="T0" fmla="*/ 905 w 1814"/>
                <a:gd name="T1" fmla="*/ 1376 h 1769"/>
                <a:gd name="T2" fmla="*/ 1369 w 1814"/>
                <a:gd name="T3" fmla="*/ 890 h 1769"/>
                <a:gd name="T4" fmla="*/ 905 w 1814"/>
                <a:gd name="T5" fmla="*/ 393 h 1769"/>
                <a:gd name="T6" fmla="*/ 444 w 1814"/>
                <a:gd name="T7" fmla="*/ 890 h 1769"/>
                <a:gd name="T8" fmla="*/ 905 w 1814"/>
                <a:gd name="T9" fmla="*/ 1376 h 1769"/>
                <a:gd name="T10" fmla="*/ 905 w 1814"/>
                <a:gd name="T11" fmla="*/ 0 h 1769"/>
                <a:gd name="T12" fmla="*/ 1814 w 1814"/>
                <a:gd name="T13" fmla="*/ 890 h 1769"/>
                <a:gd name="T14" fmla="*/ 905 w 1814"/>
                <a:gd name="T15" fmla="*/ 1769 h 1769"/>
                <a:gd name="T16" fmla="*/ 0 w 1814"/>
                <a:gd name="T17" fmla="*/ 890 h 1769"/>
                <a:gd name="T18" fmla="*/ 905 w 1814"/>
                <a:gd name="T19" fmla="*/ 0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4" h="1769">
                  <a:moveTo>
                    <a:pt x="905" y="1376"/>
                  </a:moveTo>
                  <a:cubicBezTo>
                    <a:pt x="1173" y="1376"/>
                    <a:pt x="1369" y="1176"/>
                    <a:pt x="1369" y="890"/>
                  </a:cubicBezTo>
                  <a:cubicBezTo>
                    <a:pt x="1369" y="603"/>
                    <a:pt x="1173" y="393"/>
                    <a:pt x="905" y="393"/>
                  </a:cubicBezTo>
                  <a:cubicBezTo>
                    <a:pt x="638" y="393"/>
                    <a:pt x="444" y="599"/>
                    <a:pt x="444" y="890"/>
                  </a:cubicBezTo>
                  <a:cubicBezTo>
                    <a:pt x="444" y="1176"/>
                    <a:pt x="641" y="1376"/>
                    <a:pt x="905" y="1376"/>
                  </a:cubicBezTo>
                  <a:close/>
                  <a:moveTo>
                    <a:pt x="905" y="0"/>
                  </a:moveTo>
                  <a:cubicBezTo>
                    <a:pt x="1421" y="0"/>
                    <a:pt x="1814" y="380"/>
                    <a:pt x="1814" y="890"/>
                  </a:cubicBezTo>
                  <a:cubicBezTo>
                    <a:pt x="1814" y="1399"/>
                    <a:pt x="1434" y="1769"/>
                    <a:pt x="905" y="1769"/>
                  </a:cubicBezTo>
                  <a:cubicBezTo>
                    <a:pt x="380" y="1769"/>
                    <a:pt x="0" y="1399"/>
                    <a:pt x="0" y="890"/>
                  </a:cubicBezTo>
                  <a:cubicBezTo>
                    <a:pt x="0" y="377"/>
                    <a:pt x="393" y="0"/>
                    <a:pt x="9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D9B90B88-F49D-4A5B-A930-EBE36ABEAF7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78688" y="2136775"/>
              <a:ext cx="265112" cy="312738"/>
            </a:xfrm>
            <a:custGeom>
              <a:avLst/>
              <a:gdLst>
                <a:gd name="T0" fmla="*/ 0 w 1470"/>
                <a:gd name="T1" fmla="*/ 973 h 1727"/>
                <a:gd name="T2" fmla="*/ 0 w 1470"/>
                <a:gd name="T3" fmla="*/ 0 h 1727"/>
                <a:gd name="T4" fmla="*/ 445 w 1470"/>
                <a:gd name="T5" fmla="*/ 0 h 1727"/>
                <a:gd name="T6" fmla="*/ 445 w 1470"/>
                <a:gd name="T7" fmla="*/ 1025 h 1727"/>
                <a:gd name="T8" fmla="*/ 725 w 1470"/>
                <a:gd name="T9" fmla="*/ 1328 h 1727"/>
                <a:gd name="T10" fmla="*/ 1025 w 1470"/>
                <a:gd name="T11" fmla="*/ 1012 h 1727"/>
                <a:gd name="T12" fmla="*/ 1025 w 1470"/>
                <a:gd name="T13" fmla="*/ 0 h 1727"/>
                <a:gd name="T14" fmla="*/ 1470 w 1470"/>
                <a:gd name="T15" fmla="*/ 0 h 1727"/>
                <a:gd name="T16" fmla="*/ 1470 w 1470"/>
                <a:gd name="T17" fmla="*/ 1685 h 1727"/>
                <a:gd name="T18" fmla="*/ 1034 w 1470"/>
                <a:gd name="T19" fmla="*/ 1685 h 1727"/>
                <a:gd name="T20" fmla="*/ 1034 w 1470"/>
                <a:gd name="T21" fmla="*/ 1489 h 1727"/>
                <a:gd name="T22" fmla="*/ 583 w 1470"/>
                <a:gd name="T23" fmla="*/ 1727 h 1727"/>
                <a:gd name="T24" fmla="*/ 0 w 1470"/>
                <a:gd name="T25" fmla="*/ 973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0" h="1727">
                  <a:moveTo>
                    <a:pt x="0" y="973"/>
                  </a:moveTo>
                  <a:lnTo>
                    <a:pt x="0" y="0"/>
                  </a:lnTo>
                  <a:lnTo>
                    <a:pt x="445" y="0"/>
                  </a:lnTo>
                  <a:lnTo>
                    <a:pt x="445" y="1025"/>
                  </a:lnTo>
                  <a:cubicBezTo>
                    <a:pt x="445" y="1212"/>
                    <a:pt x="573" y="1328"/>
                    <a:pt x="725" y="1328"/>
                  </a:cubicBezTo>
                  <a:cubicBezTo>
                    <a:pt x="909" y="1328"/>
                    <a:pt x="1025" y="1192"/>
                    <a:pt x="1025" y="1012"/>
                  </a:cubicBezTo>
                  <a:lnTo>
                    <a:pt x="1025" y="0"/>
                  </a:lnTo>
                  <a:lnTo>
                    <a:pt x="1470" y="0"/>
                  </a:lnTo>
                  <a:lnTo>
                    <a:pt x="1470" y="1685"/>
                  </a:lnTo>
                  <a:lnTo>
                    <a:pt x="1034" y="1685"/>
                  </a:lnTo>
                  <a:lnTo>
                    <a:pt x="1034" y="1489"/>
                  </a:lnTo>
                  <a:cubicBezTo>
                    <a:pt x="963" y="1605"/>
                    <a:pt x="802" y="1727"/>
                    <a:pt x="583" y="1727"/>
                  </a:cubicBezTo>
                  <a:cubicBezTo>
                    <a:pt x="103" y="1727"/>
                    <a:pt x="0" y="1331"/>
                    <a:pt x="0" y="9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299D71E6-445A-4AC3-B93D-503E771F92C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83488" y="2128838"/>
              <a:ext cx="230187" cy="320675"/>
            </a:xfrm>
            <a:custGeom>
              <a:avLst/>
              <a:gdLst>
                <a:gd name="T0" fmla="*/ 0 w 1276"/>
                <a:gd name="T1" fmla="*/ 1457 h 1769"/>
                <a:gd name="T2" fmla="*/ 261 w 1276"/>
                <a:gd name="T3" fmla="*/ 1225 h 1769"/>
                <a:gd name="T4" fmla="*/ 648 w 1276"/>
                <a:gd name="T5" fmla="*/ 1408 h 1769"/>
                <a:gd name="T6" fmla="*/ 854 w 1276"/>
                <a:gd name="T7" fmla="*/ 1257 h 1769"/>
                <a:gd name="T8" fmla="*/ 58 w 1276"/>
                <a:gd name="T9" fmla="*/ 499 h 1769"/>
                <a:gd name="T10" fmla="*/ 670 w 1276"/>
                <a:gd name="T11" fmla="*/ 0 h 1769"/>
                <a:gd name="T12" fmla="*/ 1247 w 1276"/>
                <a:gd name="T13" fmla="*/ 300 h 1769"/>
                <a:gd name="T14" fmla="*/ 954 w 1276"/>
                <a:gd name="T15" fmla="*/ 519 h 1769"/>
                <a:gd name="T16" fmla="*/ 651 w 1276"/>
                <a:gd name="T17" fmla="*/ 358 h 1769"/>
                <a:gd name="T18" fmla="*/ 477 w 1276"/>
                <a:gd name="T19" fmla="*/ 493 h 1769"/>
                <a:gd name="T20" fmla="*/ 1276 w 1276"/>
                <a:gd name="T21" fmla="*/ 1234 h 1769"/>
                <a:gd name="T22" fmla="*/ 628 w 1276"/>
                <a:gd name="T23" fmla="*/ 1769 h 1769"/>
                <a:gd name="T24" fmla="*/ 0 w 1276"/>
                <a:gd name="T25" fmla="*/ 1457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6" h="1769">
                  <a:moveTo>
                    <a:pt x="0" y="1457"/>
                  </a:moveTo>
                  <a:lnTo>
                    <a:pt x="261" y="1225"/>
                  </a:lnTo>
                  <a:cubicBezTo>
                    <a:pt x="345" y="1321"/>
                    <a:pt x="458" y="1408"/>
                    <a:pt x="648" y="1408"/>
                  </a:cubicBezTo>
                  <a:cubicBezTo>
                    <a:pt x="773" y="1408"/>
                    <a:pt x="854" y="1354"/>
                    <a:pt x="854" y="1257"/>
                  </a:cubicBezTo>
                  <a:cubicBezTo>
                    <a:pt x="854" y="999"/>
                    <a:pt x="58" y="1099"/>
                    <a:pt x="58" y="499"/>
                  </a:cubicBezTo>
                  <a:cubicBezTo>
                    <a:pt x="58" y="187"/>
                    <a:pt x="325" y="0"/>
                    <a:pt x="670" y="0"/>
                  </a:cubicBezTo>
                  <a:cubicBezTo>
                    <a:pt x="989" y="0"/>
                    <a:pt x="1167" y="168"/>
                    <a:pt x="1247" y="300"/>
                  </a:cubicBezTo>
                  <a:lnTo>
                    <a:pt x="954" y="519"/>
                  </a:lnTo>
                  <a:cubicBezTo>
                    <a:pt x="902" y="454"/>
                    <a:pt x="809" y="358"/>
                    <a:pt x="651" y="358"/>
                  </a:cubicBezTo>
                  <a:cubicBezTo>
                    <a:pt x="548" y="358"/>
                    <a:pt x="477" y="409"/>
                    <a:pt x="477" y="493"/>
                  </a:cubicBezTo>
                  <a:cubicBezTo>
                    <a:pt x="477" y="761"/>
                    <a:pt x="1276" y="632"/>
                    <a:pt x="1276" y="1234"/>
                  </a:cubicBezTo>
                  <a:cubicBezTo>
                    <a:pt x="1276" y="1563"/>
                    <a:pt x="993" y="1769"/>
                    <a:pt x="628" y="1769"/>
                  </a:cubicBezTo>
                  <a:cubicBezTo>
                    <a:pt x="296" y="1769"/>
                    <a:pt x="90" y="1602"/>
                    <a:pt x="0" y="14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1D1FA3BA-2F9E-4E46-9FEE-C9CD17110B8E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7945438" y="2016125"/>
              <a:ext cx="142875" cy="536575"/>
            </a:xfrm>
            <a:custGeom>
              <a:avLst/>
              <a:gdLst>
                <a:gd name="T0" fmla="*/ 528 w 789"/>
                <a:gd name="T1" fmla="*/ 0 h 2962"/>
                <a:gd name="T2" fmla="*/ 789 w 789"/>
                <a:gd name="T3" fmla="*/ 255 h 2962"/>
                <a:gd name="T4" fmla="*/ 528 w 789"/>
                <a:gd name="T5" fmla="*/ 509 h 2962"/>
                <a:gd name="T6" fmla="*/ 270 w 789"/>
                <a:gd name="T7" fmla="*/ 255 h 2962"/>
                <a:gd name="T8" fmla="*/ 528 w 789"/>
                <a:gd name="T9" fmla="*/ 0 h 2962"/>
                <a:gd name="T10" fmla="*/ 309 w 789"/>
                <a:gd name="T11" fmla="*/ 661 h 2962"/>
                <a:gd name="T12" fmla="*/ 754 w 789"/>
                <a:gd name="T13" fmla="*/ 661 h 2962"/>
                <a:gd name="T14" fmla="*/ 754 w 789"/>
                <a:gd name="T15" fmla="*/ 2369 h 2962"/>
                <a:gd name="T16" fmla="*/ 109 w 789"/>
                <a:gd name="T17" fmla="*/ 2962 h 2962"/>
                <a:gd name="T18" fmla="*/ 0 w 789"/>
                <a:gd name="T19" fmla="*/ 2956 h 2962"/>
                <a:gd name="T20" fmla="*/ 0 w 789"/>
                <a:gd name="T21" fmla="*/ 2579 h 2962"/>
                <a:gd name="T22" fmla="*/ 77 w 789"/>
                <a:gd name="T23" fmla="*/ 2585 h 2962"/>
                <a:gd name="T24" fmla="*/ 309 w 789"/>
                <a:gd name="T25" fmla="*/ 2350 h 2962"/>
                <a:gd name="T26" fmla="*/ 309 w 789"/>
                <a:gd name="T27" fmla="*/ 661 h 2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9" h="2962">
                  <a:moveTo>
                    <a:pt x="528" y="0"/>
                  </a:moveTo>
                  <a:cubicBezTo>
                    <a:pt x="676" y="0"/>
                    <a:pt x="789" y="110"/>
                    <a:pt x="789" y="255"/>
                  </a:cubicBezTo>
                  <a:cubicBezTo>
                    <a:pt x="789" y="400"/>
                    <a:pt x="676" y="509"/>
                    <a:pt x="528" y="509"/>
                  </a:cubicBezTo>
                  <a:cubicBezTo>
                    <a:pt x="383" y="509"/>
                    <a:pt x="270" y="400"/>
                    <a:pt x="270" y="255"/>
                  </a:cubicBezTo>
                  <a:cubicBezTo>
                    <a:pt x="270" y="110"/>
                    <a:pt x="383" y="0"/>
                    <a:pt x="528" y="0"/>
                  </a:cubicBezTo>
                  <a:close/>
                  <a:moveTo>
                    <a:pt x="309" y="661"/>
                  </a:moveTo>
                  <a:lnTo>
                    <a:pt x="754" y="661"/>
                  </a:lnTo>
                  <a:lnTo>
                    <a:pt x="754" y="2369"/>
                  </a:lnTo>
                  <a:cubicBezTo>
                    <a:pt x="754" y="2814"/>
                    <a:pt x="473" y="2962"/>
                    <a:pt x="109" y="2962"/>
                  </a:cubicBezTo>
                  <a:cubicBezTo>
                    <a:pt x="58" y="2962"/>
                    <a:pt x="0" y="2956"/>
                    <a:pt x="0" y="2956"/>
                  </a:cubicBezTo>
                  <a:lnTo>
                    <a:pt x="0" y="2579"/>
                  </a:lnTo>
                  <a:cubicBezTo>
                    <a:pt x="0" y="2579"/>
                    <a:pt x="45" y="2585"/>
                    <a:pt x="77" y="2585"/>
                  </a:cubicBezTo>
                  <a:cubicBezTo>
                    <a:pt x="238" y="2585"/>
                    <a:pt x="309" y="2501"/>
                    <a:pt x="309" y="2350"/>
                  </a:cubicBezTo>
                  <a:lnTo>
                    <a:pt x="309" y="6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478C6C4D-425E-40B0-A099-57304BC14121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8128000" y="2128838"/>
              <a:ext cx="263525" cy="320675"/>
            </a:xfrm>
            <a:custGeom>
              <a:avLst/>
              <a:gdLst>
                <a:gd name="T0" fmla="*/ 655 w 1464"/>
                <a:gd name="T1" fmla="*/ 648 h 1769"/>
                <a:gd name="T2" fmla="*/ 1019 w 1464"/>
                <a:gd name="T3" fmla="*/ 741 h 1769"/>
                <a:gd name="T4" fmla="*/ 1019 w 1464"/>
                <a:gd name="T5" fmla="*/ 632 h 1769"/>
                <a:gd name="T6" fmla="*/ 713 w 1464"/>
                <a:gd name="T7" fmla="*/ 383 h 1769"/>
                <a:gd name="T8" fmla="*/ 265 w 1464"/>
                <a:gd name="T9" fmla="*/ 503 h 1769"/>
                <a:gd name="T10" fmla="*/ 97 w 1464"/>
                <a:gd name="T11" fmla="*/ 200 h 1769"/>
                <a:gd name="T12" fmla="*/ 761 w 1464"/>
                <a:gd name="T13" fmla="*/ 0 h 1769"/>
                <a:gd name="T14" fmla="*/ 1464 w 1464"/>
                <a:gd name="T15" fmla="*/ 661 h 1769"/>
                <a:gd name="T16" fmla="*/ 1464 w 1464"/>
                <a:gd name="T17" fmla="*/ 1727 h 1769"/>
                <a:gd name="T18" fmla="*/ 1071 w 1464"/>
                <a:gd name="T19" fmla="*/ 1727 h 1769"/>
                <a:gd name="T20" fmla="*/ 1042 w 1464"/>
                <a:gd name="T21" fmla="*/ 1618 h 1769"/>
                <a:gd name="T22" fmla="*/ 632 w 1464"/>
                <a:gd name="T23" fmla="*/ 1769 h 1769"/>
                <a:gd name="T24" fmla="*/ 0 w 1464"/>
                <a:gd name="T25" fmla="*/ 1205 h 1769"/>
                <a:gd name="T26" fmla="*/ 655 w 1464"/>
                <a:gd name="T27" fmla="*/ 648 h 1769"/>
                <a:gd name="T28" fmla="*/ 739 w 1464"/>
                <a:gd name="T29" fmla="*/ 1425 h 1769"/>
                <a:gd name="T30" fmla="*/ 1029 w 1464"/>
                <a:gd name="T31" fmla="*/ 1192 h 1769"/>
                <a:gd name="T32" fmla="*/ 735 w 1464"/>
                <a:gd name="T33" fmla="*/ 957 h 1769"/>
                <a:gd name="T34" fmla="*/ 445 w 1464"/>
                <a:gd name="T35" fmla="*/ 1192 h 1769"/>
                <a:gd name="T36" fmla="*/ 739 w 1464"/>
                <a:gd name="T37" fmla="*/ 1425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4" h="1769">
                  <a:moveTo>
                    <a:pt x="655" y="648"/>
                  </a:moveTo>
                  <a:cubicBezTo>
                    <a:pt x="826" y="648"/>
                    <a:pt x="958" y="699"/>
                    <a:pt x="1019" y="741"/>
                  </a:cubicBezTo>
                  <a:lnTo>
                    <a:pt x="1019" y="632"/>
                  </a:lnTo>
                  <a:cubicBezTo>
                    <a:pt x="1019" y="483"/>
                    <a:pt x="909" y="383"/>
                    <a:pt x="713" y="383"/>
                  </a:cubicBezTo>
                  <a:cubicBezTo>
                    <a:pt x="545" y="383"/>
                    <a:pt x="390" y="438"/>
                    <a:pt x="265" y="503"/>
                  </a:cubicBezTo>
                  <a:lnTo>
                    <a:pt x="97" y="200"/>
                  </a:lnTo>
                  <a:cubicBezTo>
                    <a:pt x="249" y="97"/>
                    <a:pt x="503" y="0"/>
                    <a:pt x="761" y="0"/>
                  </a:cubicBezTo>
                  <a:cubicBezTo>
                    <a:pt x="1303" y="0"/>
                    <a:pt x="1464" y="284"/>
                    <a:pt x="1464" y="661"/>
                  </a:cubicBezTo>
                  <a:lnTo>
                    <a:pt x="1464" y="1727"/>
                  </a:lnTo>
                  <a:lnTo>
                    <a:pt x="1071" y="1727"/>
                  </a:lnTo>
                  <a:lnTo>
                    <a:pt x="1042" y="1618"/>
                  </a:lnTo>
                  <a:cubicBezTo>
                    <a:pt x="955" y="1711"/>
                    <a:pt x="826" y="1769"/>
                    <a:pt x="632" y="1769"/>
                  </a:cubicBezTo>
                  <a:cubicBezTo>
                    <a:pt x="291" y="1769"/>
                    <a:pt x="0" y="1560"/>
                    <a:pt x="0" y="1205"/>
                  </a:cubicBezTo>
                  <a:cubicBezTo>
                    <a:pt x="0" y="873"/>
                    <a:pt x="262" y="648"/>
                    <a:pt x="655" y="648"/>
                  </a:cubicBezTo>
                  <a:close/>
                  <a:moveTo>
                    <a:pt x="739" y="1425"/>
                  </a:moveTo>
                  <a:cubicBezTo>
                    <a:pt x="906" y="1425"/>
                    <a:pt x="1029" y="1334"/>
                    <a:pt x="1029" y="1192"/>
                  </a:cubicBezTo>
                  <a:cubicBezTo>
                    <a:pt x="1029" y="1044"/>
                    <a:pt x="906" y="957"/>
                    <a:pt x="735" y="957"/>
                  </a:cubicBezTo>
                  <a:cubicBezTo>
                    <a:pt x="564" y="957"/>
                    <a:pt x="445" y="1054"/>
                    <a:pt x="445" y="1192"/>
                  </a:cubicBezTo>
                  <a:cubicBezTo>
                    <a:pt x="445" y="1331"/>
                    <a:pt x="571" y="1425"/>
                    <a:pt x="739" y="14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00889FCC-5C4E-4A51-B24F-BEA3FE81830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194425" y="2709863"/>
              <a:ext cx="265112" cy="312738"/>
            </a:xfrm>
            <a:custGeom>
              <a:avLst/>
              <a:gdLst>
                <a:gd name="T0" fmla="*/ 1470 w 1470"/>
                <a:gd name="T1" fmla="*/ 755 h 1728"/>
                <a:gd name="T2" fmla="*/ 1470 w 1470"/>
                <a:gd name="T3" fmla="*/ 1728 h 1728"/>
                <a:gd name="T4" fmla="*/ 1025 w 1470"/>
                <a:gd name="T5" fmla="*/ 1728 h 1728"/>
                <a:gd name="T6" fmla="*/ 1025 w 1470"/>
                <a:gd name="T7" fmla="*/ 703 h 1728"/>
                <a:gd name="T8" fmla="*/ 745 w 1470"/>
                <a:gd name="T9" fmla="*/ 400 h 1728"/>
                <a:gd name="T10" fmla="*/ 445 w 1470"/>
                <a:gd name="T11" fmla="*/ 716 h 1728"/>
                <a:gd name="T12" fmla="*/ 445 w 1470"/>
                <a:gd name="T13" fmla="*/ 1728 h 1728"/>
                <a:gd name="T14" fmla="*/ 0 w 1470"/>
                <a:gd name="T15" fmla="*/ 1728 h 1728"/>
                <a:gd name="T16" fmla="*/ 0 w 1470"/>
                <a:gd name="T17" fmla="*/ 42 h 1728"/>
                <a:gd name="T18" fmla="*/ 435 w 1470"/>
                <a:gd name="T19" fmla="*/ 42 h 1728"/>
                <a:gd name="T20" fmla="*/ 435 w 1470"/>
                <a:gd name="T21" fmla="*/ 239 h 1728"/>
                <a:gd name="T22" fmla="*/ 886 w 1470"/>
                <a:gd name="T23" fmla="*/ 0 h 1728"/>
                <a:gd name="T24" fmla="*/ 1470 w 1470"/>
                <a:gd name="T25" fmla="*/ 755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0" h="1728">
                  <a:moveTo>
                    <a:pt x="1470" y="755"/>
                  </a:moveTo>
                  <a:lnTo>
                    <a:pt x="1470" y="1728"/>
                  </a:lnTo>
                  <a:lnTo>
                    <a:pt x="1025" y="1728"/>
                  </a:lnTo>
                  <a:lnTo>
                    <a:pt x="1025" y="703"/>
                  </a:lnTo>
                  <a:cubicBezTo>
                    <a:pt x="1025" y="516"/>
                    <a:pt x="896" y="400"/>
                    <a:pt x="745" y="400"/>
                  </a:cubicBezTo>
                  <a:cubicBezTo>
                    <a:pt x="561" y="400"/>
                    <a:pt x="445" y="535"/>
                    <a:pt x="445" y="716"/>
                  </a:cubicBezTo>
                  <a:lnTo>
                    <a:pt x="445" y="1728"/>
                  </a:lnTo>
                  <a:lnTo>
                    <a:pt x="0" y="1728"/>
                  </a:lnTo>
                  <a:lnTo>
                    <a:pt x="0" y="42"/>
                  </a:lnTo>
                  <a:lnTo>
                    <a:pt x="435" y="42"/>
                  </a:lnTo>
                  <a:lnTo>
                    <a:pt x="435" y="239"/>
                  </a:lnTo>
                  <a:cubicBezTo>
                    <a:pt x="506" y="123"/>
                    <a:pt x="667" y="0"/>
                    <a:pt x="886" y="0"/>
                  </a:cubicBezTo>
                  <a:cubicBezTo>
                    <a:pt x="1367" y="0"/>
                    <a:pt x="1470" y="397"/>
                    <a:pt x="1470" y="7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3E125740-67C6-4E12-9A2C-EE0AA7C306A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518275" y="2717800"/>
              <a:ext cx="265112" cy="312738"/>
            </a:xfrm>
            <a:custGeom>
              <a:avLst/>
              <a:gdLst>
                <a:gd name="T0" fmla="*/ 0 w 1470"/>
                <a:gd name="T1" fmla="*/ 974 h 1728"/>
                <a:gd name="T2" fmla="*/ 0 w 1470"/>
                <a:gd name="T3" fmla="*/ 0 h 1728"/>
                <a:gd name="T4" fmla="*/ 445 w 1470"/>
                <a:gd name="T5" fmla="*/ 0 h 1728"/>
                <a:gd name="T6" fmla="*/ 445 w 1470"/>
                <a:gd name="T7" fmla="*/ 1025 h 1728"/>
                <a:gd name="T8" fmla="*/ 725 w 1470"/>
                <a:gd name="T9" fmla="*/ 1328 h 1728"/>
                <a:gd name="T10" fmla="*/ 1025 w 1470"/>
                <a:gd name="T11" fmla="*/ 1012 h 1728"/>
                <a:gd name="T12" fmla="*/ 1025 w 1470"/>
                <a:gd name="T13" fmla="*/ 0 h 1728"/>
                <a:gd name="T14" fmla="*/ 1470 w 1470"/>
                <a:gd name="T15" fmla="*/ 0 h 1728"/>
                <a:gd name="T16" fmla="*/ 1470 w 1470"/>
                <a:gd name="T17" fmla="*/ 1686 h 1728"/>
                <a:gd name="T18" fmla="*/ 1035 w 1470"/>
                <a:gd name="T19" fmla="*/ 1686 h 1728"/>
                <a:gd name="T20" fmla="*/ 1035 w 1470"/>
                <a:gd name="T21" fmla="*/ 1489 h 1728"/>
                <a:gd name="T22" fmla="*/ 583 w 1470"/>
                <a:gd name="T23" fmla="*/ 1728 h 1728"/>
                <a:gd name="T24" fmla="*/ 0 w 1470"/>
                <a:gd name="T25" fmla="*/ 974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0" h="1728">
                  <a:moveTo>
                    <a:pt x="0" y="974"/>
                  </a:moveTo>
                  <a:lnTo>
                    <a:pt x="0" y="0"/>
                  </a:lnTo>
                  <a:lnTo>
                    <a:pt x="445" y="0"/>
                  </a:lnTo>
                  <a:lnTo>
                    <a:pt x="445" y="1025"/>
                  </a:lnTo>
                  <a:cubicBezTo>
                    <a:pt x="445" y="1212"/>
                    <a:pt x="574" y="1328"/>
                    <a:pt x="725" y="1328"/>
                  </a:cubicBezTo>
                  <a:cubicBezTo>
                    <a:pt x="909" y="1328"/>
                    <a:pt x="1025" y="1193"/>
                    <a:pt x="1025" y="1012"/>
                  </a:cubicBezTo>
                  <a:lnTo>
                    <a:pt x="1025" y="0"/>
                  </a:lnTo>
                  <a:lnTo>
                    <a:pt x="1470" y="0"/>
                  </a:lnTo>
                  <a:lnTo>
                    <a:pt x="1470" y="1686"/>
                  </a:lnTo>
                  <a:lnTo>
                    <a:pt x="1035" y="1686"/>
                  </a:lnTo>
                  <a:lnTo>
                    <a:pt x="1035" y="1489"/>
                  </a:lnTo>
                  <a:cubicBezTo>
                    <a:pt x="964" y="1605"/>
                    <a:pt x="803" y="1728"/>
                    <a:pt x="583" y="1728"/>
                  </a:cubicBezTo>
                  <a:cubicBezTo>
                    <a:pt x="103" y="1728"/>
                    <a:pt x="0" y="1331"/>
                    <a:pt x="0" y="9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0DDDE2EB-B4F7-4169-9B23-A95BC4E8E8D1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6826250" y="2709863"/>
              <a:ext cx="328612" cy="320675"/>
            </a:xfrm>
            <a:custGeom>
              <a:avLst/>
              <a:gdLst>
                <a:gd name="T0" fmla="*/ 906 w 1815"/>
                <a:gd name="T1" fmla="*/ 0 h 1770"/>
                <a:gd name="T2" fmla="*/ 1815 w 1815"/>
                <a:gd name="T3" fmla="*/ 890 h 1770"/>
                <a:gd name="T4" fmla="*/ 906 w 1815"/>
                <a:gd name="T5" fmla="*/ 1770 h 1770"/>
                <a:gd name="T6" fmla="*/ 0 w 1815"/>
                <a:gd name="T7" fmla="*/ 890 h 1770"/>
                <a:gd name="T8" fmla="*/ 906 w 1815"/>
                <a:gd name="T9" fmla="*/ 0 h 1770"/>
                <a:gd name="T10" fmla="*/ 906 w 1815"/>
                <a:gd name="T11" fmla="*/ 1377 h 1770"/>
                <a:gd name="T12" fmla="*/ 1370 w 1815"/>
                <a:gd name="T13" fmla="*/ 890 h 1770"/>
                <a:gd name="T14" fmla="*/ 906 w 1815"/>
                <a:gd name="T15" fmla="*/ 394 h 1770"/>
                <a:gd name="T16" fmla="*/ 445 w 1815"/>
                <a:gd name="T17" fmla="*/ 890 h 1770"/>
                <a:gd name="T18" fmla="*/ 906 w 1815"/>
                <a:gd name="T19" fmla="*/ 137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5" h="1770">
                  <a:moveTo>
                    <a:pt x="906" y="0"/>
                  </a:moveTo>
                  <a:cubicBezTo>
                    <a:pt x="1422" y="0"/>
                    <a:pt x="1815" y="381"/>
                    <a:pt x="1815" y="890"/>
                  </a:cubicBezTo>
                  <a:cubicBezTo>
                    <a:pt x="1815" y="1399"/>
                    <a:pt x="1435" y="1770"/>
                    <a:pt x="906" y="1770"/>
                  </a:cubicBezTo>
                  <a:cubicBezTo>
                    <a:pt x="381" y="1770"/>
                    <a:pt x="0" y="1399"/>
                    <a:pt x="0" y="890"/>
                  </a:cubicBezTo>
                  <a:cubicBezTo>
                    <a:pt x="0" y="377"/>
                    <a:pt x="394" y="0"/>
                    <a:pt x="906" y="0"/>
                  </a:cubicBezTo>
                  <a:close/>
                  <a:moveTo>
                    <a:pt x="906" y="1377"/>
                  </a:moveTo>
                  <a:cubicBezTo>
                    <a:pt x="1174" y="1377"/>
                    <a:pt x="1370" y="1177"/>
                    <a:pt x="1370" y="890"/>
                  </a:cubicBezTo>
                  <a:cubicBezTo>
                    <a:pt x="1370" y="603"/>
                    <a:pt x="1174" y="394"/>
                    <a:pt x="906" y="394"/>
                  </a:cubicBezTo>
                  <a:cubicBezTo>
                    <a:pt x="639" y="394"/>
                    <a:pt x="445" y="600"/>
                    <a:pt x="445" y="890"/>
                  </a:cubicBezTo>
                  <a:cubicBezTo>
                    <a:pt x="445" y="1177"/>
                    <a:pt x="642" y="1377"/>
                    <a:pt x="906" y="13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20A1AD4D-A9D1-4010-8D0A-52CB2DAD39F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00900" y="2709863"/>
              <a:ext cx="161925" cy="312738"/>
            </a:xfrm>
            <a:custGeom>
              <a:avLst/>
              <a:gdLst>
                <a:gd name="T0" fmla="*/ 899 w 899"/>
                <a:gd name="T1" fmla="*/ 452 h 1728"/>
                <a:gd name="T2" fmla="*/ 445 w 899"/>
                <a:gd name="T3" fmla="*/ 993 h 1728"/>
                <a:gd name="T4" fmla="*/ 445 w 899"/>
                <a:gd name="T5" fmla="*/ 1728 h 1728"/>
                <a:gd name="T6" fmla="*/ 0 w 899"/>
                <a:gd name="T7" fmla="*/ 1728 h 1728"/>
                <a:gd name="T8" fmla="*/ 0 w 899"/>
                <a:gd name="T9" fmla="*/ 42 h 1728"/>
                <a:gd name="T10" fmla="*/ 435 w 899"/>
                <a:gd name="T11" fmla="*/ 42 h 1728"/>
                <a:gd name="T12" fmla="*/ 435 w 899"/>
                <a:gd name="T13" fmla="*/ 287 h 1728"/>
                <a:gd name="T14" fmla="*/ 899 w 899"/>
                <a:gd name="T15" fmla="*/ 0 h 1728"/>
                <a:gd name="T16" fmla="*/ 899 w 899"/>
                <a:gd name="T17" fmla="*/ 452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9" h="1728">
                  <a:moveTo>
                    <a:pt x="899" y="452"/>
                  </a:moveTo>
                  <a:cubicBezTo>
                    <a:pt x="567" y="452"/>
                    <a:pt x="445" y="658"/>
                    <a:pt x="445" y="993"/>
                  </a:cubicBezTo>
                  <a:lnTo>
                    <a:pt x="445" y="1728"/>
                  </a:lnTo>
                  <a:lnTo>
                    <a:pt x="0" y="1728"/>
                  </a:lnTo>
                  <a:lnTo>
                    <a:pt x="0" y="42"/>
                  </a:lnTo>
                  <a:lnTo>
                    <a:pt x="435" y="42"/>
                  </a:lnTo>
                  <a:lnTo>
                    <a:pt x="435" y="287"/>
                  </a:lnTo>
                  <a:cubicBezTo>
                    <a:pt x="509" y="120"/>
                    <a:pt x="677" y="0"/>
                    <a:pt x="899" y="0"/>
                  </a:cubicBezTo>
                  <a:lnTo>
                    <a:pt x="899" y="4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36F46DB-652C-4113-85C2-166999775940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7381875" y="2709863"/>
              <a:ext cx="296862" cy="320675"/>
            </a:xfrm>
            <a:custGeom>
              <a:avLst/>
              <a:gdLst>
                <a:gd name="T0" fmla="*/ 825 w 1643"/>
                <a:gd name="T1" fmla="*/ 0 h 1770"/>
                <a:gd name="T2" fmla="*/ 1643 w 1643"/>
                <a:gd name="T3" fmla="*/ 900 h 1770"/>
                <a:gd name="T4" fmla="*/ 1640 w 1643"/>
                <a:gd name="T5" fmla="*/ 996 h 1770"/>
                <a:gd name="T6" fmla="*/ 454 w 1643"/>
                <a:gd name="T7" fmla="*/ 996 h 1770"/>
                <a:gd name="T8" fmla="*/ 892 w 1643"/>
                <a:gd name="T9" fmla="*/ 1383 h 1770"/>
                <a:gd name="T10" fmla="*/ 1302 w 1643"/>
                <a:gd name="T11" fmla="*/ 1177 h 1770"/>
                <a:gd name="T12" fmla="*/ 1595 w 1643"/>
                <a:gd name="T13" fmla="*/ 1399 h 1770"/>
                <a:gd name="T14" fmla="*/ 886 w 1643"/>
                <a:gd name="T15" fmla="*/ 1770 h 1770"/>
                <a:gd name="T16" fmla="*/ 0 w 1643"/>
                <a:gd name="T17" fmla="*/ 890 h 1770"/>
                <a:gd name="T18" fmla="*/ 825 w 1643"/>
                <a:gd name="T19" fmla="*/ 0 h 1770"/>
                <a:gd name="T20" fmla="*/ 1192 w 1643"/>
                <a:gd name="T21" fmla="*/ 706 h 1770"/>
                <a:gd name="T22" fmla="*/ 831 w 1643"/>
                <a:gd name="T23" fmla="*/ 365 h 1770"/>
                <a:gd name="T24" fmla="*/ 467 w 1643"/>
                <a:gd name="T25" fmla="*/ 706 h 1770"/>
                <a:gd name="T26" fmla="*/ 1192 w 1643"/>
                <a:gd name="T27" fmla="*/ 706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43" h="1770">
                  <a:moveTo>
                    <a:pt x="825" y="0"/>
                  </a:moveTo>
                  <a:cubicBezTo>
                    <a:pt x="1347" y="0"/>
                    <a:pt x="1643" y="348"/>
                    <a:pt x="1643" y="900"/>
                  </a:cubicBezTo>
                  <a:cubicBezTo>
                    <a:pt x="1643" y="932"/>
                    <a:pt x="1643" y="964"/>
                    <a:pt x="1640" y="996"/>
                  </a:cubicBezTo>
                  <a:lnTo>
                    <a:pt x="454" y="996"/>
                  </a:lnTo>
                  <a:cubicBezTo>
                    <a:pt x="464" y="1222"/>
                    <a:pt x="644" y="1383"/>
                    <a:pt x="892" y="1383"/>
                  </a:cubicBezTo>
                  <a:cubicBezTo>
                    <a:pt x="1121" y="1383"/>
                    <a:pt x="1253" y="1248"/>
                    <a:pt x="1302" y="1177"/>
                  </a:cubicBezTo>
                  <a:lnTo>
                    <a:pt x="1595" y="1399"/>
                  </a:lnTo>
                  <a:cubicBezTo>
                    <a:pt x="1530" y="1518"/>
                    <a:pt x="1305" y="1770"/>
                    <a:pt x="886" y="1770"/>
                  </a:cubicBezTo>
                  <a:cubicBezTo>
                    <a:pt x="344" y="1770"/>
                    <a:pt x="0" y="1396"/>
                    <a:pt x="0" y="890"/>
                  </a:cubicBezTo>
                  <a:cubicBezTo>
                    <a:pt x="0" y="381"/>
                    <a:pt x="344" y="0"/>
                    <a:pt x="825" y="0"/>
                  </a:cubicBezTo>
                  <a:close/>
                  <a:moveTo>
                    <a:pt x="1192" y="706"/>
                  </a:moveTo>
                  <a:cubicBezTo>
                    <a:pt x="1182" y="500"/>
                    <a:pt x="1034" y="365"/>
                    <a:pt x="831" y="365"/>
                  </a:cubicBezTo>
                  <a:cubicBezTo>
                    <a:pt x="622" y="365"/>
                    <a:pt x="486" y="513"/>
                    <a:pt x="467" y="706"/>
                  </a:cubicBezTo>
                  <a:lnTo>
                    <a:pt x="1192" y="7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D2313C9D-A60B-4460-B00F-F7957F38FAE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697788" y="2654300"/>
              <a:ext cx="171450" cy="373063"/>
            </a:xfrm>
            <a:custGeom>
              <a:avLst/>
              <a:gdLst>
                <a:gd name="T0" fmla="*/ 180 w 947"/>
                <a:gd name="T1" fmla="*/ 0 h 2062"/>
                <a:gd name="T2" fmla="*/ 619 w 947"/>
                <a:gd name="T3" fmla="*/ 0 h 2062"/>
                <a:gd name="T4" fmla="*/ 619 w 947"/>
                <a:gd name="T5" fmla="*/ 354 h 2062"/>
                <a:gd name="T6" fmla="*/ 935 w 947"/>
                <a:gd name="T7" fmla="*/ 354 h 2062"/>
                <a:gd name="T8" fmla="*/ 935 w 947"/>
                <a:gd name="T9" fmla="*/ 715 h 2062"/>
                <a:gd name="T10" fmla="*/ 619 w 947"/>
                <a:gd name="T11" fmla="*/ 715 h 2062"/>
                <a:gd name="T12" fmla="*/ 619 w 947"/>
                <a:gd name="T13" fmla="*/ 1366 h 2062"/>
                <a:gd name="T14" fmla="*/ 867 w 947"/>
                <a:gd name="T15" fmla="*/ 1669 h 2062"/>
                <a:gd name="T16" fmla="*/ 947 w 947"/>
                <a:gd name="T17" fmla="*/ 1666 h 2062"/>
                <a:gd name="T18" fmla="*/ 947 w 947"/>
                <a:gd name="T19" fmla="*/ 2046 h 2062"/>
                <a:gd name="T20" fmla="*/ 757 w 947"/>
                <a:gd name="T21" fmla="*/ 2062 h 2062"/>
                <a:gd name="T22" fmla="*/ 177 w 947"/>
                <a:gd name="T23" fmla="*/ 1379 h 2062"/>
                <a:gd name="T24" fmla="*/ 177 w 947"/>
                <a:gd name="T25" fmla="*/ 715 h 2062"/>
                <a:gd name="T26" fmla="*/ 0 w 947"/>
                <a:gd name="T27" fmla="*/ 715 h 2062"/>
                <a:gd name="T28" fmla="*/ 0 w 947"/>
                <a:gd name="T29" fmla="*/ 354 h 2062"/>
                <a:gd name="T30" fmla="*/ 180 w 947"/>
                <a:gd name="T31" fmla="*/ 354 h 2062"/>
                <a:gd name="T32" fmla="*/ 180 w 947"/>
                <a:gd name="T33" fmla="*/ 0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7" h="2062">
                  <a:moveTo>
                    <a:pt x="180" y="0"/>
                  </a:moveTo>
                  <a:lnTo>
                    <a:pt x="619" y="0"/>
                  </a:lnTo>
                  <a:lnTo>
                    <a:pt x="619" y="354"/>
                  </a:lnTo>
                  <a:lnTo>
                    <a:pt x="935" y="354"/>
                  </a:lnTo>
                  <a:lnTo>
                    <a:pt x="935" y="715"/>
                  </a:lnTo>
                  <a:lnTo>
                    <a:pt x="619" y="715"/>
                  </a:lnTo>
                  <a:lnTo>
                    <a:pt x="619" y="1366"/>
                  </a:lnTo>
                  <a:cubicBezTo>
                    <a:pt x="619" y="1618"/>
                    <a:pt x="696" y="1669"/>
                    <a:pt x="867" y="1669"/>
                  </a:cubicBezTo>
                  <a:cubicBezTo>
                    <a:pt x="896" y="1669"/>
                    <a:pt x="912" y="1669"/>
                    <a:pt x="947" y="1666"/>
                  </a:cubicBezTo>
                  <a:lnTo>
                    <a:pt x="947" y="2046"/>
                  </a:lnTo>
                  <a:cubicBezTo>
                    <a:pt x="947" y="2046"/>
                    <a:pt x="880" y="2062"/>
                    <a:pt x="757" y="2062"/>
                  </a:cubicBezTo>
                  <a:cubicBezTo>
                    <a:pt x="354" y="2062"/>
                    <a:pt x="177" y="1837"/>
                    <a:pt x="177" y="1379"/>
                  </a:cubicBezTo>
                  <a:lnTo>
                    <a:pt x="177" y="715"/>
                  </a:lnTo>
                  <a:lnTo>
                    <a:pt x="0" y="715"/>
                  </a:lnTo>
                  <a:lnTo>
                    <a:pt x="0" y="354"/>
                  </a:lnTo>
                  <a:lnTo>
                    <a:pt x="180" y="354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7" name="bg object 17">
            <a:extLst>
              <a:ext uri="{FF2B5EF4-FFF2-40B4-BE49-F238E27FC236}">
                <a16:creationId xmlns:a16="http://schemas.microsoft.com/office/drawing/2014/main" id="{256E829A-87AA-4A78-9E8D-F26F3DA694F5}"/>
              </a:ext>
            </a:extLst>
          </p:cNvPr>
          <p:cNvSpPr/>
          <p:nvPr userDrawn="1"/>
        </p:nvSpPr>
        <p:spPr>
          <a:xfrm>
            <a:off x="1816" y="0"/>
            <a:ext cx="1566757" cy="376208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38" name="bg object 18">
            <a:extLst>
              <a:ext uri="{FF2B5EF4-FFF2-40B4-BE49-F238E27FC236}">
                <a16:creationId xmlns:a16="http://schemas.microsoft.com/office/drawing/2014/main" id="{C774188B-54F6-40E2-B93E-6F227F71324D}"/>
              </a:ext>
            </a:extLst>
          </p:cNvPr>
          <p:cNvSpPr/>
          <p:nvPr userDrawn="1"/>
        </p:nvSpPr>
        <p:spPr>
          <a:xfrm>
            <a:off x="10627200" y="6481536"/>
            <a:ext cx="1566757" cy="376208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50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">
    <p:bg>
      <p:bgPr>
        <a:solidFill>
          <a:srgbClr val="300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Kuvan paikkamerkki 2">
            <a:extLst>
              <a:ext uri="{FF2B5EF4-FFF2-40B4-BE49-F238E27FC236}">
                <a16:creationId xmlns:a16="http://schemas.microsoft.com/office/drawing/2014/main" id="{0F6A036A-1DCE-4446-A18D-585921154A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588" y="0"/>
            <a:ext cx="12193588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565275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1588 w 12193588"/>
              <a:gd name="connsiteY0" fmla="*/ 0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88 w 12193588"/>
              <a:gd name="connsiteY6" fmla="*/ 0 h 6858000"/>
              <a:gd name="connsiteX0" fmla="*/ 1565275 w 12193588"/>
              <a:gd name="connsiteY0" fmla="*/ 36671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66712 h 6858000"/>
              <a:gd name="connsiteX0" fmla="*/ 1565275 w 12193588"/>
              <a:gd name="connsiteY0" fmla="*/ 36671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66712 h 6858000"/>
              <a:gd name="connsiteX0" fmla="*/ 1565275 w 12193588"/>
              <a:gd name="connsiteY0" fmla="*/ 371475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71475 h 6858000"/>
              <a:gd name="connsiteX0" fmla="*/ 1565275 w 12193588"/>
              <a:gd name="connsiteY0" fmla="*/ 371475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71475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2193588 w 12193588"/>
              <a:gd name="connsiteY4" fmla="*/ 6858000 h 6858000"/>
              <a:gd name="connsiteX5" fmla="*/ 1588 w 12193588"/>
              <a:gd name="connsiteY5" fmla="*/ 6858000 h 6858000"/>
              <a:gd name="connsiteX6" fmla="*/ 0 w 12193588"/>
              <a:gd name="connsiteY6" fmla="*/ 374650 h 6858000"/>
              <a:gd name="connsiteX7" fmla="*/ 1566863 w 12193588"/>
              <a:gd name="connsiteY7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2193588 w 12193588"/>
              <a:gd name="connsiteY4" fmla="*/ 6858000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0628313 w 12193588"/>
              <a:gd name="connsiteY4" fmla="*/ 6486525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0626726 w 12193588"/>
              <a:gd name="connsiteY4" fmla="*/ 6484938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3588" h="6858000">
                <a:moveTo>
                  <a:pt x="1566863" y="373062"/>
                </a:moveTo>
                <a:cubicBezTo>
                  <a:pt x="1567392" y="250825"/>
                  <a:pt x="1566334" y="122237"/>
                  <a:pt x="1566863" y="0"/>
                </a:cubicBezTo>
                <a:lnTo>
                  <a:pt x="12193588" y="0"/>
                </a:lnTo>
                <a:lnTo>
                  <a:pt x="12193588" y="6483350"/>
                </a:lnTo>
                <a:lnTo>
                  <a:pt x="10626726" y="6484938"/>
                </a:lnTo>
                <a:lnTo>
                  <a:pt x="10626726" y="6856413"/>
                </a:lnTo>
                <a:lnTo>
                  <a:pt x="1588" y="6858000"/>
                </a:lnTo>
                <a:cubicBezTo>
                  <a:pt x="1059" y="4696883"/>
                  <a:pt x="529" y="2535767"/>
                  <a:pt x="0" y="374650"/>
                </a:cubicBezTo>
                <a:lnTo>
                  <a:pt x="1566863" y="3730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459616" y="6375522"/>
            <a:ext cx="882074" cy="216048"/>
          </a:xfrm>
          <a:prstGeom prst="rect">
            <a:avLst/>
          </a:prstGeom>
        </p:spPr>
        <p:txBody>
          <a:bodyPr/>
          <a:lstStyle/>
          <a:p>
            <a:fld id="{A80E2194-D0C3-44E4-8759-FF8158259CF3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1388009" y="6375522"/>
            <a:ext cx="2881313" cy="215899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99531" y="6375522"/>
            <a:ext cx="719137" cy="215900"/>
          </a:xfrm>
          <a:prstGeom prst="rect">
            <a:avLst/>
          </a:prstGeom>
        </p:spPr>
        <p:txBody>
          <a:bodyPr/>
          <a:lstStyle/>
          <a:p>
            <a:fld id="{FFFEBCAA-439F-41B8-BD49-91774E008E4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2263" y="5014647"/>
            <a:ext cx="5846118" cy="1133937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798277" y="3751270"/>
            <a:ext cx="5840104" cy="1065936"/>
          </a:xfrm>
        </p:spPr>
        <p:txBody>
          <a:bodyPr anchor="t" anchorCtr="0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3CEEF440-6EE0-4102-B817-42297AE2D6AF}"/>
              </a:ext>
            </a:extLst>
          </p:cNvPr>
          <p:cNvSpPr>
            <a:spLocks noChangeAspect="1" noChangeArrowheads="1" noTextEdit="1"/>
          </p:cNvSpPr>
          <p:nvPr userDrawn="1"/>
        </p:nvSpPr>
        <p:spPr bwMode="gray">
          <a:xfrm>
            <a:off x="3563938" y="2009775"/>
            <a:ext cx="4833937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bg object 17">
            <a:extLst>
              <a:ext uri="{FF2B5EF4-FFF2-40B4-BE49-F238E27FC236}">
                <a16:creationId xmlns:a16="http://schemas.microsoft.com/office/drawing/2014/main" id="{256E829A-87AA-4A78-9E8D-F26F3DA694F5}"/>
              </a:ext>
            </a:extLst>
          </p:cNvPr>
          <p:cNvSpPr/>
          <p:nvPr userDrawn="1"/>
        </p:nvSpPr>
        <p:spPr>
          <a:xfrm>
            <a:off x="1816" y="0"/>
            <a:ext cx="1566757" cy="376208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38" name="bg object 18">
            <a:extLst>
              <a:ext uri="{FF2B5EF4-FFF2-40B4-BE49-F238E27FC236}">
                <a16:creationId xmlns:a16="http://schemas.microsoft.com/office/drawing/2014/main" id="{C774188B-54F6-40E2-B93E-6F227F71324D}"/>
              </a:ext>
            </a:extLst>
          </p:cNvPr>
          <p:cNvSpPr/>
          <p:nvPr userDrawn="1"/>
        </p:nvSpPr>
        <p:spPr>
          <a:xfrm>
            <a:off x="10627200" y="6481536"/>
            <a:ext cx="1566757" cy="376208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FDE2BCA-1C52-4720-A4A0-47E36E051C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79060" y="1418195"/>
            <a:ext cx="2242800" cy="9936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6912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300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 hasCustomPrompt="1"/>
          </p:nvPr>
        </p:nvSpPr>
        <p:spPr>
          <a:xfrm>
            <a:off x="531628" y="964051"/>
            <a:ext cx="11165244" cy="831398"/>
          </a:xfrm>
        </p:spPr>
        <p:txBody>
          <a:bodyPr anchor="b"/>
          <a:lstStyle>
            <a:lvl1pPr algn="ctr"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BEA0781-3560-40B8-919A-D982B5725C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662" y="5011615"/>
            <a:ext cx="2785272" cy="88233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50">
                <a:solidFill>
                  <a:schemeClr val="bg1"/>
                </a:solidFill>
              </a:defRPr>
            </a:lvl1pPr>
            <a:lvl2pPr marL="0" indent="0" algn="ctr">
              <a:buNone/>
              <a:defRPr sz="1650">
                <a:solidFill>
                  <a:schemeClr val="bg1"/>
                </a:solidFill>
              </a:defRPr>
            </a:lvl2pPr>
            <a:lvl3pPr marL="266700" indent="0" algn="ctr">
              <a:buNone/>
              <a:defRPr sz="1650">
                <a:solidFill>
                  <a:schemeClr val="bg1"/>
                </a:solidFill>
              </a:defRPr>
            </a:lvl3pPr>
            <a:lvl4pPr marL="539750" indent="0" algn="ctr">
              <a:buNone/>
              <a:defRPr sz="1650">
                <a:solidFill>
                  <a:schemeClr val="bg1"/>
                </a:solidFill>
              </a:defRPr>
            </a:lvl4pPr>
            <a:lvl5pPr marL="806450" indent="0" algn="ctr">
              <a:buNone/>
              <a:defRPr sz="165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0DFEEC4B-ED94-42D0-B84C-08B22653CE5F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381944" y="2484776"/>
            <a:ext cx="1944000" cy="194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FF00"/>
            </a:solidFill>
          </a:ln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5B7140B5-5E43-4CFD-AE51-A4DE732991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5911" y="5011615"/>
            <a:ext cx="2785272" cy="88233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50">
                <a:solidFill>
                  <a:schemeClr val="bg1"/>
                </a:solidFill>
              </a:defRPr>
            </a:lvl1pPr>
            <a:lvl2pPr marL="0" indent="0" algn="ctr">
              <a:buNone/>
              <a:defRPr sz="1650">
                <a:solidFill>
                  <a:schemeClr val="bg1"/>
                </a:solidFill>
              </a:defRPr>
            </a:lvl2pPr>
            <a:lvl3pPr marL="266700" indent="0" algn="ctr">
              <a:buNone/>
              <a:defRPr sz="1650">
                <a:solidFill>
                  <a:schemeClr val="bg1"/>
                </a:solidFill>
              </a:defRPr>
            </a:lvl3pPr>
            <a:lvl4pPr marL="539750" indent="0" algn="ctr">
              <a:buNone/>
              <a:defRPr sz="1650">
                <a:solidFill>
                  <a:schemeClr val="bg1"/>
                </a:solidFill>
              </a:defRPr>
            </a:lvl4pPr>
            <a:lvl5pPr marL="806450" indent="0" algn="ctr">
              <a:buNone/>
              <a:defRPr sz="165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Kuvan paikkamerkki 9">
            <a:extLst>
              <a:ext uri="{FF2B5EF4-FFF2-40B4-BE49-F238E27FC236}">
                <a16:creationId xmlns:a16="http://schemas.microsoft.com/office/drawing/2014/main" id="{6A2033D9-B272-4370-9A68-BDEE382F405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105193" y="2484776"/>
            <a:ext cx="1944000" cy="194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FF00"/>
            </a:solidFill>
          </a:ln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4" name="Tekstin paikkamerkki 4">
            <a:extLst>
              <a:ext uri="{FF2B5EF4-FFF2-40B4-BE49-F238E27FC236}">
                <a16:creationId xmlns:a16="http://schemas.microsoft.com/office/drawing/2014/main" id="{21413A21-45A3-4B2E-93AC-5442D640CA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21985" y="5011615"/>
            <a:ext cx="2785272" cy="88233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50">
                <a:solidFill>
                  <a:schemeClr val="bg1"/>
                </a:solidFill>
              </a:defRPr>
            </a:lvl1pPr>
            <a:lvl2pPr marL="0" indent="0" algn="ctr">
              <a:buNone/>
              <a:defRPr sz="1650">
                <a:solidFill>
                  <a:schemeClr val="bg1"/>
                </a:solidFill>
              </a:defRPr>
            </a:lvl2pPr>
            <a:lvl3pPr marL="266700" indent="0" algn="ctr">
              <a:buNone/>
              <a:defRPr sz="1650">
                <a:solidFill>
                  <a:schemeClr val="bg1"/>
                </a:solidFill>
              </a:defRPr>
            </a:lvl3pPr>
            <a:lvl4pPr marL="539750" indent="0" algn="ctr">
              <a:buNone/>
              <a:defRPr sz="1650">
                <a:solidFill>
                  <a:schemeClr val="bg1"/>
                </a:solidFill>
              </a:defRPr>
            </a:lvl4pPr>
            <a:lvl5pPr marL="806450" indent="0" algn="ctr">
              <a:buNone/>
              <a:defRPr sz="165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Kuvan paikkamerkki 9">
            <a:extLst>
              <a:ext uri="{FF2B5EF4-FFF2-40B4-BE49-F238E27FC236}">
                <a16:creationId xmlns:a16="http://schemas.microsoft.com/office/drawing/2014/main" id="{5600DE09-C756-4774-94BD-58104E0290C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861267" y="2484776"/>
            <a:ext cx="1944000" cy="194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FF00"/>
            </a:solidFill>
          </a:ln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44CE3CA-DF41-4C64-84CB-BE8A1D09D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2718" y="229796"/>
            <a:ext cx="681990" cy="300990"/>
          </a:xfrm>
          <a:prstGeom prst="rect">
            <a:avLst/>
          </a:prstGeom>
        </p:spPr>
      </p:pic>
      <p:sp>
        <p:nvSpPr>
          <p:cNvPr id="17" name="Tekstin paikkamerkki 4">
            <a:extLst>
              <a:ext uri="{FF2B5EF4-FFF2-40B4-BE49-F238E27FC236}">
                <a16:creationId xmlns:a16="http://schemas.microsoft.com/office/drawing/2014/main" id="{9C4BB5F3-5F24-4C5D-AEE5-3DA644D728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2662" y="4695092"/>
            <a:ext cx="2785272" cy="31652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50" b="1">
                <a:solidFill>
                  <a:srgbClr val="00FF00"/>
                </a:solidFill>
              </a:defRPr>
            </a:lvl1pPr>
            <a:lvl2pPr marL="0" indent="0" algn="ctr">
              <a:buNone/>
              <a:defRPr sz="1650">
                <a:solidFill>
                  <a:schemeClr val="bg1"/>
                </a:solidFill>
              </a:defRPr>
            </a:lvl2pPr>
            <a:lvl3pPr marL="266700" indent="0" algn="ctr">
              <a:buNone/>
              <a:defRPr sz="1650">
                <a:solidFill>
                  <a:schemeClr val="bg1"/>
                </a:solidFill>
              </a:defRPr>
            </a:lvl3pPr>
            <a:lvl4pPr marL="539750" indent="0" algn="ctr">
              <a:buNone/>
              <a:defRPr sz="1650">
                <a:solidFill>
                  <a:schemeClr val="bg1"/>
                </a:solidFill>
              </a:defRPr>
            </a:lvl4pPr>
            <a:lvl5pPr marL="806450" indent="0" algn="ctr">
              <a:buNone/>
              <a:defRPr sz="165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18" name="Tekstin paikkamerkki 4">
            <a:extLst>
              <a:ext uri="{FF2B5EF4-FFF2-40B4-BE49-F238E27FC236}">
                <a16:creationId xmlns:a16="http://schemas.microsoft.com/office/drawing/2014/main" id="{8C86C225-5742-4B85-BAF8-1FE7E4CA52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5911" y="4695092"/>
            <a:ext cx="2785272" cy="31652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50" b="1">
                <a:solidFill>
                  <a:srgbClr val="00FF00"/>
                </a:solidFill>
              </a:defRPr>
            </a:lvl1pPr>
            <a:lvl2pPr marL="0" indent="0" algn="ctr">
              <a:buNone/>
              <a:defRPr sz="1650">
                <a:solidFill>
                  <a:schemeClr val="bg1"/>
                </a:solidFill>
              </a:defRPr>
            </a:lvl2pPr>
            <a:lvl3pPr marL="266700" indent="0" algn="ctr">
              <a:buNone/>
              <a:defRPr sz="1650">
                <a:solidFill>
                  <a:schemeClr val="bg1"/>
                </a:solidFill>
              </a:defRPr>
            </a:lvl3pPr>
            <a:lvl4pPr marL="539750" indent="0" algn="ctr">
              <a:buNone/>
              <a:defRPr sz="1650">
                <a:solidFill>
                  <a:schemeClr val="bg1"/>
                </a:solidFill>
              </a:defRPr>
            </a:lvl4pPr>
            <a:lvl5pPr marL="806450" indent="0" algn="ctr">
              <a:buNone/>
              <a:defRPr sz="165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19" name="Tekstin paikkamerkki 4">
            <a:extLst>
              <a:ext uri="{FF2B5EF4-FFF2-40B4-BE49-F238E27FC236}">
                <a16:creationId xmlns:a16="http://schemas.microsoft.com/office/drawing/2014/main" id="{6AB8ADDE-3C08-4EC6-AAFC-8B8673048A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21985" y="4695092"/>
            <a:ext cx="2785272" cy="31652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50" b="1">
                <a:solidFill>
                  <a:srgbClr val="00FF00"/>
                </a:solidFill>
              </a:defRPr>
            </a:lvl1pPr>
            <a:lvl2pPr marL="0" indent="0" algn="ctr">
              <a:buNone/>
              <a:defRPr sz="1650">
                <a:solidFill>
                  <a:schemeClr val="bg1"/>
                </a:solidFill>
              </a:defRPr>
            </a:lvl2pPr>
            <a:lvl3pPr marL="266700" indent="0" algn="ctr">
              <a:buNone/>
              <a:defRPr sz="1650">
                <a:solidFill>
                  <a:schemeClr val="bg1"/>
                </a:solidFill>
              </a:defRPr>
            </a:lvl3pPr>
            <a:lvl4pPr marL="539750" indent="0" algn="ctr">
              <a:buNone/>
              <a:defRPr sz="1650">
                <a:solidFill>
                  <a:schemeClr val="bg1"/>
                </a:solidFill>
              </a:defRPr>
            </a:lvl4pPr>
            <a:lvl5pPr marL="806450" indent="0" algn="ctr">
              <a:buNone/>
              <a:defRPr sz="165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Etunimi Sukunimi</a:t>
            </a:r>
          </a:p>
        </p:txBody>
      </p:sp>
    </p:spTree>
    <p:extLst>
      <p:ext uri="{BB962C8B-B14F-4D97-AF65-F5344CB8AC3E}">
        <p14:creationId xmlns:p14="http://schemas.microsoft.com/office/powerpoint/2010/main" val="2989863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48" y="1122362"/>
            <a:ext cx="8382000" cy="1800000"/>
          </a:xfrm>
        </p:spPr>
        <p:txBody>
          <a:bodyPr anchor="t" anchorCtr="0"/>
          <a:lstStyle>
            <a:lvl1pPr algn="l"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48" y="4155142"/>
            <a:ext cx="8382000" cy="125057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D134F8E-4153-4C13-8B3F-12F9BDF0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910FA6-69AA-48E7-A44F-27E4E7080B13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742299B-DAD2-4F25-A9B7-A0CE23149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6B18C79-4C54-48B8-9FDB-ACA81B27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9788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300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48" y="1122362"/>
            <a:ext cx="8382000" cy="1800000"/>
          </a:xfrm>
        </p:spPr>
        <p:txBody>
          <a:bodyPr anchor="t" anchorCtr="0"/>
          <a:lstStyle>
            <a:lvl1pPr algn="l">
              <a:defRPr sz="6500">
                <a:solidFill>
                  <a:srgbClr val="EC008C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48" y="4155142"/>
            <a:ext cx="8382000" cy="125057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D134F8E-4153-4C13-8B3F-12F9BDF0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295BC-3F59-4CEC-BB26-9043D313EA1A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742299B-DAD2-4F25-A9B7-A0CE23149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6B18C79-4C54-48B8-9FDB-ACA81B27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2A6594E4-22A4-4E90-BD04-2EA71EA20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2718" y="229796"/>
            <a:ext cx="68199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300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48" y="1122362"/>
            <a:ext cx="8382000" cy="1800000"/>
          </a:xfrm>
        </p:spPr>
        <p:txBody>
          <a:bodyPr anchor="t" anchorCtr="0"/>
          <a:lstStyle>
            <a:lvl1pPr algn="l">
              <a:defRPr sz="6500">
                <a:solidFill>
                  <a:srgbClr val="00FF0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48" y="4155142"/>
            <a:ext cx="8382000" cy="125057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D134F8E-4153-4C13-8B3F-12F9BDF0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5B4B5-9F2F-4793-88DE-221029F89E75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742299B-DAD2-4F25-A9B7-A0CE23149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6B18C79-4C54-48B8-9FDB-ACA81B27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2A6594E4-22A4-4E90-BD04-2EA71EA20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2718" y="229796"/>
            <a:ext cx="68199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0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300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2">
            <a:extLst>
              <a:ext uri="{FF2B5EF4-FFF2-40B4-BE49-F238E27FC236}">
                <a16:creationId xmlns:a16="http://schemas.microsoft.com/office/drawing/2014/main" id="{49E40927-BBBE-4635-B5B1-51EB35CA63C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588" y="0"/>
            <a:ext cx="12193588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565275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1588 w 12193588"/>
              <a:gd name="connsiteY0" fmla="*/ 0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88 w 12193588"/>
              <a:gd name="connsiteY6" fmla="*/ 0 h 6858000"/>
              <a:gd name="connsiteX0" fmla="*/ 1565275 w 12193588"/>
              <a:gd name="connsiteY0" fmla="*/ 36671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66712 h 6858000"/>
              <a:gd name="connsiteX0" fmla="*/ 1565275 w 12193588"/>
              <a:gd name="connsiteY0" fmla="*/ 36671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66712 h 6858000"/>
              <a:gd name="connsiteX0" fmla="*/ 1565275 w 12193588"/>
              <a:gd name="connsiteY0" fmla="*/ 371475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71475 h 6858000"/>
              <a:gd name="connsiteX0" fmla="*/ 1565275 w 12193588"/>
              <a:gd name="connsiteY0" fmla="*/ 371475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71475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2193588 w 12193588"/>
              <a:gd name="connsiteY4" fmla="*/ 6858000 h 6858000"/>
              <a:gd name="connsiteX5" fmla="*/ 1588 w 12193588"/>
              <a:gd name="connsiteY5" fmla="*/ 6858000 h 6858000"/>
              <a:gd name="connsiteX6" fmla="*/ 0 w 12193588"/>
              <a:gd name="connsiteY6" fmla="*/ 374650 h 6858000"/>
              <a:gd name="connsiteX7" fmla="*/ 1566863 w 12193588"/>
              <a:gd name="connsiteY7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2193588 w 12193588"/>
              <a:gd name="connsiteY4" fmla="*/ 6858000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0628313 w 12193588"/>
              <a:gd name="connsiteY4" fmla="*/ 6486525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0626726 w 12193588"/>
              <a:gd name="connsiteY4" fmla="*/ 6484938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3588" h="6858000">
                <a:moveTo>
                  <a:pt x="1566863" y="373062"/>
                </a:moveTo>
                <a:cubicBezTo>
                  <a:pt x="1567392" y="250825"/>
                  <a:pt x="1566334" y="122237"/>
                  <a:pt x="1566863" y="0"/>
                </a:cubicBezTo>
                <a:lnTo>
                  <a:pt x="12193588" y="0"/>
                </a:lnTo>
                <a:lnTo>
                  <a:pt x="12193588" y="6483350"/>
                </a:lnTo>
                <a:lnTo>
                  <a:pt x="10626726" y="6484938"/>
                </a:lnTo>
                <a:lnTo>
                  <a:pt x="10626726" y="6856413"/>
                </a:lnTo>
                <a:lnTo>
                  <a:pt x="1588" y="6858000"/>
                </a:lnTo>
                <a:cubicBezTo>
                  <a:pt x="1059" y="4696883"/>
                  <a:pt x="529" y="2535767"/>
                  <a:pt x="0" y="374650"/>
                </a:cubicBezTo>
                <a:lnTo>
                  <a:pt x="1566863" y="3730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48" y="1122361"/>
            <a:ext cx="8382000" cy="1800000"/>
          </a:xfrm>
        </p:spPr>
        <p:txBody>
          <a:bodyPr anchor="t" anchorCtr="0"/>
          <a:lstStyle>
            <a:lvl1pPr algn="l">
              <a:defRPr sz="6500">
                <a:solidFill>
                  <a:srgbClr val="EC008C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48" y="4155142"/>
            <a:ext cx="8382000" cy="125057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D134F8E-4153-4C13-8B3F-12F9BDF0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42EF68-F33F-4DCE-87EF-621C4942B7C2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742299B-DAD2-4F25-A9B7-A0CE23149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6B18C79-4C54-48B8-9FDB-ACA81B27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76CBE87-96CE-43D0-8BBC-FE2F1F9986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2400" y="230400"/>
            <a:ext cx="680400" cy="3024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2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3838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EC0B-4296-4D71-999C-AB70F1E75FFC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9016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300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E062D4-2A27-45B0-8274-B0FACF46B5C7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23F98A4-CC5E-47EB-9896-4CF379FE2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2718" y="229796"/>
            <a:ext cx="68199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93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7" y="2088775"/>
            <a:ext cx="4788000" cy="41400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ABB6484-B38D-427A-8DEB-D67D82C7D6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80121" y="2088775"/>
            <a:ext cx="4788000" cy="41400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2DC5404-9034-4C91-B457-4039C06959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DD4430-C6B8-4541-A6AC-3417A22A973A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19D6948-8DF2-4DF1-8401-5A30EEFD8F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D95326F-A8EB-4CEA-88E4-97AFAE86A3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743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7" y="2787462"/>
            <a:ext cx="4788000" cy="34413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ABB6484-B38D-427A-8DEB-D67D82C7D6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78800" y="2787462"/>
            <a:ext cx="4788000" cy="34413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7192C681-E03B-42EF-93CB-62882EDFB5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7527" y="2088775"/>
            <a:ext cx="4788000" cy="58214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E17FF42-CA18-47DE-941E-A9A99DC8E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8800" y="2088775"/>
            <a:ext cx="4788000" cy="58214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EF38D506-1637-4E50-8177-47445F24CC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BBD35-9528-463E-9FFF-86E1303862A0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5A95C55B-EA85-413D-9A4B-92385D9622E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5C8A7D7-FBE4-4B84-9B26-1D75839ACB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6574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g object 17">
            <a:extLst>
              <a:ext uri="{FF2B5EF4-FFF2-40B4-BE49-F238E27FC236}">
                <a16:creationId xmlns:a16="http://schemas.microsoft.com/office/drawing/2014/main" id="{10E1F50E-0267-4791-8536-AF37549E4D86}"/>
              </a:ext>
            </a:extLst>
          </p:cNvPr>
          <p:cNvSpPr/>
          <p:nvPr userDrawn="1"/>
        </p:nvSpPr>
        <p:spPr>
          <a:xfrm>
            <a:off x="0" y="0"/>
            <a:ext cx="5760000" cy="6858000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300F5E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7" y="627529"/>
            <a:ext cx="4788000" cy="13447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7" y="2088776"/>
            <a:ext cx="4788000" cy="41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14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bg object 17">
            <a:extLst>
              <a:ext uri="{FF2B5EF4-FFF2-40B4-BE49-F238E27FC236}">
                <a16:creationId xmlns:a16="http://schemas.microsoft.com/office/drawing/2014/main" id="{044F0693-F2B2-47CE-A1C8-8F69BF485420}"/>
              </a:ext>
            </a:extLst>
          </p:cNvPr>
          <p:cNvSpPr/>
          <p:nvPr userDrawn="1"/>
        </p:nvSpPr>
        <p:spPr>
          <a:xfrm>
            <a:off x="1816" y="0"/>
            <a:ext cx="1566757" cy="376208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5FA0B536-51B5-42B5-9A90-720C45616BE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913CB5-8B44-46D2-8A1B-DB95D4012BBD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4A453BAB-6625-4571-BA7C-CF2D406E0E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6DF42E4B-7E90-4EE9-9768-36D84536F3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2C192306-D59C-43DE-921E-D5C26A781D16}"/>
              </a:ext>
            </a:extLst>
          </p:cNvPr>
          <p:cNvSpPr/>
          <p:nvPr userDrawn="1"/>
        </p:nvSpPr>
        <p:spPr>
          <a:xfrm>
            <a:off x="6414269" y="2425530"/>
            <a:ext cx="584142" cy="505975"/>
          </a:xfrm>
          <a:custGeom>
            <a:avLst/>
            <a:gdLst/>
            <a:ahLst/>
            <a:cxnLst/>
            <a:rect l="l" t="t" r="r" b="b"/>
            <a:pathLst>
              <a:path w="963295" h="834389">
                <a:moveTo>
                  <a:pt x="963237" y="0"/>
                </a:moveTo>
                <a:lnTo>
                  <a:pt x="518434" y="0"/>
                </a:lnTo>
                <a:lnTo>
                  <a:pt x="518434" y="413107"/>
                </a:lnTo>
                <a:lnTo>
                  <a:pt x="731119" y="413107"/>
                </a:lnTo>
                <a:lnTo>
                  <a:pt x="726079" y="449181"/>
                </a:lnTo>
                <a:lnTo>
                  <a:pt x="701027" y="513860"/>
                </a:lnTo>
                <a:lnTo>
                  <a:pt x="653986" y="569844"/>
                </a:lnTo>
                <a:lnTo>
                  <a:pt x="617881" y="597293"/>
                </a:lnTo>
                <a:lnTo>
                  <a:pt x="572698" y="624808"/>
                </a:lnTo>
                <a:lnTo>
                  <a:pt x="518434" y="652388"/>
                </a:lnTo>
                <a:lnTo>
                  <a:pt x="614557" y="834393"/>
                </a:lnTo>
                <a:lnTo>
                  <a:pt x="666896" y="809913"/>
                </a:lnTo>
                <a:lnTo>
                  <a:pt x="714643" y="784390"/>
                </a:lnTo>
                <a:lnTo>
                  <a:pt x="757798" y="757825"/>
                </a:lnTo>
                <a:lnTo>
                  <a:pt x="796362" y="730216"/>
                </a:lnTo>
                <a:lnTo>
                  <a:pt x="830334" y="701565"/>
                </a:lnTo>
                <a:lnTo>
                  <a:pt x="859716" y="671870"/>
                </a:lnTo>
                <a:lnTo>
                  <a:pt x="884507" y="641132"/>
                </a:lnTo>
                <a:lnTo>
                  <a:pt x="908568" y="602442"/>
                </a:lnTo>
                <a:lnTo>
                  <a:pt x="928252" y="559323"/>
                </a:lnTo>
                <a:lnTo>
                  <a:pt x="943560" y="511774"/>
                </a:lnTo>
                <a:lnTo>
                  <a:pt x="954492" y="459797"/>
                </a:lnTo>
                <a:lnTo>
                  <a:pt x="961051" y="403390"/>
                </a:lnTo>
                <a:lnTo>
                  <a:pt x="963237" y="342555"/>
                </a:lnTo>
                <a:lnTo>
                  <a:pt x="963237" y="0"/>
                </a:lnTo>
                <a:close/>
              </a:path>
              <a:path w="963295" h="834389">
                <a:moveTo>
                  <a:pt x="444813" y="0"/>
                </a:moveTo>
                <a:lnTo>
                  <a:pt x="0" y="0"/>
                </a:lnTo>
                <a:lnTo>
                  <a:pt x="0" y="413107"/>
                </a:lnTo>
                <a:lnTo>
                  <a:pt x="212695" y="413107"/>
                </a:lnTo>
                <a:lnTo>
                  <a:pt x="207649" y="449181"/>
                </a:lnTo>
                <a:lnTo>
                  <a:pt x="182597" y="513860"/>
                </a:lnTo>
                <a:lnTo>
                  <a:pt x="135561" y="569844"/>
                </a:lnTo>
                <a:lnTo>
                  <a:pt x="99452" y="597293"/>
                </a:lnTo>
                <a:lnTo>
                  <a:pt x="54265" y="624808"/>
                </a:lnTo>
                <a:lnTo>
                  <a:pt x="0" y="652388"/>
                </a:lnTo>
                <a:lnTo>
                  <a:pt x="96122" y="834393"/>
                </a:lnTo>
                <a:lnTo>
                  <a:pt x="148462" y="809913"/>
                </a:lnTo>
                <a:lnTo>
                  <a:pt x="196210" y="784390"/>
                </a:lnTo>
                <a:lnTo>
                  <a:pt x="239367" y="757825"/>
                </a:lnTo>
                <a:lnTo>
                  <a:pt x="277932" y="730216"/>
                </a:lnTo>
                <a:lnTo>
                  <a:pt x="311904" y="701565"/>
                </a:lnTo>
                <a:lnTo>
                  <a:pt x="341284" y="671870"/>
                </a:lnTo>
                <a:lnTo>
                  <a:pt x="366072" y="641132"/>
                </a:lnTo>
                <a:lnTo>
                  <a:pt x="390134" y="602442"/>
                </a:lnTo>
                <a:lnTo>
                  <a:pt x="409820" y="559323"/>
                </a:lnTo>
                <a:lnTo>
                  <a:pt x="425131" y="511774"/>
                </a:lnTo>
                <a:lnTo>
                  <a:pt x="436066" y="459797"/>
                </a:lnTo>
                <a:lnTo>
                  <a:pt x="442626" y="403390"/>
                </a:lnTo>
                <a:lnTo>
                  <a:pt x="444813" y="342555"/>
                </a:lnTo>
                <a:lnTo>
                  <a:pt x="444813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0441B94-046F-42EE-B6D3-728E122FE5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98410" y="2944906"/>
            <a:ext cx="4566527" cy="1671918"/>
          </a:xfrm>
        </p:spPr>
        <p:txBody>
          <a:bodyPr/>
          <a:lstStyle>
            <a:lvl1pPr marL="0" indent="0">
              <a:buNone/>
              <a:defRPr sz="2500" i="1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7" name="Tekstin paikkamerkki 7">
            <a:extLst>
              <a:ext uri="{FF2B5EF4-FFF2-40B4-BE49-F238E27FC236}">
                <a16:creationId xmlns:a16="http://schemas.microsoft.com/office/drawing/2014/main" id="{D59F5E8B-07FA-4ABF-87A3-FCE2D77057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98410" y="4679577"/>
            <a:ext cx="4566527" cy="878728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Geomanist" panose="02000503000000020004" pitchFamily="50" charset="0"/>
              <a:buChar char="–"/>
              <a:defRPr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02666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g object 17">
            <a:extLst>
              <a:ext uri="{FF2B5EF4-FFF2-40B4-BE49-F238E27FC236}">
                <a16:creationId xmlns:a16="http://schemas.microsoft.com/office/drawing/2014/main" id="{10E1F50E-0267-4791-8536-AF37549E4D86}"/>
              </a:ext>
            </a:extLst>
          </p:cNvPr>
          <p:cNvSpPr/>
          <p:nvPr userDrawn="1"/>
        </p:nvSpPr>
        <p:spPr>
          <a:xfrm>
            <a:off x="0" y="0"/>
            <a:ext cx="5760000" cy="6858000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300F5E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7" y="627529"/>
            <a:ext cx="4788000" cy="13447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7" y="2088776"/>
            <a:ext cx="4788000" cy="41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14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ABB6484-B38D-427A-8DEB-D67D82C7D6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78800" y="2088775"/>
            <a:ext cx="4788000" cy="41400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bg object 17">
            <a:extLst>
              <a:ext uri="{FF2B5EF4-FFF2-40B4-BE49-F238E27FC236}">
                <a16:creationId xmlns:a16="http://schemas.microsoft.com/office/drawing/2014/main" id="{044F0693-F2B2-47CE-A1C8-8F69BF485420}"/>
              </a:ext>
            </a:extLst>
          </p:cNvPr>
          <p:cNvSpPr/>
          <p:nvPr userDrawn="1"/>
        </p:nvSpPr>
        <p:spPr>
          <a:xfrm>
            <a:off x="1816" y="0"/>
            <a:ext cx="1566757" cy="376208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5FA0B536-51B5-42B5-9A90-720C45616BE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19E50D-295B-4071-85B9-AC920488E75C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4A453BAB-6625-4571-BA7C-CF2D406E0E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6DF42E4B-7E90-4EE9-9768-36D84536F3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88C1CA0A-F93C-4AFD-B68A-0BDB5CF3A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8800" y="1452281"/>
            <a:ext cx="4788000" cy="58214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23028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21090C81-0F89-4209-9251-72ABE78F87F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588" y="-1588"/>
            <a:ext cx="5773738" cy="6859588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565275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1588 w 12193588"/>
              <a:gd name="connsiteY0" fmla="*/ 0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88 w 12193588"/>
              <a:gd name="connsiteY6" fmla="*/ 0 h 6858000"/>
              <a:gd name="connsiteX0" fmla="*/ 1565275 w 12193588"/>
              <a:gd name="connsiteY0" fmla="*/ 36671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66712 h 6858000"/>
              <a:gd name="connsiteX0" fmla="*/ 1565275 w 12193588"/>
              <a:gd name="connsiteY0" fmla="*/ 36671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66712 h 6858000"/>
              <a:gd name="connsiteX0" fmla="*/ 1565275 w 12193588"/>
              <a:gd name="connsiteY0" fmla="*/ 371475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71475 h 6858000"/>
              <a:gd name="connsiteX0" fmla="*/ 1565275 w 12193588"/>
              <a:gd name="connsiteY0" fmla="*/ 371475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71475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2193588 w 12193588"/>
              <a:gd name="connsiteY4" fmla="*/ 6858000 h 6858000"/>
              <a:gd name="connsiteX5" fmla="*/ 1588 w 12193588"/>
              <a:gd name="connsiteY5" fmla="*/ 6858000 h 6858000"/>
              <a:gd name="connsiteX6" fmla="*/ 0 w 12193588"/>
              <a:gd name="connsiteY6" fmla="*/ 374650 h 6858000"/>
              <a:gd name="connsiteX7" fmla="*/ 1566863 w 12193588"/>
              <a:gd name="connsiteY7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2193588 w 12193588"/>
              <a:gd name="connsiteY4" fmla="*/ 6858000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0628313 w 12193588"/>
              <a:gd name="connsiteY4" fmla="*/ 6486525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0626726 w 12193588"/>
              <a:gd name="connsiteY4" fmla="*/ 6484938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6097588 w 12193588"/>
              <a:gd name="connsiteY2" fmla="*/ 0 h 6858000"/>
              <a:gd name="connsiteX3" fmla="*/ 12193588 w 12193588"/>
              <a:gd name="connsiteY3" fmla="*/ 0 h 6858000"/>
              <a:gd name="connsiteX4" fmla="*/ 12193588 w 12193588"/>
              <a:gd name="connsiteY4" fmla="*/ 6483350 h 6858000"/>
              <a:gd name="connsiteX5" fmla="*/ 10626726 w 12193588"/>
              <a:gd name="connsiteY5" fmla="*/ 6484938 h 6858000"/>
              <a:gd name="connsiteX6" fmla="*/ 10626726 w 12193588"/>
              <a:gd name="connsiteY6" fmla="*/ 6856413 h 6858000"/>
              <a:gd name="connsiteX7" fmla="*/ 1588 w 12193588"/>
              <a:gd name="connsiteY7" fmla="*/ 6858000 h 6858000"/>
              <a:gd name="connsiteX8" fmla="*/ 0 w 12193588"/>
              <a:gd name="connsiteY8" fmla="*/ 374650 h 6858000"/>
              <a:gd name="connsiteX9" fmla="*/ 1566863 w 12193588"/>
              <a:gd name="connsiteY9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6097588 w 12193588"/>
              <a:gd name="connsiteY2" fmla="*/ 0 h 6858000"/>
              <a:gd name="connsiteX3" fmla="*/ 12193588 w 12193588"/>
              <a:gd name="connsiteY3" fmla="*/ 0 h 6858000"/>
              <a:gd name="connsiteX4" fmla="*/ 12193588 w 12193588"/>
              <a:gd name="connsiteY4" fmla="*/ 6483350 h 6858000"/>
              <a:gd name="connsiteX5" fmla="*/ 10626726 w 12193588"/>
              <a:gd name="connsiteY5" fmla="*/ 6484938 h 6858000"/>
              <a:gd name="connsiteX6" fmla="*/ 10626726 w 12193588"/>
              <a:gd name="connsiteY6" fmla="*/ 6856413 h 6858000"/>
              <a:gd name="connsiteX7" fmla="*/ 6097588 w 12193588"/>
              <a:gd name="connsiteY7" fmla="*/ 6858000 h 6858000"/>
              <a:gd name="connsiteX8" fmla="*/ 1588 w 12193588"/>
              <a:gd name="connsiteY8" fmla="*/ 6858000 h 6858000"/>
              <a:gd name="connsiteX9" fmla="*/ 0 w 12193588"/>
              <a:gd name="connsiteY9" fmla="*/ 374650 h 6858000"/>
              <a:gd name="connsiteX10" fmla="*/ 1566863 w 12193588"/>
              <a:gd name="connsiteY10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6097588 w 12193588"/>
              <a:gd name="connsiteY2" fmla="*/ 0 h 6858000"/>
              <a:gd name="connsiteX3" fmla="*/ 12193588 w 12193588"/>
              <a:gd name="connsiteY3" fmla="*/ 0 h 6858000"/>
              <a:gd name="connsiteX4" fmla="*/ 12193588 w 12193588"/>
              <a:gd name="connsiteY4" fmla="*/ 6483350 h 6858000"/>
              <a:gd name="connsiteX5" fmla="*/ 10626726 w 12193588"/>
              <a:gd name="connsiteY5" fmla="*/ 6484938 h 6858000"/>
              <a:gd name="connsiteX6" fmla="*/ 6097588 w 12193588"/>
              <a:gd name="connsiteY6" fmla="*/ 6858000 h 6858000"/>
              <a:gd name="connsiteX7" fmla="*/ 1588 w 12193588"/>
              <a:gd name="connsiteY7" fmla="*/ 6858000 h 6858000"/>
              <a:gd name="connsiteX8" fmla="*/ 0 w 12193588"/>
              <a:gd name="connsiteY8" fmla="*/ 374650 h 6858000"/>
              <a:gd name="connsiteX9" fmla="*/ 1566863 w 12193588"/>
              <a:gd name="connsiteY9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6097588 w 12193588"/>
              <a:gd name="connsiteY2" fmla="*/ 0 h 6858000"/>
              <a:gd name="connsiteX3" fmla="*/ 12193588 w 12193588"/>
              <a:gd name="connsiteY3" fmla="*/ 0 h 6858000"/>
              <a:gd name="connsiteX4" fmla="*/ 12193588 w 12193588"/>
              <a:gd name="connsiteY4" fmla="*/ 6483350 h 6858000"/>
              <a:gd name="connsiteX5" fmla="*/ 6097588 w 12193588"/>
              <a:gd name="connsiteY5" fmla="*/ 6858000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6097588 w 12193588"/>
              <a:gd name="connsiteY2" fmla="*/ 0 h 6858000"/>
              <a:gd name="connsiteX3" fmla="*/ 12193588 w 12193588"/>
              <a:gd name="connsiteY3" fmla="*/ 0 h 6858000"/>
              <a:gd name="connsiteX4" fmla="*/ 6097588 w 12193588"/>
              <a:gd name="connsiteY4" fmla="*/ 6858000 h 6858000"/>
              <a:gd name="connsiteX5" fmla="*/ 1588 w 12193588"/>
              <a:gd name="connsiteY5" fmla="*/ 6858000 h 6858000"/>
              <a:gd name="connsiteX6" fmla="*/ 0 w 12193588"/>
              <a:gd name="connsiteY6" fmla="*/ 374650 h 6858000"/>
              <a:gd name="connsiteX7" fmla="*/ 1566863 w 12193588"/>
              <a:gd name="connsiteY7" fmla="*/ 373062 h 6858000"/>
              <a:gd name="connsiteX0" fmla="*/ 1566863 w 6097588"/>
              <a:gd name="connsiteY0" fmla="*/ 373062 h 6858000"/>
              <a:gd name="connsiteX1" fmla="*/ 1566863 w 6097588"/>
              <a:gd name="connsiteY1" fmla="*/ 0 h 6858000"/>
              <a:gd name="connsiteX2" fmla="*/ 6097588 w 6097588"/>
              <a:gd name="connsiteY2" fmla="*/ 0 h 6858000"/>
              <a:gd name="connsiteX3" fmla="*/ 6097588 w 6097588"/>
              <a:gd name="connsiteY3" fmla="*/ 6858000 h 6858000"/>
              <a:gd name="connsiteX4" fmla="*/ 1588 w 6097588"/>
              <a:gd name="connsiteY4" fmla="*/ 6858000 h 6858000"/>
              <a:gd name="connsiteX5" fmla="*/ 0 w 6097588"/>
              <a:gd name="connsiteY5" fmla="*/ 374650 h 6858000"/>
              <a:gd name="connsiteX6" fmla="*/ 1566863 w 6097588"/>
              <a:gd name="connsiteY6" fmla="*/ 373062 h 6858000"/>
              <a:gd name="connsiteX0" fmla="*/ 1566863 w 6097588"/>
              <a:gd name="connsiteY0" fmla="*/ 374650 h 6859588"/>
              <a:gd name="connsiteX1" fmla="*/ 1566863 w 6097588"/>
              <a:gd name="connsiteY1" fmla="*/ 1588 h 6859588"/>
              <a:gd name="connsiteX2" fmla="*/ 5773738 w 6097588"/>
              <a:gd name="connsiteY2" fmla="*/ 0 h 6859588"/>
              <a:gd name="connsiteX3" fmla="*/ 6097588 w 6097588"/>
              <a:gd name="connsiteY3" fmla="*/ 1588 h 6859588"/>
              <a:gd name="connsiteX4" fmla="*/ 6097588 w 6097588"/>
              <a:gd name="connsiteY4" fmla="*/ 6859588 h 6859588"/>
              <a:gd name="connsiteX5" fmla="*/ 1588 w 6097588"/>
              <a:gd name="connsiteY5" fmla="*/ 6859588 h 6859588"/>
              <a:gd name="connsiteX6" fmla="*/ 0 w 6097588"/>
              <a:gd name="connsiteY6" fmla="*/ 376238 h 6859588"/>
              <a:gd name="connsiteX7" fmla="*/ 1566863 w 6097588"/>
              <a:gd name="connsiteY7" fmla="*/ 374650 h 6859588"/>
              <a:gd name="connsiteX0" fmla="*/ 1566863 w 6097588"/>
              <a:gd name="connsiteY0" fmla="*/ 374650 h 6859588"/>
              <a:gd name="connsiteX1" fmla="*/ 1566863 w 6097588"/>
              <a:gd name="connsiteY1" fmla="*/ 1588 h 6859588"/>
              <a:gd name="connsiteX2" fmla="*/ 5773738 w 6097588"/>
              <a:gd name="connsiteY2" fmla="*/ 0 h 6859588"/>
              <a:gd name="connsiteX3" fmla="*/ 6097588 w 6097588"/>
              <a:gd name="connsiteY3" fmla="*/ 1588 h 6859588"/>
              <a:gd name="connsiteX4" fmla="*/ 6097588 w 6097588"/>
              <a:gd name="connsiteY4" fmla="*/ 6859588 h 6859588"/>
              <a:gd name="connsiteX5" fmla="*/ 5772151 w 6097588"/>
              <a:gd name="connsiteY5" fmla="*/ 6859588 h 6859588"/>
              <a:gd name="connsiteX6" fmla="*/ 1588 w 6097588"/>
              <a:gd name="connsiteY6" fmla="*/ 6859588 h 6859588"/>
              <a:gd name="connsiteX7" fmla="*/ 0 w 6097588"/>
              <a:gd name="connsiteY7" fmla="*/ 376238 h 6859588"/>
              <a:gd name="connsiteX8" fmla="*/ 1566863 w 6097588"/>
              <a:gd name="connsiteY8" fmla="*/ 374650 h 6859588"/>
              <a:gd name="connsiteX0" fmla="*/ 1566863 w 6097588"/>
              <a:gd name="connsiteY0" fmla="*/ 374650 h 6859588"/>
              <a:gd name="connsiteX1" fmla="*/ 1566863 w 6097588"/>
              <a:gd name="connsiteY1" fmla="*/ 1588 h 6859588"/>
              <a:gd name="connsiteX2" fmla="*/ 5773738 w 6097588"/>
              <a:gd name="connsiteY2" fmla="*/ 0 h 6859588"/>
              <a:gd name="connsiteX3" fmla="*/ 6097588 w 6097588"/>
              <a:gd name="connsiteY3" fmla="*/ 1588 h 6859588"/>
              <a:gd name="connsiteX4" fmla="*/ 5772151 w 6097588"/>
              <a:gd name="connsiteY4" fmla="*/ 6859588 h 6859588"/>
              <a:gd name="connsiteX5" fmla="*/ 1588 w 6097588"/>
              <a:gd name="connsiteY5" fmla="*/ 6859588 h 6859588"/>
              <a:gd name="connsiteX6" fmla="*/ 0 w 6097588"/>
              <a:gd name="connsiteY6" fmla="*/ 376238 h 6859588"/>
              <a:gd name="connsiteX7" fmla="*/ 1566863 w 6097588"/>
              <a:gd name="connsiteY7" fmla="*/ 374650 h 6859588"/>
              <a:gd name="connsiteX0" fmla="*/ 1566863 w 5773738"/>
              <a:gd name="connsiteY0" fmla="*/ 374650 h 6859588"/>
              <a:gd name="connsiteX1" fmla="*/ 1566863 w 5773738"/>
              <a:gd name="connsiteY1" fmla="*/ 1588 h 6859588"/>
              <a:gd name="connsiteX2" fmla="*/ 5773738 w 5773738"/>
              <a:gd name="connsiteY2" fmla="*/ 0 h 6859588"/>
              <a:gd name="connsiteX3" fmla="*/ 5772151 w 5773738"/>
              <a:gd name="connsiteY3" fmla="*/ 6859588 h 6859588"/>
              <a:gd name="connsiteX4" fmla="*/ 1588 w 5773738"/>
              <a:gd name="connsiteY4" fmla="*/ 6859588 h 6859588"/>
              <a:gd name="connsiteX5" fmla="*/ 0 w 5773738"/>
              <a:gd name="connsiteY5" fmla="*/ 376238 h 6859588"/>
              <a:gd name="connsiteX6" fmla="*/ 1566863 w 5773738"/>
              <a:gd name="connsiteY6" fmla="*/ 374650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3738" h="6859588">
                <a:moveTo>
                  <a:pt x="1566863" y="374650"/>
                </a:moveTo>
                <a:cubicBezTo>
                  <a:pt x="1567392" y="252413"/>
                  <a:pt x="1566334" y="123825"/>
                  <a:pt x="1566863" y="1588"/>
                </a:cubicBezTo>
                <a:lnTo>
                  <a:pt x="5773738" y="0"/>
                </a:lnTo>
                <a:lnTo>
                  <a:pt x="5772151" y="6859588"/>
                </a:lnTo>
                <a:lnTo>
                  <a:pt x="1588" y="6859588"/>
                </a:lnTo>
                <a:cubicBezTo>
                  <a:pt x="1059" y="4698471"/>
                  <a:pt x="529" y="2537355"/>
                  <a:pt x="0" y="376238"/>
                </a:cubicBezTo>
                <a:lnTo>
                  <a:pt x="1566863" y="374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7" y="627529"/>
            <a:ext cx="4788000" cy="13447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7" y="2088776"/>
            <a:ext cx="4788000" cy="1093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14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ABB6484-B38D-427A-8DEB-D67D82C7D6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78800" y="2088775"/>
            <a:ext cx="4788000" cy="41400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FA0ABEB-59D7-40C3-8959-C4D289EE97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53D9C8-E6CC-4098-AF64-FB142BD6B637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6C771D3B-1B78-4BF3-8366-A71AE54EC7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7DC38B2-50BB-465F-8860-8F3A153064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n paikkamerkki 4">
            <a:extLst>
              <a:ext uri="{FF2B5EF4-FFF2-40B4-BE49-F238E27FC236}">
                <a16:creationId xmlns:a16="http://schemas.microsoft.com/office/drawing/2014/main" id="{9952C0C8-62DB-4454-A068-B32810B43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8800" y="1452281"/>
            <a:ext cx="4788000" cy="58214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8504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51361"/>
            <a:ext cx="10515600" cy="210035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722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9F7C572-07A4-41F1-8FD4-672EFA0E4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0CBF-5E24-49D0-9441-CD3122BF65C2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745F1CE-1961-4281-9E89-1CB9A1EAA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00AC6CC-8BD5-4F55-8D1A-047814F8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1805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300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51361"/>
            <a:ext cx="10515600" cy="210035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722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9F7C572-07A4-41F1-8FD4-672EFA0E4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3DA309-ADA2-4F68-8606-00535AE70D50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745F1CE-1961-4281-9E89-1CB9A1EAA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00AC6CC-8BD5-4F55-8D1A-047814F8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DD8444A-710F-4841-916B-A01144F25E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2718" y="229796"/>
            <a:ext cx="68199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9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300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2">
            <a:extLst>
              <a:ext uri="{FF2B5EF4-FFF2-40B4-BE49-F238E27FC236}">
                <a16:creationId xmlns:a16="http://schemas.microsoft.com/office/drawing/2014/main" id="{49E40927-BBBE-4635-B5B1-51EB35CA63C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588" y="0"/>
            <a:ext cx="12193588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565275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1588 w 12193588"/>
              <a:gd name="connsiteY0" fmla="*/ 0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88 w 12193588"/>
              <a:gd name="connsiteY6" fmla="*/ 0 h 6858000"/>
              <a:gd name="connsiteX0" fmla="*/ 1565275 w 12193588"/>
              <a:gd name="connsiteY0" fmla="*/ 36671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66712 h 6858000"/>
              <a:gd name="connsiteX0" fmla="*/ 1565275 w 12193588"/>
              <a:gd name="connsiteY0" fmla="*/ 36671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66712 h 6858000"/>
              <a:gd name="connsiteX0" fmla="*/ 1565275 w 12193588"/>
              <a:gd name="connsiteY0" fmla="*/ 371475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71475 h 6858000"/>
              <a:gd name="connsiteX0" fmla="*/ 1565275 w 12193588"/>
              <a:gd name="connsiteY0" fmla="*/ 371475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71475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2193588 w 12193588"/>
              <a:gd name="connsiteY4" fmla="*/ 6858000 h 6858000"/>
              <a:gd name="connsiteX5" fmla="*/ 1588 w 12193588"/>
              <a:gd name="connsiteY5" fmla="*/ 6858000 h 6858000"/>
              <a:gd name="connsiteX6" fmla="*/ 0 w 12193588"/>
              <a:gd name="connsiteY6" fmla="*/ 374650 h 6858000"/>
              <a:gd name="connsiteX7" fmla="*/ 1566863 w 12193588"/>
              <a:gd name="connsiteY7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2193588 w 12193588"/>
              <a:gd name="connsiteY4" fmla="*/ 6858000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0628313 w 12193588"/>
              <a:gd name="connsiteY4" fmla="*/ 6486525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0626726 w 12193588"/>
              <a:gd name="connsiteY4" fmla="*/ 6484938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3588" h="6858000">
                <a:moveTo>
                  <a:pt x="1566863" y="373062"/>
                </a:moveTo>
                <a:cubicBezTo>
                  <a:pt x="1567392" y="250825"/>
                  <a:pt x="1566334" y="122237"/>
                  <a:pt x="1566863" y="0"/>
                </a:cubicBezTo>
                <a:lnTo>
                  <a:pt x="12193588" y="0"/>
                </a:lnTo>
                <a:lnTo>
                  <a:pt x="12193588" y="6483350"/>
                </a:lnTo>
                <a:lnTo>
                  <a:pt x="10626726" y="6484938"/>
                </a:lnTo>
                <a:lnTo>
                  <a:pt x="10626726" y="6856413"/>
                </a:lnTo>
                <a:lnTo>
                  <a:pt x="1588" y="6858000"/>
                </a:lnTo>
                <a:cubicBezTo>
                  <a:pt x="1059" y="4696883"/>
                  <a:pt x="529" y="2535767"/>
                  <a:pt x="0" y="374650"/>
                </a:cubicBezTo>
                <a:lnTo>
                  <a:pt x="1566863" y="3730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48" y="1122361"/>
            <a:ext cx="8382000" cy="1800000"/>
          </a:xfrm>
        </p:spPr>
        <p:txBody>
          <a:bodyPr anchor="t" anchorCtr="0"/>
          <a:lstStyle>
            <a:lvl1pPr algn="l">
              <a:defRPr sz="6500">
                <a:solidFill>
                  <a:srgbClr val="00FF0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48" y="4155142"/>
            <a:ext cx="8382000" cy="125057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D134F8E-4153-4C13-8B3F-12F9BDF0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9622C-37FA-42F5-B71A-F7F21D965DFE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742299B-DAD2-4F25-A9B7-A0CE23149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6B18C79-4C54-48B8-9FDB-ACA81B27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76CBE87-96CE-43D0-8BBC-FE2F1F9986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2400" y="230400"/>
            <a:ext cx="680400" cy="3024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2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5365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6816BF2-7C11-4704-B69C-D48AD5D78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48EF-B62B-488C-9F98-626DBD1B49B0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23712F4-A2BA-4821-B84E-367DC3EB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9EF1A2D-DDDF-4B0C-A135-EC3669C4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1161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48" y="1122362"/>
            <a:ext cx="8382000" cy="1800000"/>
          </a:xfrm>
        </p:spPr>
        <p:txBody>
          <a:bodyPr anchor="t" anchorCtr="0"/>
          <a:lstStyle>
            <a:lvl1pPr algn="l"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48" y="4155142"/>
            <a:ext cx="8382000" cy="125057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D134F8E-4153-4C13-8B3F-12F9BDF0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0BC55B-02FF-487B-9F18-AED2D3850A6F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742299B-DAD2-4F25-A9B7-A0CE23149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6B18C79-4C54-48B8-9FDB-ACA81B27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5170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300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48" y="1122362"/>
            <a:ext cx="8382000" cy="1800000"/>
          </a:xfrm>
        </p:spPr>
        <p:txBody>
          <a:bodyPr anchor="t" anchorCtr="0"/>
          <a:lstStyle>
            <a:lvl1pPr algn="l">
              <a:defRPr sz="6500">
                <a:solidFill>
                  <a:srgbClr val="00BCF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48" y="4155142"/>
            <a:ext cx="8382000" cy="125057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D134F8E-4153-4C13-8B3F-12F9BDF0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3972B8-6FB4-4B94-90DF-9C6B7B6F2729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742299B-DAD2-4F25-A9B7-A0CE23149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6B18C79-4C54-48B8-9FDB-ACA81B27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2A6594E4-22A4-4E90-BD04-2EA71EA20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2718" y="229796"/>
            <a:ext cx="68199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92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300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2">
            <a:extLst>
              <a:ext uri="{FF2B5EF4-FFF2-40B4-BE49-F238E27FC236}">
                <a16:creationId xmlns:a16="http://schemas.microsoft.com/office/drawing/2014/main" id="{49E40927-BBBE-4635-B5B1-51EB35CA63C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588" y="0"/>
            <a:ext cx="12193588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565275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1588 w 12193588"/>
              <a:gd name="connsiteY0" fmla="*/ 0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88 w 12193588"/>
              <a:gd name="connsiteY6" fmla="*/ 0 h 6858000"/>
              <a:gd name="connsiteX0" fmla="*/ 1565275 w 12193588"/>
              <a:gd name="connsiteY0" fmla="*/ 36671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66712 h 6858000"/>
              <a:gd name="connsiteX0" fmla="*/ 1565275 w 12193588"/>
              <a:gd name="connsiteY0" fmla="*/ 36671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66712 h 6858000"/>
              <a:gd name="connsiteX0" fmla="*/ 1565275 w 12193588"/>
              <a:gd name="connsiteY0" fmla="*/ 371475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71475 h 6858000"/>
              <a:gd name="connsiteX0" fmla="*/ 1565275 w 12193588"/>
              <a:gd name="connsiteY0" fmla="*/ 371475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71475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2193588 w 12193588"/>
              <a:gd name="connsiteY4" fmla="*/ 6858000 h 6858000"/>
              <a:gd name="connsiteX5" fmla="*/ 1588 w 12193588"/>
              <a:gd name="connsiteY5" fmla="*/ 6858000 h 6858000"/>
              <a:gd name="connsiteX6" fmla="*/ 0 w 12193588"/>
              <a:gd name="connsiteY6" fmla="*/ 374650 h 6858000"/>
              <a:gd name="connsiteX7" fmla="*/ 1566863 w 12193588"/>
              <a:gd name="connsiteY7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2193588 w 12193588"/>
              <a:gd name="connsiteY4" fmla="*/ 6858000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0628313 w 12193588"/>
              <a:gd name="connsiteY4" fmla="*/ 6486525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0626726 w 12193588"/>
              <a:gd name="connsiteY4" fmla="*/ 6484938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3588" h="6858000">
                <a:moveTo>
                  <a:pt x="1566863" y="373062"/>
                </a:moveTo>
                <a:cubicBezTo>
                  <a:pt x="1567392" y="250825"/>
                  <a:pt x="1566334" y="122237"/>
                  <a:pt x="1566863" y="0"/>
                </a:cubicBezTo>
                <a:lnTo>
                  <a:pt x="12193588" y="0"/>
                </a:lnTo>
                <a:lnTo>
                  <a:pt x="12193588" y="6483350"/>
                </a:lnTo>
                <a:lnTo>
                  <a:pt x="10626726" y="6484938"/>
                </a:lnTo>
                <a:lnTo>
                  <a:pt x="10626726" y="6856413"/>
                </a:lnTo>
                <a:lnTo>
                  <a:pt x="1588" y="6858000"/>
                </a:lnTo>
                <a:cubicBezTo>
                  <a:pt x="1059" y="4696883"/>
                  <a:pt x="529" y="2535767"/>
                  <a:pt x="0" y="374650"/>
                </a:cubicBezTo>
                <a:lnTo>
                  <a:pt x="1566863" y="3730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48" y="1122361"/>
            <a:ext cx="8382000" cy="1800000"/>
          </a:xfrm>
        </p:spPr>
        <p:txBody>
          <a:bodyPr anchor="t" anchorCtr="0"/>
          <a:lstStyle>
            <a:lvl1pPr algn="l">
              <a:defRPr sz="6500">
                <a:solidFill>
                  <a:srgbClr val="00BCF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48" y="4155142"/>
            <a:ext cx="8382000" cy="125057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D134F8E-4153-4C13-8B3F-12F9BDF0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A1AE88-E35A-4A19-BA94-6B2A73FAB1FD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742299B-DAD2-4F25-A9B7-A0CE23149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6B18C79-4C54-48B8-9FDB-ACA81B27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76CBE87-96CE-43D0-8BBC-FE2F1F9986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2400" y="230400"/>
            <a:ext cx="680400" cy="3024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2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2125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9F9D-0183-4C24-8FFD-14760FE24703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74514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300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25D518-1B8C-4AFA-831E-209AC0249830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23F98A4-CC5E-47EB-9896-4CF379FE2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2718" y="229796"/>
            <a:ext cx="68199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15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7" y="2088775"/>
            <a:ext cx="4788000" cy="41400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ABB6484-B38D-427A-8DEB-D67D82C7D6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80121" y="2088775"/>
            <a:ext cx="4788000" cy="41400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2DC5404-9034-4C91-B457-4039C06959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BC29D6-5085-4AE9-A065-0667E9D682D2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19D6948-8DF2-4DF1-8401-5A30EEFD8F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D95326F-A8EB-4CEA-88E4-97AFAE86A3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6160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7" y="2787462"/>
            <a:ext cx="4788000" cy="34413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ABB6484-B38D-427A-8DEB-D67D82C7D6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78800" y="2787462"/>
            <a:ext cx="4788000" cy="34413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7192C681-E03B-42EF-93CB-62882EDFB5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7527" y="2088775"/>
            <a:ext cx="4788000" cy="58214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E17FF42-CA18-47DE-941E-A9A99DC8E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8800" y="2088775"/>
            <a:ext cx="4788000" cy="58214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EF38D506-1637-4E50-8177-47445F24CC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B0DA106-B379-479A-A0BE-0390E8022853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5A95C55B-EA85-413D-9A4B-92385D9622E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5C8A7D7-FBE4-4B84-9B26-1D75839ACB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6812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g object 17">
            <a:extLst>
              <a:ext uri="{FF2B5EF4-FFF2-40B4-BE49-F238E27FC236}">
                <a16:creationId xmlns:a16="http://schemas.microsoft.com/office/drawing/2014/main" id="{10E1F50E-0267-4791-8536-AF37549E4D86}"/>
              </a:ext>
            </a:extLst>
          </p:cNvPr>
          <p:cNvSpPr/>
          <p:nvPr userDrawn="1"/>
        </p:nvSpPr>
        <p:spPr>
          <a:xfrm>
            <a:off x="0" y="0"/>
            <a:ext cx="5760000" cy="6858000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300F5E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7" y="627529"/>
            <a:ext cx="4788000" cy="13447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7" y="2088776"/>
            <a:ext cx="4788000" cy="41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14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bg object 17">
            <a:extLst>
              <a:ext uri="{FF2B5EF4-FFF2-40B4-BE49-F238E27FC236}">
                <a16:creationId xmlns:a16="http://schemas.microsoft.com/office/drawing/2014/main" id="{044F0693-F2B2-47CE-A1C8-8F69BF485420}"/>
              </a:ext>
            </a:extLst>
          </p:cNvPr>
          <p:cNvSpPr/>
          <p:nvPr userDrawn="1"/>
        </p:nvSpPr>
        <p:spPr>
          <a:xfrm>
            <a:off x="1816" y="0"/>
            <a:ext cx="1566757" cy="376208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00BCF2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5FA0B536-51B5-42B5-9A90-720C45616BE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4D3821-990A-457C-A508-BC4FB44462D5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4A453BAB-6625-4571-BA7C-CF2D406E0E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6DF42E4B-7E90-4EE9-9768-36D84536F3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2C192306-D59C-43DE-921E-D5C26A781D16}"/>
              </a:ext>
            </a:extLst>
          </p:cNvPr>
          <p:cNvSpPr/>
          <p:nvPr userDrawn="1"/>
        </p:nvSpPr>
        <p:spPr>
          <a:xfrm>
            <a:off x="6414269" y="2425530"/>
            <a:ext cx="584142" cy="505975"/>
          </a:xfrm>
          <a:custGeom>
            <a:avLst/>
            <a:gdLst/>
            <a:ahLst/>
            <a:cxnLst/>
            <a:rect l="l" t="t" r="r" b="b"/>
            <a:pathLst>
              <a:path w="963295" h="834389">
                <a:moveTo>
                  <a:pt x="963237" y="0"/>
                </a:moveTo>
                <a:lnTo>
                  <a:pt x="518434" y="0"/>
                </a:lnTo>
                <a:lnTo>
                  <a:pt x="518434" y="413107"/>
                </a:lnTo>
                <a:lnTo>
                  <a:pt x="731119" y="413107"/>
                </a:lnTo>
                <a:lnTo>
                  <a:pt x="726079" y="449181"/>
                </a:lnTo>
                <a:lnTo>
                  <a:pt x="701027" y="513860"/>
                </a:lnTo>
                <a:lnTo>
                  <a:pt x="653986" y="569844"/>
                </a:lnTo>
                <a:lnTo>
                  <a:pt x="617881" y="597293"/>
                </a:lnTo>
                <a:lnTo>
                  <a:pt x="572698" y="624808"/>
                </a:lnTo>
                <a:lnTo>
                  <a:pt x="518434" y="652388"/>
                </a:lnTo>
                <a:lnTo>
                  <a:pt x="614557" y="834393"/>
                </a:lnTo>
                <a:lnTo>
                  <a:pt x="666896" y="809913"/>
                </a:lnTo>
                <a:lnTo>
                  <a:pt x="714643" y="784390"/>
                </a:lnTo>
                <a:lnTo>
                  <a:pt x="757798" y="757825"/>
                </a:lnTo>
                <a:lnTo>
                  <a:pt x="796362" y="730216"/>
                </a:lnTo>
                <a:lnTo>
                  <a:pt x="830334" y="701565"/>
                </a:lnTo>
                <a:lnTo>
                  <a:pt x="859716" y="671870"/>
                </a:lnTo>
                <a:lnTo>
                  <a:pt x="884507" y="641132"/>
                </a:lnTo>
                <a:lnTo>
                  <a:pt x="908568" y="602442"/>
                </a:lnTo>
                <a:lnTo>
                  <a:pt x="928252" y="559323"/>
                </a:lnTo>
                <a:lnTo>
                  <a:pt x="943560" y="511774"/>
                </a:lnTo>
                <a:lnTo>
                  <a:pt x="954492" y="459797"/>
                </a:lnTo>
                <a:lnTo>
                  <a:pt x="961051" y="403390"/>
                </a:lnTo>
                <a:lnTo>
                  <a:pt x="963237" y="342555"/>
                </a:lnTo>
                <a:lnTo>
                  <a:pt x="963237" y="0"/>
                </a:lnTo>
                <a:close/>
              </a:path>
              <a:path w="963295" h="834389">
                <a:moveTo>
                  <a:pt x="444813" y="0"/>
                </a:moveTo>
                <a:lnTo>
                  <a:pt x="0" y="0"/>
                </a:lnTo>
                <a:lnTo>
                  <a:pt x="0" y="413107"/>
                </a:lnTo>
                <a:lnTo>
                  <a:pt x="212695" y="413107"/>
                </a:lnTo>
                <a:lnTo>
                  <a:pt x="207649" y="449181"/>
                </a:lnTo>
                <a:lnTo>
                  <a:pt x="182597" y="513860"/>
                </a:lnTo>
                <a:lnTo>
                  <a:pt x="135561" y="569844"/>
                </a:lnTo>
                <a:lnTo>
                  <a:pt x="99452" y="597293"/>
                </a:lnTo>
                <a:lnTo>
                  <a:pt x="54265" y="624808"/>
                </a:lnTo>
                <a:lnTo>
                  <a:pt x="0" y="652388"/>
                </a:lnTo>
                <a:lnTo>
                  <a:pt x="96122" y="834393"/>
                </a:lnTo>
                <a:lnTo>
                  <a:pt x="148462" y="809913"/>
                </a:lnTo>
                <a:lnTo>
                  <a:pt x="196210" y="784390"/>
                </a:lnTo>
                <a:lnTo>
                  <a:pt x="239367" y="757825"/>
                </a:lnTo>
                <a:lnTo>
                  <a:pt x="277932" y="730216"/>
                </a:lnTo>
                <a:lnTo>
                  <a:pt x="311904" y="701565"/>
                </a:lnTo>
                <a:lnTo>
                  <a:pt x="341284" y="671870"/>
                </a:lnTo>
                <a:lnTo>
                  <a:pt x="366072" y="641132"/>
                </a:lnTo>
                <a:lnTo>
                  <a:pt x="390134" y="602442"/>
                </a:lnTo>
                <a:lnTo>
                  <a:pt x="409820" y="559323"/>
                </a:lnTo>
                <a:lnTo>
                  <a:pt x="425131" y="511774"/>
                </a:lnTo>
                <a:lnTo>
                  <a:pt x="436066" y="459797"/>
                </a:lnTo>
                <a:lnTo>
                  <a:pt x="442626" y="403390"/>
                </a:lnTo>
                <a:lnTo>
                  <a:pt x="444813" y="342555"/>
                </a:lnTo>
                <a:lnTo>
                  <a:pt x="444813" y="0"/>
                </a:lnTo>
                <a:close/>
              </a:path>
            </a:pathLst>
          </a:custGeom>
          <a:solidFill>
            <a:srgbClr val="00BCF2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0441B94-046F-42EE-B6D3-728E122FE5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98410" y="2944906"/>
            <a:ext cx="4566527" cy="1671918"/>
          </a:xfrm>
        </p:spPr>
        <p:txBody>
          <a:bodyPr/>
          <a:lstStyle>
            <a:lvl1pPr marL="0" indent="0">
              <a:buNone/>
              <a:defRPr sz="2500" i="1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7" name="Tekstin paikkamerkki 7">
            <a:extLst>
              <a:ext uri="{FF2B5EF4-FFF2-40B4-BE49-F238E27FC236}">
                <a16:creationId xmlns:a16="http://schemas.microsoft.com/office/drawing/2014/main" id="{D59F5E8B-07FA-4ABF-87A3-FCE2D77057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98410" y="4679577"/>
            <a:ext cx="4566527" cy="878728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Geomanist" panose="02000503000000020004" pitchFamily="50" charset="0"/>
              <a:buChar char="–"/>
              <a:defRPr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052294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g object 17">
            <a:extLst>
              <a:ext uri="{FF2B5EF4-FFF2-40B4-BE49-F238E27FC236}">
                <a16:creationId xmlns:a16="http://schemas.microsoft.com/office/drawing/2014/main" id="{10E1F50E-0267-4791-8536-AF37549E4D86}"/>
              </a:ext>
            </a:extLst>
          </p:cNvPr>
          <p:cNvSpPr/>
          <p:nvPr userDrawn="1"/>
        </p:nvSpPr>
        <p:spPr>
          <a:xfrm>
            <a:off x="0" y="0"/>
            <a:ext cx="5760000" cy="6858000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300F5E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7" y="627529"/>
            <a:ext cx="4788000" cy="13447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7" y="2088776"/>
            <a:ext cx="4788000" cy="41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14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ABB6484-B38D-427A-8DEB-D67D82C7D6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78800" y="2088775"/>
            <a:ext cx="4788000" cy="41400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bg object 17">
            <a:extLst>
              <a:ext uri="{FF2B5EF4-FFF2-40B4-BE49-F238E27FC236}">
                <a16:creationId xmlns:a16="http://schemas.microsoft.com/office/drawing/2014/main" id="{044F0693-F2B2-47CE-A1C8-8F69BF485420}"/>
              </a:ext>
            </a:extLst>
          </p:cNvPr>
          <p:cNvSpPr/>
          <p:nvPr userDrawn="1"/>
        </p:nvSpPr>
        <p:spPr>
          <a:xfrm>
            <a:off x="1816" y="0"/>
            <a:ext cx="1566757" cy="376208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00BCF2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5FA0B536-51B5-42B5-9A90-720C45616BE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8D5EF7-1C58-4796-B468-999C8D764FD8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4A453BAB-6625-4571-BA7C-CF2D406E0E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6DF42E4B-7E90-4EE9-9768-36D84536F3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88C1CA0A-F93C-4AFD-B68A-0BDB5CF3A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8800" y="1452281"/>
            <a:ext cx="4788000" cy="58214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1726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A3DE-9B71-446A-909A-28FCE16D6B71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952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FB3068CD-9B78-43D8-B59C-1A6F4851FE8E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-1588" y="-1588"/>
            <a:ext cx="5773738" cy="6859588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565275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1588 w 12193588"/>
              <a:gd name="connsiteY0" fmla="*/ 0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88 w 12193588"/>
              <a:gd name="connsiteY6" fmla="*/ 0 h 6858000"/>
              <a:gd name="connsiteX0" fmla="*/ 1565275 w 12193588"/>
              <a:gd name="connsiteY0" fmla="*/ 36671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66712 h 6858000"/>
              <a:gd name="connsiteX0" fmla="*/ 1565275 w 12193588"/>
              <a:gd name="connsiteY0" fmla="*/ 36671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66712 h 6858000"/>
              <a:gd name="connsiteX0" fmla="*/ 1565275 w 12193588"/>
              <a:gd name="connsiteY0" fmla="*/ 371475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71475 h 6858000"/>
              <a:gd name="connsiteX0" fmla="*/ 1565275 w 12193588"/>
              <a:gd name="connsiteY0" fmla="*/ 371475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71475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2193588 w 12193588"/>
              <a:gd name="connsiteY4" fmla="*/ 6858000 h 6858000"/>
              <a:gd name="connsiteX5" fmla="*/ 1588 w 12193588"/>
              <a:gd name="connsiteY5" fmla="*/ 6858000 h 6858000"/>
              <a:gd name="connsiteX6" fmla="*/ 0 w 12193588"/>
              <a:gd name="connsiteY6" fmla="*/ 374650 h 6858000"/>
              <a:gd name="connsiteX7" fmla="*/ 1566863 w 12193588"/>
              <a:gd name="connsiteY7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2193588 w 12193588"/>
              <a:gd name="connsiteY4" fmla="*/ 6858000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0628313 w 12193588"/>
              <a:gd name="connsiteY4" fmla="*/ 6486525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0626726 w 12193588"/>
              <a:gd name="connsiteY4" fmla="*/ 6484938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6097588 w 12193588"/>
              <a:gd name="connsiteY2" fmla="*/ 0 h 6858000"/>
              <a:gd name="connsiteX3" fmla="*/ 12193588 w 12193588"/>
              <a:gd name="connsiteY3" fmla="*/ 0 h 6858000"/>
              <a:gd name="connsiteX4" fmla="*/ 12193588 w 12193588"/>
              <a:gd name="connsiteY4" fmla="*/ 6483350 h 6858000"/>
              <a:gd name="connsiteX5" fmla="*/ 10626726 w 12193588"/>
              <a:gd name="connsiteY5" fmla="*/ 6484938 h 6858000"/>
              <a:gd name="connsiteX6" fmla="*/ 10626726 w 12193588"/>
              <a:gd name="connsiteY6" fmla="*/ 6856413 h 6858000"/>
              <a:gd name="connsiteX7" fmla="*/ 1588 w 12193588"/>
              <a:gd name="connsiteY7" fmla="*/ 6858000 h 6858000"/>
              <a:gd name="connsiteX8" fmla="*/ 0 w 12193588"/>
              <a:gd name="connsiteY8" fmla="*/ 374650 h 6858000"/>
              <a:gd name="connsiteX9" fmla="*/ 1566863 w 12193588"/>
              <a:gd name="connsiteY9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6097588 w 12193588"/>
              <a:gd name="connsiteY2" fmla="*/ 0 h 6858000"/>
              <a:gd name="connsiteX3" fmla="*/ 12193588 w 12193588"/>
              <a:gd name="connsiteY3" fmla="*/ 0 h 6858000"/>
              <a:gd name="connsiteX4" fmla="*/ 12193588 w 12193588"/>
              <a:gd name="connsiteY4" fmla="*/ 6483350 h 6858000"/>
              <a:gd name="connsiteX5" fmla="*/ 10626726 w 12193588"/>
              <a:gd name="connsiteY5" fmla="*/ 6484938 h 6858000"/>
              <a:gd name="connsiteX6" fmla="*/ 10626726 w 12193588"/>
              <a:gd name="connsiteY6" fmla="*/ 6856413 h 6858000"/>
              <a:gd name="connsiteX7" fmla="*/ 6097588 w 12193588"/>
              <a:gd name="connsiteY7" fmla="*/ 6858000 h 6858000"/>
              <a:gd name="connsiteX8" fmla="*/ 1588 w 12193588"/>
              <a:gd name="connsiteY8" fmla="*/ 6858000 h 6858000"/>
              <a:gd name="connsiteX9" fmla="*/ 0 w 12193588"/>
              <a:gd name="connsiteY9" fmla="*/ 374650 h 6858000"/>
              <a:gd name="connsiteX10" fmla="*/ 1566863 w 12193588"/>
              <a:gd name="connsiteY10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6097588 w 12193588"/>
              <a:gd name="connsiteY2" fmla="*/ 0 h 6858000"/>
              <a:gd name="connsiteX3" fmla="*/ 12193588 w 12193588"/>
              <a:gd name="connsiteY3" fmla="*/ 0 h 6858000"/>
              <a:gd name="connsiteX4" fmla="*/ 12193588 w 12193588"/>
              <a:gd name="connsiteY4" fmla="*/ 6483350 h 6858000"/>
              <a:gd name="connsiteX5" fmla="*/ 10626726 w 12193588"/>
              <a:gd name="connsiteY5" fmla="*/ 6484938 h 6858000"/>
              <a:gd name="connsiteX6" fmla="*/ 6097588 w 12193588"/>
              <a:gd name="connsiteY6" fmla="*/ 6858000 h 6858000"/>
              <a:gd name="connsiteX7" fmla="*/ 1588 w 12193588"/>
              <a:gd name="connsiteY7" fmla="*/ 6858000 h 6858000"/>
              <a:gd name="connsiteX8" fmla="*/ 0 w 12193588"/>
              <a:gd name="connsiteY8" fmla="*/ 374650 h 6858000"/>
              <a:gd name="connsiteX9" fmla="*/ 1566863 w 12193588"/>
              <a:gd name="connsiteY9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6097588 w 12193588"/>
              <a:gd name="connsiteY2" fmla="*/ 0 h 6858000"/>
              <a:gd name="connsiteX3" fmla="*/ 12193588 w 12193588"/>
              <a:gd name="connsiteY3" fmla="*/ 0 h 6858000"/>
              <a:gd name="connsiteX4" fmla="*/ 12193588 w 12193588"/>
              <a:gd name="connsiteY4" fmla="*/ 6483350 h 6858000"/>
              <a:gd name="connsiteX5" fmla="*/ 6097588 w 12193588"/>
              <a:gd name="connsiteY5" fmla="*/ 6858000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6097588 w 12193588"/>
              <a:gd name="connsiteY2" fmla="*/ 0 h 6858000"/>
              <a:gd name="connsiteX3" fmla="*/ 12193588 w 12193588"/>
              <a:gd name="connsiteY3" fmla="*/ 0 h 6858000"/>
              <a:gd name="connsiteX4" fmla="*/ 6097588 w 12193588"/>
              <a:gd name="connsiteY4" fmla="*/ 6858000 h 6858000"/>
              <a:gd name="connsiteX5" fmla="*/ 1588 w 12193588"/>
              <a:gd name="connsiteY5" fmla="*/ 6858000 h 6858000"/>
              <a:gd name="connsiteX6" fmla="*/ 0 w 12193588"/>
              <a:gd name="connsiteY6" fmla="*/ 374650 h 6858000"/>
              <a:gd name="connsiteX7" fmla="*/ 1566863 w 12193588"/>
              <a:gd name="connsiteY7" fmla="*/ 373062 h 6858000"/>
              <a:gd name="connsiteX0" fmla="*/ 1566863 w 6097588"/>
              <a:gd name="connsiteY0" fmla="*/ 373062 h 6858000"/>
              <a:gd name="connsiteX1" fmla="*/ 1566863 w 6097588"/>
              <a:gd name="connsiteY1" fmla="*/ 0 h 6858000"/>
              <a:gd name="connsiteX2" fmla="*/ 6097588 w 6097588"/>
              <a:gd name="connsiteY2" fmla="*/ 0 h 6858000"/>
              <a:gd name="connsiteX3" fmla="*/ 6097588 w 6097588"/>
              <a:gd name="connsiteY3" fmla="*/ 6858000 h 6858000"/>
              <a:gd name="connsiteX4" fmla="*/ 1588 w 6097588"/>
              <a:gd name="connsiteY4" fmla="*/ 6858000 h 6858000"/>
              <a:gd name="connsiteX5" fmla="*/ 0 w 6097588"/>
              <a:gd name="connsiteY5" fmla="*/ 374650 h 6858000"/>
              <a:gd name="connsiteX6" fmla="*/ 1566863 w 6097588"/>
              <a:gd name="connsiteY6" fmla="*/ 373062 h 6858000"/>
              <a:gd name="connsiteX0" fmla="*/ 1566863 w 6097588"/>
              <a:gd name="connsiteY0" fmla="*/ 374650 h 6859588"/>
              <a:gd name="connsiteX1" fmla="*/ 1566863 w 6097588"/>
              <a:gd name="connsiteY1" fmla="*/ 1588 h 6859588"/>
              <a:gd name="connsiteX2" fmla="*/ 5773738 w 6097588"/>
              <a:gd name="connsiteY2" fmla="*/ 0 h 6859588"/>
              <a:gd name="connsiteX3" fmla="*/ 6097588 w 6097588"/>
              <a:gd name="connsiteY3" fmla="*/ 1588 h 6859588"/>
              <a:gd name="connsiteX4" fmla="*/ 6097588 w 6097588"/>
              <a:gd name="connsiteY4" fmla="*/ 6859588 h 6859588"/>
              <a:gd name="connsiteX5" fmla="*/ 1588 w 6097588"/>
              <a:gd name="connsiteY5" fmla="*/ 6859588 h 6859588"/>
              <a:gd name="connsiteX6" fmla="*/ 0 w 6097588"/>
              <a:gd name="connsiteY6" fmla="*/ 376238 h 6859588"/>
              <a:gd name="connsiteX7" fmla="*/ 1566863 w 6097588"/>
              <a:gd name="connsiteY7" fmla="*/ 374650 h 6859588"/>
              <a:gd name="connsiteX0" fmla="*/ 1566863 w 6097588"/>
              <a:gd name="connsiteY0" fmla="*/ 374650 h 6859588"/>
              <a:gd name="connsiteX1" fmla="*/ 1566863 w 6097588"/>
              <a:gd name="connsiteY1" fmla="*/ 1588 h 6859588"/>
              <a:gd name="connsiteX2" fmla="*/ 5773738 w 6097588"/>
              <a:gd name="connsiteY2" fmla="*/ 0 h 6859588"/>
              <a:gd name="connsiteX3" fmla="*/ 6097588 w 6097588"/>
              <a:gd name="connsiteY3" fmla="*/ 1588 h 6859588"/>
              <a:gd name="connsiteX4" fmla="*/ 6097588 w 6097588"/>
              <a:gd name="connsiteY4" fmla="*/ 6859588 h 6859588"/>
              <a:gd name="connsiteX5" fmla="*/ 5772151 w 6097588"/>
              <a:gd name="connsiteY5" fmla="*/ 6859588 h 6859588"/>
              <a:gd name="connsiteX6" fmla="*/ 1588 w 6097588"/>
              <a:gd name="connsiteY6" fmla="*/ 6859588 h 6859588"/>
              <a:gd name="connsiteX7" fmla="*/ 0 w 6097588"/>
              <a:gd name="connsiteY7" fmla="*/ 376238 h 6859588"/>
              <a:gd name="connsiteX8" fmla="*/ 1566863 w 6097588"/>
              <a:gd name="connsiteY8" fmla="*/ 374650 h 6859588"/>
              <a:gd name="connsiteX0" fmla="*/ 1566863 w 6097588"/>
              <a:gd name="connsiteY0" fmla="*/ 374650 h 6859588"/>
              <a:gd name="connsiteX1" fmla="*/ 1566863 w 6097588"/>
              <a:gd name="connsiteY1" fmla="*/ 1588 h 6859588"/>
              <a:gd name="connsiteX2" fmla="*/ 5773738 w 6097588"/>
              <a:gd name="connsiteY2" fmla="*/ 0 h 6859588"/>
              <a:gd name="connsiteX3" fmla="*/ 6097588 w 6097588"/>
              <a:gd name="connsiteY3" fmla="*/ 1588 h 6859588"/>
              <a:gd name="connsiteX4" fmla="*/ 5772151 w 6097588"/>
              <a:gd name="connsiteY4" fmla="*/ 6859588 h 6859588"/>
              <a:gd name="connsiteX5" fmla="*/ 1588 w 6097588"/>
              <a:gd name="connsiteY5" fmla="*/ 6859588 h 6859588"/>
              <a:gd name="connsiteX6" fmla="*/ 0 w 6097588"/>
              <a:gd name="connsiteY6" fmla="*/ 376238 h 6859588"/>
              <a:gd name="connsiteX7" fmla="*/ 1566863 w 6097588"/>
              <a:gd name="connsiteY7" fmla="*/ 374650 h 6859588"/>
              <a:gd name="connsiteX0" fmla="*/ 1566863 w 5773738"/>
              <a:gd name="connsiteY0" fmla="*/ 374650 h 6859588"/>
              <a:gd name="connsiteX1" fmla="*/ 1566863 w 5773738"/>
              <a:gd name="connsiteY1" fmla="*/ 1588 h 6859588"/>
              <a:gd name="connsiteX2" fmla="*/ 5773738 w 5773738"/>
              <a:gd name="connsiteY2" fmla="*/ 0 h 6859588"/>
              <a:gd name="connsiteX3" fmla="*/ 5772151 w 5773738"/>
              <a:gd name="connsiteY3" fmla="*/ 6859588 h 6859588"/>
              <a:gd name="connsiteX4" fmla="*/ 1588 w 5773738"/>
              <a:gd name="connsiteY4" fmla="*/ 6859588 h 6859588"/>
              <a:gd name="connsiteX5" fmla="*/ 0 w 5773738"/>
              <a:gd name="connsiteY5" fmla="*/ 376238 h 6859588"/>
              <a:gd name="connsiteX6" fmla="*/ 1566863 w 5773738"/>
              <a:gd name="connsiteY6" fmla="*/ 374650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3738" h="6859588">
                <a:moveTo>
                  <a:pt x="1566863" y="374650"/>
                </a:moveTo>
                <a:cubicBezTo>
                  <a:pt x="1567392" y="252413"/>
                  <a:pt x="1566334" y="123825"/>
                  <a:pt x="1566863" y="1588"/>
                </a:cubicBezTo>
                <a:lnTo>
                  <a:pt x="5773738" y="0"/>
                </a:lnTo>
                <a:lnTo>
                  <a:pt x="5772151" y="6859588"/>
                </a:lnTo>
                <a:lnTo>
                  <a:pt x="1588" y="6859588"/>
                </a:lnTo>
                <a:cubicBezTo>
                  <a:pt x="1059" y="4698471"/>
                  <a:pt x="529" y="2537355"/>
                  <a:pt x="0" y="376238"/>
                </a:cubicBezTo>
                <a:lnTo>
                  <a:pt x="1566863" y="374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7" y="627529"/>
            <a:ext cx="4788000" cy="13447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7" y="2088776"/>
            <a:ext cx="4788000" cy="1093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14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ABB6484-B38D-427A-8DEB-D67D82C7D6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78800" y="2088775"/>
            <a:ext cx="4788000" cy="41400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FA0ABEB-59D7-40C3-8959-C4D289EE97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D40959-9D59-4811-ABA6-E92E51CC87A9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6C771D3B-1B78-4BF3-8366-A71AE54EC7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7DC38B2-50BB-465F-8860-8F3A153064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n paikkamerkki 4">
            <a:extLst>
              <a:ext uri="{FF2B5EF4-FFF2-40B4-BE49-F238E27FC236}">
                <a16:creationId xmlns:a16="http://schemas.microsoft.com/office/drawing/2014/main" id="{9952C0C8-62DB-4454-A068-B32810B43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8800" y="1452281"/>
            <a:ext cx="4788000" cy="58214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368606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51361"/>
            <a:ext cx="10515600" cy="210035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722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9F7C572-07A4-41F1-8FD4-672EFA0E4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1DEE-79D3-4961-A52F-9A5C96DECDB1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745F1CE-1961-4281-9E89-1CB9A1EAA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00AC6CC-8BD5-4F55-8D1A-047814F8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4795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300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51361"/>
            <a:ext cx="10515600" cy="210035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722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9F7C572-07A4-41F1-8FD4-672EFA0E4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EBD36-0648-4467-8CB2-0FF5B064B74A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745F1CE-1961-4281-9E89-1CB9A1EAA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00AC6CC-8BD5-4F55-8D1A-047814F8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DD8444A-710F-4841-916B-A01144F25E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2718" y="229796"/>
            <a:ext cx="68199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671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6816BF2-7C11-4704-B69C-D48AD5D78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2D5A-B0F6-4C75-B198-8F4BB64EA944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23712F4-A2BA-4821-B84E-367DC3EB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9EF1A2D-DDDF-4B0C-A135-EC3669C4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0399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48" y="1122362"/>
            <a:ext cx="8382000" cy="1800000"/>
          </a:xfrm>
        </p:spPr>
        <p:txBody>
          <a:bodyPr anchor="t" anchorCtr="0"/>
          <a:lstStyle>
            <a:lvl1pPr algn="l"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48" y="4155142"/>
            <a:ext cx="8382000" cy="125057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D134F8E-4153-4C13-8B3F-12F9BDF0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0BC55B-02FF-487B-9F18-AED2D3850A6F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742299B-DAD2-4F25-A9B7-A0CE23149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6B18C79-4C54-48B8-9FDB-ACA81B27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33121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300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48" y="1122362"/>
            <a:ext cx="8382000" cy="1800000"/>
          </a:xfrm>
        </p:spPr>
        <p:txBody>
          <a:bodyPr anchor="t" anchorCtr="0"/>
          <a:lstStyle>
            <a:lvl1pPr algn="l">
              <a:defRPr sz="6500">
                <a:solidFill>
                  <a:srgbClr val="00D8CC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48" y="4155142"/>
            <a:ext cx="8382000" cy="125057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D134F8E-4153-4C13-8B3F-12F9BDF0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3972B8-6FB4-4B94-90DF-9C6B7B6F2729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742299B-DAD2-4F25-A9B7-A0CE23149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6B18C79-4C54-48B8-9FDB-ACA81B27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2A6594E4-22A4-4E90-BD04-2EA71EA20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2718" y="229796"/>
            <a:ext cx="68199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35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300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2">
            <a:extLst>
              <a:ext uri="{FF2B5EF4-FFF2-40B4-BE49-F238E27FC236}">
                <a16:creationId xmlns:a16="http://schemas.microsoft.com/office/drawing/2014/main" id="{49E40927-BBBE-4635-B5B1-51EB35CA63C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588" y="0"/>
            <a:ext cx="12193588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565275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1588 w 12193588"/>
              <a:gd name="connsiteY0" fmla="*/ 0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88 w 12193588"/>
              <a:gd name="connsiteY6" fmla="*/ 0 h 6858000"/>
              <a:gd name="connsiteX0" fmla="*/ 1565275 w 12193588"/>
              <a:gd name="connsiteY0" fmla="*/ 36671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66712 h 6858000"/>
              <a:gd name="connsiteX0" fmla="*/ 1565275 w 12193588"/>
              <a:gd name="connsiteY0" fmla="*/ 36671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66712 h 6858000"/>
              <a:gd name="connsiteX0" fmla="*/ 1565275 w 12193588"/>
              <a:gd name="connsiteY0" fmla="*/ 371475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71475 h 6858000"/>
              <a:gd name="connsiteX0" fmla="*/ 1565275 w 12193588"/>
              <a:gd name="connsiteY0" fmla="*/ 371475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71475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2193588 w 12193588"/>
              <a:gd name="connsiteY4" fmla="*/ 6858000 h 6858000"/>
              <a:gd name="connsiteX5" fmla="*/ 1588 w 12193588"/>
              <a:gd name="connsiteY5" fmla="*/ 6858000 h 6858000"/>
              <a:gd name="connsiteX6" fmla="*/ 0 w 12193588"/>
              <a:gd name="connsiteY6" fmla="*/ 374650 h 6858000"/>
              <a:gd name="connsiteX7" fmla="*/ 1566863 w 12193588"/>
              <a:gd name="connsiteY7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2193588 w 12193588"/>
              <a:gd name="connsiteY4" fmla="*/ 6858000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0628313 w 12193588"/>
              <a:gd name="connsiteY4" fmla="*/ 6486525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0626726 w 12193588"/>
              <a:gd name="connsiteY4" fmla="*/ 6484938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3588" h="6858000">
                <a:moveTo>
                  <a:pt x="1566863" y="373062"/>
                </a:moveTo>
                <a:cubicBezTo>
                  <a:pt x="1567392" y="250825"/>
                  <a:pt x="1566334" y="122237"/>
                  <a:pt x="1566863" y="0"/>
                </a:cubicBezTo>
                <a:lnTo>
                  <a:pt x="12193588" y="0"/>
                </a:lnTo>
                <a:lnTo>
                  <a:pt x="12193588" y="6483350"/>
                </a:lnTo>
                <a:lnTo>
                  <a:pt x="10626726" y="6484938"/>
                </a:lnTo>
                <a:lnTo>
                  <a:pt x="10626726" y="6856413"/>
                </a:lnTo>
                <a:lnTo>
                  <a:pt x="1588" y="6858000"/>
                </a:lnTo>
                <a:cubicBezTo>
                  <a:pt x="1059" y="4696883"/>
                  <a:pt x="529" y="2535767"/>
                  <a:pt x="0" y="374650"/>
                </a:cubicBezTo>
                <a:lnTo>
                  <a:pt x="1566863" y="3730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48" y="1122361"/>
            <a:ext cx="8382000" cy="1800000"/>
          </a:xfrm>
        </p:spPr>
        <p:txBody>
          <a:bodyPr anchor="t" anchorCtr="0"/>
          <a:lstStyle>
            <a:lvl1pPr algn="l">
              <a:defRPr sz="6500">
                <a:solidFill>
                  <a:srgbClr val="00D8CC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48" y="4155142"/>
            <a:ext cx="8382000" cy="125057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D134F8E-4153-4C13-8B3F-12F9BDF0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A1AE88-E35A-4A19-BA94-6B2A73FAB1FD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742299B-DAD2-4F25-A9B7-A0CE23149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6B18C79-4C54-48B8-9FDB-ACA81B27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76CBE87-96CE-43D0-8BBC-FE2F1F9986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2400" y="230400"/>
            <a:ext cx="680400" cy="3024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2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5144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9F9D-0183-4C24-8FFD-14760FE24703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08451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300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25D518-1B8C-4AFA-831E-209AC0249830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23F98A4-CC5E-47EB-9896-4CF379FE2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2718" y="229796"/>
            <a:ext cx="68199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868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7" y="2088775"/>
            <a:ext cx="4788000" cy="41400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ABB6484-B38D-427A-8DEB-D67D82C7D6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80121" y="2088775"/>
            <a:ext cx="4788000" cy="41400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2DC5404-9034-4C91-B457-4039C06959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BC29D6-5085-4AE9-A065-0667E9D682D2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19D6948-8DF2-4DF1-8401-5A30EEFD8F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D95326F-A8EB-4CEA-88E4-97AFAE86A3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553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300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811C27-1862-4951-8E57-33C5BB49B157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23F98A4-CC5E-47EB-9896-4CF379FE2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2718" y="229796"/>
            <a:ext cx="68199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099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7" y="2787462"/>
            <a:ext cx="4788000" cy="34413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ABB6484-B38D-427A-8DEB-D67D82C7D6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78800" y="2787462"/>
            <a:ext cx="4788000" cy="34413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7192C681-E03B-42EF-93CB-62882EDFB5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7527" y="2088775"/>
            <a:ext cx="4788000" cy="58214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E17FF42-CA18-47DE-941E-A9A99DC8E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8800" y="2088775"/>
            <a:ext cx="4788000" cy="58214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EF38D506-1637-4E50-8177-47445F24CC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B0DA106-B379-479A-A0BE-0390E8022853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5A95C55B-EA85-413D-9A4B-92385D9622E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5C8A7D7-FBE4-4B84-9B26-1D75839ACB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68274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g object 17">
            <a:extLst>
              <a:ext uri="{FF2B5EF4-FFF2-40B4-BE49-F238E27FC236}">
                <a16:creationId xmlns:a16="http://schemas.microsoft.com/office/drawing/2014/main" id="{10E1F50E-0267-4791-8536-AF37549E4D86}"/>
              </a:ext>
            </a:extLst>
          </p:cNvPr>
          <p:cNvSpPr/>
          <p:nvPr userDrawn="1"/>
        </p:nvSpPr>
        <p:spPr>
          <a:xfrm>
            <a:off x="0" y="0"/>
            <a:ext cx="5760000" cy="6858000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300F5E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7" y="627529"/>
            <a:ext cx="4788000" cy="13447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7" y="2088776"/>
            <a:ext cx="4788000" cy="41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14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bg object 17">
            <a:extLst>
              <a:ext uri="{FF2B5EF4-FFF2-40B4-BE49-F238E27FC236}">
                <a16:creationId xmlns:a16="http://schemas.microsoft.com/office/drawing/2014/main" id="{044F0693-F2B2-47CE-A1C8-8F69BF485420}"/>
              </a:ext>
            </a:extLst>
          </p:cNvPr>
          <p:cNvSpPr/>
          <p:nvPr userDrawn="1"/>
        </p:nvSpPr>
        <p:spPr>
          <a:xfrm>
            <a:off x="1816" y="0"/>
            <a:ext cx="1566757" cy="376208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00D8CC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5FA0B536-51B5-42B5-9A90-720C45616BE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4D3821-990A-457C-A508-BC4FB44462D5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4A453BAB-6625-4571-BA7C-CF2D406E0E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6DF42E4B-7E90-4EE9-9768-36D84536F3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2C192306-D59C-43DE-921E-D5C26A781D16}"/>
              </a:ext>
            </a:extLst>
          </p:cNvPr>
          <p:cNvSpPr/>
          <p:nvPr userDrawn="1"/>
        </p:nvSpPr>
        <p:spPr>
          <a:xfrm>
            <a:off x="6414269" y="2425530"/>
            <a:ext cx="584142" cy="505975"/>
          </a:xfrm>
          <a:custGeom>
            <a:avLst/>
            <a:gdLst/>
            <a:ahLst/>
            <a:cxnLst/>
            <a:rect l="l" t="t" r="r" b="b"/>
            <a:pathLst>
              <a:path w="963295" h="834389">
                <a:moveTo>
                  <a:pt x="963237" y="0"/>
                </a:moveTo>
                <a:lnTo>
                  <a:pt x="518434" y="0"/>
                </a:lnTo>
                <a:lnTo>
                  <a:pt x="518434" y="413107"/>
                </a:lnTo>
                <a:lnTo>
                  <a:pt x="731119" y="413107"/>
                </a:lnTo>
                <a:lnTo>
                  <a:pt x="726079" y="449181"/>
                </a:lnTo>
                <a:lnTo>
                  <a:pt x="701027" y="513860"/>
                </a:lnTo>
                <a:lnTo>
                  <a:pt x="653986" y="569844"/>
                </a:lnTo>
                <a:lnTo>
                  <a:pt x="617881" y="597293"/>
                </a:lnTo>
                <a:lnTo>
                  <a:pt x="572698" y="624808"/>
                </a:lnTo>
                <a:lnTo>
                  <a:pt x="518434" y="652388"/>
                </a:lnTo>
                <a:lnTo>
                  <a:pt x="614557" y="834393"/>
                </a:lnTo>
                <a:lnTo>
                  <a:pt x="666896" y="809913"/>
                </a:lnTo>
                <a:lnTo>
                  <a:pt x="714643" y="784390"/>
                </a:lnTo>
                <a:lnTo>
                  <a:pt x="757798" y="757825"/>
                </a:lnTo>
                <a:lnTo>
                  <a:pt x="796362" y="730216"/>
                </a:lnTo>
                <a:lnTo>
                  <a:pt x="830334" y="701565"/>
                </a:lnTo>
                <a:lnTo>
                  <a:pt x="859716" y="671870"/>
                </a:lnTo>
                <a:lnTo>
                  <a:pt x="884507" y="641132"/>
                </a:lnTo>
                <a:lnTo>
                  <a:pt x="908568" y="602442"/>
                </a:lnTo>
                <a:lnTo>
                  <a:pt x="928252" y="559323"/>
                </a:lnTo>
                <a:lnTo>
                  <a:pt x="943560" y="511774"/>
                </a:lnTo>
                <a:lnTo>
                  <a:pt x="954492" y="459797"/>
                </a:lnTo>
                <a:lnTo>
                  <a:pt x="961051" y="403390"/>
                </a:lnTo>
                <a:lnTo>
                  <a:pt x="963237" y="342555"/>
                </a:lnTo>
                <a:lnTo>
                  <a:pt x="963237" y="0"/>
                </a:lnTo>
                <a:close/>
              </a:path>
              <a:path w="963295" h="834389">
                <a:moveTo>
                  <a:pt x="444813" y="0"/>
                </a:moveTo>
                <a:lnTo>
                  <a:pt x="0" y="0"/>
                </a:lnTo>
                <a:lnTo>
                  <a:pt x="0" y="413107"/>
                </a:lnTo>
                <a:lnTo>
                  <a:pt x="212695" y="413107"/>
                </a:lnTo>
                <a:lnTo>
                  <a:pt x="207649" y="449181"/>
                </a:lnTo>
                <a:lnTo>
                  <a:pt x="182597" y="513860"/>
                </a:lnTo>
                <a:lnTo>
                  <a:pt x="135561" y="569844"/>
                </a:lnTo>
                <a:lnTo>
                  <a:pt x="99452" y="597293"/>
                </a:lnTo>
                <a:lnTo>
                  <a:pt x="54265" y="624808"/>
                </a:lnTo>
                <a:lnTo>
                  <a:pt x="0" y="652388"/>
                </a:lnTo>
                <a:lnTo>
                  <a:pt x="96122" y="834393"/>
                </a:lnTo>
                <a:lnTo>
                  <a:pt x="148462" y="809913"/>
                </a:lnTo>
                <a:lnTo>
                  <a:pt x="196210" y="784390"/>
                </a:lnTo>
                <a:lnTo>
                  <a:pt x="239367" y="757825"/>
                </a:lnTo>
                <a:lnTo>
                  <a:pt x="277932" y="730216"/>
                </a:lnTo>
                <a:lnTo>
                  <a:pt x="311904" y="701565"/>
                </a:lnTo>
                <a:lnTo>
                  <a:pt x="341284" y="671870"/>
                </a:lnTo>
                <a:lnTo>
                  <a:pt x="366072" y="641132"/>
                </a:lnTo>
                <a:lnTo>
                  <a:pt x="390134" y="602442"/>
                </a:lnTo>
                <a:lnTo>
                  <a:pt x="409820" y="559323"/>
                </a:lnTo>
                <a:lnTo>
                  <a:pt x="425131" y="511774"/>
                </a:lnTo>
                <a:lnTo>
                  <a:pt x="436066" y="459797"/>
                </a:lnTo>
                <a:lnTo>
                  <a:pt x="442626" y="403390"/>
                </a:lnTo>
                <a:lnTo>
                  <a:pt x="444813" y="342555"/>
                </a:lnTo>
                <a:lnTo>
                  <a:pt x="444813" y="0"/>
                </a:lnTo>
                <a:close/>
              </a:path>
            </a:pathLst>
          </a:custGeom>
          <a:solidFill>
            <a:srgbClr val="00D8CC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0441B94-046F-42EE-B6D3-728E122FE5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98410" y="2944906"/>
            <a:ext cx="4566527" cy="1671918"/>
          </a:xfrm>
        </p:spPr>
        <p:txBody>
          <a:bodyPr/>
          <a:lstStyle>
            <a:lvl1pPr marL="0" indent="0">
              <a:buNone/>
              <a:defRPr sz="2500" i="1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7" name="Tekstin paikkamerkki 7">
            <a:extLst>
              <a:ext uri="{FF2B5EF4-FFF2-40B4-BE49-F238E27FC236}">
                <a16:creationId xmlns:a16="http://schemas.microsoft.com/office/drawing/2014/main" id="{D59F5E8B-07FA-4ABF-87A3-FCE2D77057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98410" y="4679577"/>
            <a:ext cx="4566527" cy="878728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Geomanist" panose="02000503000000020004" pitchFamily="50" charset="0"/>
              <a:buChar char="–"/>
              <a:defRPr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718533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g object 17">
            <a:extLst>
              <a:ext uri="{FF2B5EF4-FFF2-40B4-BE49-F238E27FC236}">
                <a16:creationId xmlns:a16="http://schemas.microsoft.com/office/drawing/2014/main" id="{10E1F50E-0267-4791-8536-AF37549E4D86}"/>
              </a:ext>
            </a:extLst>
          </p:cNvPr>
          <p:cNvSpPr/>
          <p:nvPr userDrawn="1"/>
        </p:nvSpPr>
        <p:spPr>
          <a:xfrm>
            <a:off x="0" y="0"/>
            <a:ext cx="5760000" cy="6858000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300F5E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7" y="627529"/>
            <a:ext cx="4788000" cy="13447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7" y="2088776"/>
            <a:ext cx="4788000" cy="41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14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ABB6484-B38D-427A-8DEB-D67D82C7D6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78800" y="2088775"/>
            <a:ext cx="4788000" cy="41400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bg object 17">
            <a:extLst>
              <a:ext uri="{FF2B5EF4-FFF2-40B4-BE49-F238E27FC236}">
                <a16:creationId xmlns:a16="http://schemas.microsoft.com/office/drawing/2014/main" id="{044F0693-F2B2-47CE-A1C8-8F69BF485420}"/>
              </a:ext>
            </a:extLst>
          </p:cNvPr>
          <p:cNvSpPr/>
          <p:nvPr userDrawn="1"/>
        </p:nvSpPr>
        <p:spPr>
          <a:xfrm>
            <a:off x="1816" y="0"/>
            <a:ext cx="1566757" cy="376208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00D8CC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5FA0B536-51B5-42B5-9A90-720C45616BE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8D5EF7-1C58-4796-B468-999C8D764FD8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4A453BAB-6625-4571-BA7C-CF2D406E0E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6DF42E4B-7E90-4EE9-9768-36D84536F3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88C1CA0A-F93C-4AFD-B68A-0BDB5CF3A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8800" y="1452281"/>
            <a:ext cx="4788000" cy="58214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607181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D8DB35C5-7247-4ACB-9A83-A179111BD198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-1588" y="-1588"/>
            <a:ext cx="5773738" cy="6859588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565275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1588 w 12193588"/>
              <a:gd name="connsiteY0" fmla="*/ 0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88 w 12193588"/>
              <a:gd name="connsiteY6" fmla="*/ 0 h 6858000"/>
              <a:gd name="connsiteX0" fmla="*/ 1565275 w 12193588"/>
              <a:gd name="connsiteY0" fmla="*/ 36671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66712 h 6858000"/>
              <a:gd name="connsiteX0" fmla="*/ 1565275 w 12193588"/>
              <a:gd name="connsiteY0" fmla="*/ 36671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66712 h 6858000"/>
              <a:gd name="connsiteX0" fmla="*/ 1565275 w 12193588"/>
              <a:gd name="connsiteY0" fmla="*/ 371475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71475 h 6858000"/>
              <a:gd name="connsiteX0" fmla="*/ 1565275 w 12193588"/>
              <a:gd name="connsiteY0" fmla="*/ 371475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71475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2193588 w 12193588"/>
              <a:gd name="connsiteY4" fmla="*/ 6858000 h 6858000"/>
              <a:gd name="connsiteX5" fmla="*/ 1588 w 12193588"/>
              <a:gd name="connsiteY5" fmla="*/ 6858000 h 6858000"/>
              <a:gd name="connsiteX6" fmla="*/ 0 w 12193588"/>
              <a:gd name="connsiteY6" fmla="*/ 374650 h 6858000"/>
              <a:gd name="connsiteX7" fmla="*/ 1566863 w 12193588"/>
              <a:gd name="connsiteY7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2193588 w 12193588"/>
              <a:gd name="connsiteY4" fmla="*/ 6858000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0628313 w 12193588"/>
              <a:gd name="connsiteY4" fmla="*/ 6486525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0626726 w 12193588"/>
              <a:gd name="connsiteY4" fmla="*/ 6484938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6097588 w 12193588"/>
              <a:gd name="connsiteY2" fmla="*/ 0 h 6858000"/>
              <a:gd name="connsiteX3" fmla="*/ 12193588 w 12193588"/>
              <a:gd name="connsiteY3" fmla="*/ 0 h 6858000"/>
              <a:gd name="connsiteX4" fmla="*/ 12193588 w 12193588"/>
              <a:gd name="connsiteY4" fmla="*/ 6483350 h 6858000"/>
              <a:gd name="connsiteX5" fmla="*/ 10626726 w 12193588"/>
              <a:gd name="connsiteY5" fmla="*/ 6484938 h 6858000"/>
              <a:gd name="connsiteX6" fmla="*/ 10626726 w 12193588"/>
              <a:gd name="connsiteY6" fmla="*/ 6856413 h 6858000"/>
              <a:gd name="connsiteX7" fmla="*/ 1588 w 12193588"/>
              <a:gd name="connsiteY7" fmla="*/ 6858000 h 6858000"/>
              <a:gd name="connsiteX8" fmla="*/ 0 w 12193588"/>
              <a:gd name="connsiteY8" fmla="*/ 374650 h 6858000"/>
              <a:gd name="connsiteX9" fmla="*/ 1566863 w 12193588"/>
              <a:gd name="connsiteY9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6097588 w 12193588"/>
              <a:gd name="connsiteY2" fmla="*/ 0 h 6858000"/>
              <a:gd name="connsiteX3" fmla="*/ 12193588 w 12193588"/>
              <a:gd name="connsiteY3" fmla="*/ 0 h 6858000"/>
              <a:gd name="connsiteX4" fmla="*/ 12193588 w 12193588"/>
              <a:gd name="connsiteY4" fmla="*/ 6483350 h 6858000"/>
              <a:gd name="connsiteX5" fmla="*/ 10626726 w 12193588"/>
              <a:gd name="connsiteY5" fmla="*/ 6484938 h 6858000"/>
              <a:gd name="connsiteX6" fmla="*/ 10626726 w 12193588"/>
              <a:gd name="connsiteY6" fmla="*/ 6856413 h 6858000"/>
              <a:gd name="connsiteX7" fmla="*/ 6097588 w 12193588"/>
              <a:gd name="connsiteY7" fmla="*/ 6858000 h 6858000"/>
              <a:gd name="connsiteX8" fmla="*/ 1588 w 12193588"/>
              <a:gd name="connsiteY8" fmla="*/ 6858000 h 6858000"/>
              <a:gd name="connsiteX9" fmla="*/ 0 w 12193588"/>
              <a:gd name="connsiteY9" fmla="*/ 374650 h 6858000"/>
              <a:gd name="connsiteX10" fmla="*/ 1566863 w 12193588"/>
              <a:gd name="connsiteY10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6097588 w 12193588"/>
              <a:gd name="connsiteY2" fmla="*/ 0 h 6858000"/>
              <a:gd name="connsiteX3" fmla="*/ 12193588 w 12193588"/>
              <a:gd name="connsiteY3" fmla="*/ 0 h 6858000"/>
              <a:gd name="connsiteX4" fmla="*/ 12193588 w 12193588"/>
              <a:gd name="connsiteY4" fmla="*/ 6483350 h 6858000"/>
              <a:gd name="connsiteX5" fmla="*/ 10626726 w 12193588"/>
              <a:gd name="connsiteY5" fmla="*/ 6484938 h 6858000"/>
              <a:gd name="connsiteX6" fmla="*/ 6097588 w 12193588"/>
              <a:gd name="connsiteY6" fmla="*/ 6858000 h 6858000"/>
              <a:gd name="connsiteX7" fmla="*/ 1588 w 12193588"/>
              <a:gd name="connsiteY7" fmla="*/ 6858000 h 6858000"/>
              <a:gd name="connsiteX8" fmla="*/ 0 w 12193588"/>
              <a:gd name="connsiteY8" fmla="*/ 374650 h 6858000"/>
              <a:gd name="connsiteX9" fmla="*/ 1566863 w 12193588"/>
              <a:gd name="connsiteY9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6097588 w 12193588"/>
              <a:gd name="connsiteY2" fmla="*/ 0 h 6858000"/>
              <a:gd name="connsiteX3" fmla="*/ 12193588 w 12193588"/>
              <a:gd name="connsiteY3" fmla="*/ 0 h 6858000"/>
              <a:gd name="connsiteX4" fmla="*/ 12193588 w 12193588"/>
              <a:gd name="connsiteY4" fmla="*/ 6483350 h 6858000"/>
              <a:gd name="connsiteX5" fmla="*/ 6097588 w 12193588"/>
              <a:gd name="connsiteY5" fmla="*/ 6858000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6097588 w 12193588"/>
              <a:gd name="connsiteY2" fmla="*/ 0 h 6858000"/>
              <a:gd name="connsiteX3" fmla="*/ 12193588 w 12193588"/>
              <a:gd name="connsiteY3" fmla="*/ 0 h 6858000"/>
              <a:gd name="connsiteX4" fmla="*/ 6097588 w 12193588"/>
              <a:gd name="connsiteY4" fmla="*/ 6858000 h 6858000"/>
              <a:gd name="connsiteX5" fmla="*/ 1588 w 12193588"/>
              <a:gd name="connsiteY5" fmla="*/ 6858000 h 6858000"/>
              <a:gd name="connsiteX6" fmla="*/ 0 w 12193588"/>
              <a:gd name="connsiteY6" fmla="*/ 374650 h 6858000"/>
              <a:gd name="connsiteX7" fmla="*/ 1566863 w 12193588"/>
              <a:gd name="connsiteY7" fmla="*/ 373062 h 6858000"/>
              <a:gd name="connsiteX0" fmla="*/ 1566863 w 6097588"/>
              <a:gd name="connsiteY0" fmla="*/ 373062 h 6858000"/>
              <a:gd name="connsiteX1" fmla="*/ 1566863 w 6097588"/>
              <a:gd name="connsiteY1" fmla="*/ 0 h 6858000"/>
              <a:gd name="connsiteX2" fmla="*/ 6097588 w 6097588"/>
              <a:gd name="connsiteY2" fmla="*/ 0 h 6858000"/>
              <a:gd name="connsiteX3" fmla="*/ 6097588 w 6097588"/>
              <a:gd name="connsiteY3" fmla="*/ 6858000 h 6858000"/>
              <a:gd name="connsiteX4" fmla="*/ 1588 w 6097588"/>
              <a:gd name="connsiteY4" fmla="*/ 6858000 h 6858000"/>
              <a:gd name="connsiteX5" fmla="*/ 0 w 6097588"/>
              <a:gd name="connsiteY5" fmla="*/ 374650 h 6858000"/>
              <a:gd name="connsiteX6" fmla="*/ 1566863 w 6097588"/>
              <a:gd name="connsiteY6" fmla="*/ 373062 h 6858000"/>
              <a:gd name="connsiteX0" fmla="*/ 1566863 w 6097588"/>
              <a:gd name="connsiteY0" fmla="*/ 374650 h 6859588"/>
              <a:gd name="connsiteX1" fmla="*/ 1566863 w 6097588"/>
              <a:gd name="connsiteY1" fmla="*/ 1588 h 6859588"/>
              <a:gd name="connsiteX2" fmla="*/ 5773738 w 6097588"/>
              <a:gd name="connsiteY2" fmla="*/ 0 h 6859588"/>
              <a:gd name="connsiteX3" fmla="*/ 6097588 w 6097588"/>
              <a:gd name="connsiteY3" fmla="*/ 1588 h 6859588"/>
              <a:gd name="connsiteX4" fmla="*/ 6097588 w 6097588"/>
              <a:gd name="connsiteY4" fmla="*/ 6859588 h 6859588"/>
              <a:gd name="connsiteX5" fmla="*/ 1588 w 6097588"/>
              <a:gd name="connsiteY5" fmla="*/ 6859588 h 6859588"/>
              <a:gd name="connsiteX6" fmla="*/ 0 w 6097588"/>
              <a:gd name="connsiteY6" fmla="*/ 376238 h 6859588"/>
              <a:gd name="connsiteX7" fmla="*/ 1566863 w 6097588"/>
              <a:gd name="connsiteY7" fmla="*/ 374650 h 6859588"/>
              <a:gd name="connsiteX0" fmla="*/ 1566863 w 6097588"/>
              <a:gd name="connsiteY0" fmla="*/ 374650 h 6859588"/>
              <a:gd name="connsiteX1" fmla="*/ 1566863 w 6097588"/>
              <a:gd name="connsiteY1" fmla="*/ 1588 h 6859588"/>
              <a:gd name="connsiteX2" fmla="*/ 5773738 w 6097588"/>
              <a:gd name="connsiteY2" fmla="*/ 0 h 6859588"/>
              <a:gd name="connsiteX3" fmla="*/ 6097588 w 6097588"/>
              <a:gd name="connsiteY3" fmla="*/ 1588 h 6859588"/>
              <a:gd name="connsiteX4" fmla="*/ 6097588 w 6097588"/>
              <a:gd name="connsiteY4" fmla="*/ 6859588 h 6859588"/>
              <a:gd name="connsiteX5" fmla="*/ 5772151 w 6097588"/>
              <a:gd name="connsiteY5" fmla="*/ 6859588 h 6859588"/>
              <a:gd name="connsiteX6" fmla="*/ 1588 w 6097588"/>
              <a:gd name="connsiteY6" fmla="*/ 6859588 h 6859588"/>
              <a:gd name="connsiteX7" fmla="*/ 0 w 6097588"/>
              <a:gd name="connsiteY7" fmla="*/ 376238 h 6859588"/>
              <a:gd name="connsiteX8" fmla="*/ 1566863 w 6097588"/>
              <a:gd name="connsiteY8" fmla="*/ 374650 h 6859588"/>
              <a:gd name="connsiteX0" fmla="*/ 1566863 w 6097588"/>
              <a:gd name="connsiteY0" fmla="*/ 374650 h 6859588"/>
              <a:gd name="connsiteX1" fmla="*/ 1566863 w 6097588"/>
              <a:gd name="connsiteY1" fmla="*/ 1588 h 6859588"/>
              <a:gd name="connsiteX2" fmla="*/ 5773738 w 6097588"/>
              <a:gd name="connsiteY2" fmla="*/ 0 h 6859588"/>
              <a:gd name="connsiteX3" fmla="*/ 6097588 w 6097588"/>
              <a:gd name="connsiteY3" fmla="*/ 1588 h 6859588"/>
              <a:gd name="connsiteX4" fmla="*/ 5772151 w 6097588"/>
              <a:gd name="connsiteY4" fmla="*/ 6859588 h 6859588"/>
              <a:gd name="connsiteX5" fmla="*/ 1588 w 6097588"/>
              <a:gd name="connsiteY5" fmla="*/ 6859588 h 6859588"/>
              <a:gd name="connsiteX6" fmla="*/ 0 w 6097588"/>
              <a:gd name="connsiteY6" fmla="*/ 376238 h 6859588"/>
              <a:gd name="connsiteX7" fmla="*/ 1566863 w 6097588"/>
              <a:gd name="connsiteY7" fmla="*/ 374650 h 6859588"/>
              <a:gd name="connsiteX0" fmla="*/ 1566863 w 5773738"/>
              <a:gd name="connsiteY0" fmla="*/ 374650 h 6859588"/>
              <a:gd name="connsiteX1" fmla="*/ 1566863 w 5773738"/>
              <a:gd name="connsiteY1" fmla="*/ 1588 h 6859588"/>
              <a:gd name="connsiteX2" fmla="*/ 5773738 w 5773738"/>
              <a:gd name="connsiteY2" fmla="*/ 0 h 6859588"/>
              <a:gd name="connsiteX3" fmla="*/ 5772151 w 5773738"/>
              <a:gd name="connsiteY3" fmla="*/ 6859588 h 6859588"/>
              <a:gd name="connsiteX4" fmla="*/ 1588 w 5773738"/>
              <a:gd name="connsiteY4" fmla="*/ 6859588 h 6859588"/>
              <a:gd name="connsiteX5" fmla="*/ 0 w 5773738"/>
              <a:gd name="connsiteY5" fmla="*/ 376238 h 6859588"/>
              <a:gd name="connsiteX6" fmla="*/ 1566863 w 5773738"/>
              <a:gd name="connsiteY6" fmla="*/ 374650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3738" h="6859588">
                <a:moveTo>
                  <a:pt x="1566863" y="374650"/>
                </a:moveTo>
                <a:cubicBezTo>
                  <a:pt x="1567392" y="252413"/>
                  <a:pt x="1566334" y="123825"/>
                  <a:pt x="1566863" y="1588"/>
                </a:cubicBezTo>
                <a:lnTo>
                  <a:pt x="5773738" y="0"/>
                </a:lnTo>
                <a:lnTo>
                  <a:pt x="5772151" y="6859588"/>
                </a:lnTo>
                <a:lnTo>
                  <a:pt x="1588" y="6859588"/>
                </a:lnTo>
                <a:cubicBezTo>
                  <a:pt x="1059" y="4698471"/>
                  <a:pt x="529" y="2537355"/>
                  <a:pt x="0" y="376238"/>
                </a:cubicBezTo>
                <a:lnTo>
                  <a:pt x="1566863" y="374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7" y="627529"/>
            <a:ext cx="4788000" cy="13447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7" y="2088776"/>
            <a:ext cx="4788000" cy="1093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14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ABB6484-B38D-427A-8DEB-D67D82C7D6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78800" y="2088775"/>
            <a:ext cx="4788000" cy="41400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FA0ABEB-59D7-40C3-8959-C4D289EE97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D40959-9D59-4811-ABA6-E92E51CC87A9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6C771D3B-1B78-4BF3-8366-A71AE54EC7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7DC38B2-50BB-465F-8860-8F3A153064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n paikkamerkki 4">
            <a:extLst>
              <a:ext uri="{FF2B5EF4-FFF2-40B4-BE49-F238E27FC236}">
                <a16:creationId xmlns:a16="http://schemas.microsoft.com/office/drawing/2014/main" id="{9952C0C8-62DB-4454-A068-B32810B43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8800" y="1452281"/>
            <a:ext cx="4788000" cy="58214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501724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51361"/>
            <a:ext cx="10515600" cy="210035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722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9F7C572-07A4-41F1-8FD4-672EFA0E4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1DEE-79D3-4961-A52F-9A5C96DECDB1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745F1CE-1961-4281-9E89-1CB9A1EAA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00AC6CC-8BD5-4F55-8D1A-047814F8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36365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300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51361"/>
            <a:ext cx="10515600" cy="210035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722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9F7C572-07A4-41F1-8FD4-672EFA0E4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EBD36-0648-4467-8CB2-0FF5B064B74A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745F1CE-1961-4281-9E89-1CB9A1EAA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00AC6CC-8BD5-4F55-8D1A-047814F8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DD8444A-710F-4841-916B-A01144F25E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2718" y="229796"/>
            <a:ext cx="68199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152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6816BF2-7C11-4704-B69C-D48AD5D78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2D5A-B0F6-4C75-B198-8F4BB64EA944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23712F4-A2BA-4821-B84E-367DC3EB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9EF1A2D-DDDF-4B0C-A135-EC3669C4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65680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48" y="1122362"/>
            <a:ext cx="8382000" cy="1800000"/>
          </a:xfrm>
        </p:spPr>
        <p:txBody>
          <a:bodyPr anchor="t" anchorCtr="0"/>
          <a:lstStyle>
            <a:lvl1pPr algn="l"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48" y="4155142"/>
            <a:ext cx="8382000" cy="125057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D134F8E-4153-4C13-8B3F-12F9BDF0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0BC55B-02FF-487B-9F18-AED2D3850A6F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742299B-DAD2-4F25-A9B7-A0CE23149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6B18C79-4C54-48B8-9FDB-ACA81B27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63211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300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48" y="1122362"/>
            <a:ext cx="8382000" cy="1800000"/>
          </a:xfrm>
        </p:spPr>
        <p:txBody>
          <a:bodyPr anchor="t" anchorCtr="0"/>
          <a:lstStyle>
            <a:lvl1pPr algn="l">
              <a:defRPr sz="6500">
                <a:solidFill>
                  <a:srgbClr val="FF8C00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48" y="4155142"/>
            <a:ext cx="8382000" cy="125057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D134F8E-4153-4C13-8B3F-12F9BDF0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3972B8-6FB4-4B94-90DF-9C6B7B6F2729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742299B-DAD2-4F25-A9B7-A0CE23149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6B18C79-4C54-48B8-9FDB-ACA81B27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2A6594E4-22A4-4E90-BD04-2EA71EA20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2718" y="229796"/>
            <a:ext cx="68199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057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300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2">
            <a:extLst>
              <a:ext uri="{FF2B5EF4-FFF2-40B4-BE49-F238E27FC236}">
                <a16:creationId xmlns:a16="http://schemas.microsoft.com/office/drawing/2014/main" id="{49E40927-BBBE-4635-B5B1-51EB35CA63C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588" y="0"/>
            <a:ext cx="12193588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565275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1588 w 12193588"/>
              <a:gd name="connsiteY0" fmla="*/ 0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88 w 12193588"/>
              <a:gd name="connsiteY6" fmla="*/ 0 h 6858000"/>
              <a:gd name="connsiteX0" fmla="*/ 1565275 w 12193588"/>
              <a:gd name="connsiteY0" fmla="*/ 36671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66712 h 6858000"/>
              <a:gd name="connsiteX0" fmla="*/ 1565275 w 12193588"/>
              <a:gd name="connsiteY0" fmla="*/ 36671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66712 h 6858000"/>
              <a:gd name="connsiteX0" fmla="*/ 1565275 w 12193588"/>
              <a:gd name="connsiteY0" fmla="*/ 371475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71475 h 6858000"/>
              <a:gd name="connsiteX0" fmla="*/ 1565275 w 12193588"/>
              <a:gd name="connsiteY0" fmla="*/ 371475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71475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2193588 w 12193588"/>
              <a:gd name="connsiteY4" fmla="*/ 6858000 h 6858000"/>
              <a:gd name="connsiteX5" fmla="*/ 1588 w 12193588"/>
              <a:gd name="connsiteY5" fmla="*/ 6858000 h 6858000"/>
              <a:gd name="connsiteX6" fmla="*/ 0 w 12193588"/>
              <a:gd name="connsiteY6" fmla="*/ 374650 h 6858000"/>
              <a:gd name="connsiteX7" fmla="*/ 1566863 w 12193588"/>
              <a:gd name="connsiteY7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2193588 w 12193588"/>
              <a:gd name="connsiteY4" fmla="*/ 6858000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0628313 w 12193588"/>
              <a:gd name="connsiteY4" fmla="*/ 6486525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0626726 w 12193588"/>
              <a:gd name="connsiteY4" fmla="*/ 6484938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3588" h="6858000">
                <a:moveTo>
                  <a:pt x="1566863" y="373062"/>
                </a:moveTo>
                <a:cubicBezTo>
                  <a:pt x="1567392" y="250825"/>
                  <a:pt x="1566334" y="122237"/>
                  <a:pt x="1566863" y="0"/>
                </a:cubicBezTo>
                <a:lnTo>
                  <a:pt x="12193588" y="0"/>
                </a:lnTo>
                <a:lnTo>
                  <a:pt x="12193588" y="6483350"/>
                </a:lnTo>
                <a:lnTo>
                  <a:pt x="10626726" y="6484938"/>
                </a:lnTo>
                <a:lnTo>
                  <a:pt x="10626726" y="6856413"/>
                </a:lnTo>
                <a:lnTo>
                  <a:pt x="1588" y="6858000"/>
                </a:lnTo>
                <a:cubicBezTo>
                  <a:pt x="1059" y="4696883"/>
                  <a:pt x="529" y="2535767"/>
                  <a:pt x="0" y="374650"/>
                </a:cubicBezTo>
                <a:lnTo>
                  <a:pt x="1566863" y="3730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48" y="1122361"/>
            <a:ext cx="8382000" cy="1800000"/>
          </a:xfrm>
        </p:spPr>
        <p:txBody>
          <a:bodyPr anchor="t" anchorCtr="0"/>
          <a:lstStyle>
            <a:lvl1pPr algn="l">
              <a:defRPr sz="6500">
                <a:solidFill>
                  <a:srgbClr val="FF8C00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48" y="4155142"/>
            <a:ext cx="8382000" cy="125057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D134F8E-4153-4C13-8B3F-12F9BDF0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A1AE88-E35A-4A19-BA94-6B2A73FAB1FD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742299B-DAD2-4F25-A9B7-A0CE23149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6B18C79-4C54-48B8-9FDB-ACA81B27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76CBE87-96CE-43D0-8BBC-FE2F1F9986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2400" y="230400"/>
            <a:ext cx="680400" cy="3024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2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070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7" y="2088775"/>
            <a:ext cx="4788000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ABB6484-B38D-427A-8DEB-D67D82C7D6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80121" y="2088775"/>
            <a:ext cx="4788000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2DC5404-9034-4C91-B457-4039C06959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34E3CEF-71A3-471B-BDD5-8169FA17CD44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19D6948-8DF2-4DF1-8401-5A30EEFD8F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D95326F-A8EB-4CEA-88E4-97AFAE86A3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07292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9F9D-0183-4C24-8FFD-14760FE24703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90642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300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25D518-1B8C-4AFA-831E-209AC0249830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23F98A4-CC5E-47EB-9896-4CF379FE2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2718" y="229796"/>
            <a:ext cx="68199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777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7" y="2088775"/>
            <a:ext cx="4788000" cy="41400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ABB6484-B38D-427A-8DEB-D67D82C7D6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80121" y="2088775"/>
            <a:ext cx="4788000" cy="41400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2DC5404-9034-4C91-B457-4039C06959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BC29D6-5085-4AE9-A065-0667E9D682D2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19D6948-8DF2-4DF1-8401-5A30EEFD8F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D95326F-A8EB-4CEA-88E4-97AFAE86A3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34649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7" y="2787462"/>
            <a:ext cx="4788000" cy="34413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ABB6484-B38D-427A-8DEB-D67D82C7D6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78800" y="2787462"/>
            <a:ext cx="4788000" cy="34413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7192C681-E03B-42EF-93CB-62882EDFB5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7527" y="2088775"/>
            <a:ext cx="4788000" cy="58214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E17FF42-CA18-47DE-941E-A9A99DC8E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8800" y="2088775"/>
            <a:ext cx="4788000" cy="58214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EF38D506-1637-4E50-8177-47445F24CC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B0DA106-B379-479A-A0BE-0390E8022853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5A95C55B-EA85-413D-9A4B-92385D9622E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5C8A7D7-FBE4-4B84-9B26-1D75839ACB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5160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g object 17">
            <a:extLst>
              <a:ext uri="{FF2B5EF4-FFF2-40B4-BE49-F238E27FC236}">
                <a16:creationId xmlns:a16="http://schemas.microsoft.com/office/drawing/2014/main" id="{10E1F50E-0267-4791-8536-AF37549E4D86}"/>
              </a:ext>
            </a:extLst>
          </p:cNvPr>
          <p:cNvSpPr/>
          <p:nvPr userDrawn="1"/>
        </p:nvSpPr>
        <p:spPr>
          <a:xfrm>
            <a:off x="0" y="0"/>
            <a:ext cx="5760000" cy="6858000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300F5E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7" y="627529"/>
            <a:ext cx="4788000" cy="13447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7" y="2088776"/>
            <a:ext cx="4788000" cy="41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14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bg object 17">
            <a:extLst>
              <a:ext uri="{FF2B5EF4-FFF2-40B4-BE49-F238E27FC236}">
                <a16:creationId xmlns:a16="http://schemas.microsoft.com/office/drawing/2014/main" id="{044F0693-F2B2-47CE-A1C8-8F69BF485420}"/>
              </a:ext>
            </a:extLst>
          </p:cNvPr>
          <p:cNvSpPr/>
          <p:nvPr userDrawn="1"/>
        </p:nvSpPr>
        <p:spPr>
          <a:xfrm>
            <a:off x="1816" y="0"/>
            <a:ext cx="1566757" cy="376208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FF8C00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5FA0B536-51B5-42B5-9A90-720C45616BE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4D3821-990A-457C-A508-BC4FB44462D5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4A453BAB-6625-4571-BA7C-CF2D406E0E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6DF42E4B-7E90-4EE9-9768-36D84536F3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2C192306-D59C-43DE-921E-D5C26A781D16}"/>
              </a:ext>
            </a:extLst>
          </p:cNvPr>
          <p:cNvSpPr/>
          <p:nvPr userDrawn="1"/>
        </p:nvSpPr>
        <p:spPr>
          <a:xfrm>
            <a:off x="6414269" y="2425530"/>
            <a:ext cx="584142" cy="505975"/>
          </a:xfrm>
          <a:custGeom>
            <a:avLst/>
            <a:gdLst/>
            <a:ahLst/>
            <a:cxnLst/>
            <a:rect l="l" t="t" r="r" b="b"/>
            <a:pathLst>
              <a:path w="963295" h="834389">
                <a:moveTo>
                  <a:pt x="963237" y="0"/>
                </a:moveTo>
                <a:lnTo>
                  <a:pt x="518434" y="0"/>
                </a:lnTo>
                <a:lnTo>
                  <a:pt x="518434" y="413107"/>
                </a:lnTo>
                <a:lnTo>
                  <a:pt x="731119" y="413107"/>
                </a:lnTo>
                <a:lnTo>
                  <a:pt x="726079" y="449181"/>
                </a:lnTo>
                <a:lnTo>
                  <a:pt x="701027" y="513860"/>
                </a:lnTo>
                <a:lnTo>
                  <a:pt x="653986" y="569844"/>
                </a:lnTo>
                <a:lnTo>
                  <a:pt x="617881" y="597293"/>
                </a:lnTo>
                <a:lnTo>
                  <a:pt x="572698" y="624808"/>
                </a:lnTo>
                <a:lnTo>
                  <a:pt x="518434" y="652388"/>
                </a:lnTo>
                <a:lnTo>
                  <a:pt x="614557" y="834393"/>
                </a:lnTo>
                <a:lnTo>
                  <a:pt x="666896" y="809913"/>
                </a:lnTo>
                <a:lnTo>
                  <a:pt x="714643" y="784390"/>
                </a:lnTo>
                <a:lnTo>
                  <a:pt x="757798" y="757825"/>
                </a:lnTo>
                <a:lnTo>
                  <a:pt x="796362" y="730216"/>
                </a:lnTo>
                <a:lnTo>
                  <a:pt x="830334" y="701565"/>
                </a:lnTo>
                <a:lnTo>
                  <a:pt x="859716" y="671870"/>
                </a:lnTo>
                <a:lnTo>
                  <a:pt x="884507" y="641132"/>
                </a:lnTo>
                <a:lnTo>
                  <a:pt x="908568" y="602442"/>
                </a:lnTo>
                <a:lnTo>
                  <a:pt x="928252" y="559323"/>
                </a:lnTo>
                <a:lnTo>
                  <a:pt x="943560" y="511774"/>
                </a:lnTo>
                <a:lnTo>
                  <a:pt x="954492" y="459797"/>
                </a:lnTo>
                <a:lnTo>
                  <a:pt x="961051" y="403390"/>
                </a:lnTo>
                <a:lnTo>
                  <a:pt x="963237" y="342555"/>
                </a:lnTo>
                <a:lnTo>
                  <a:pt x="963237" y="0"/>
                </a:lnTo>
                <a:close/>
              </a:path>
              <a:path w="963295" h="834389">
                <a:moveTo>
                  <a:pt x="444813" y="0"/>
                </a:moveTo>
                <a:lnTo>
                  <a:pt x="0" y="0"/>
                </a:lnTo>
                <a:lnTo>
                  <a:pt x="0" y="413107"/>
                </a:lnTo>
                <a:lnTo>
                  <a:pt x="212695" y="413107"/>
                </a:lnTo>
                <a:lnTo>
                  <a:pt x="207649" y="449181"/>
                </a:lnTo>
                <a:lnTo>
                  <a:pt x="182597" y="513860"/>
                </a:lnTo>
                <a:lnTo>
                  <a:pt x="135561" y="569844"/>
                </a:lnTo>
                <a:lnTo>
                  <a:pt x="99452" y="597293"/>
                </a:lnTo>
                <a:lnTo>
                  <a:pt x="54265" y="624808"/>
                </a:lnTo>
                <a:lnTo>
                  <a:pt x="0" y="652388"/>
                </a:lnTo>
                <a:lnTo>
                  <a:pt x="96122" y="834393"/>
                </a:lnTo>
                <a:lnTo>
                  <a:pt x="148462" y="809913"/>
                </a:lnTo>
                <a:lnTo>
                  <a:pt x="196210" y="784390"/>
                </a:lnTo>
                <a:lnTo>
                  <a:pt x="239367" y="757825"/>
                </a:lnTo>
                <a:lnTo>
                  <a:pt x="277932" y="730216"/>
                </a:lnTo>
                <a:lnTo>
                  <a:pt x="311904" y="701565"/>
                </a:lnTo>
                <a:lnTo>
                  <a:pt x="341284" y="671870"/>
                </a:lnTo>
                <a:lnTo>
                  <a:pt x="366072" y="641132"/>
                </a:lnTo>
                <a:lnTo>
                  <a:pt x="390134" y="602442"/>
                </a:lnTo>
                <a:lnTo>
                  <a:pt x="409820" y="559323"/>
                </a:lnTo>
                <a:lnTo>
                  <a:pt x="425131" y="511774"/>
                </a:lnTo>
                <a:lnTo>
                  <a:pt x="436066" y="459797"/>
                </a:lnTo>
                <a:lnTo>
                  <a:pt x="442626" y="403390"/>
                </a:lnTo>
                <a:lnTo>
                  <a:pt x="444813" y="342555"/>
                </a:lnTo>
                <a:lnTo>
                  <a:pt x="444813" y="0"/>
                </a:lnTo>
                <a:close/>
              </a:path>
            </a:pathLst>
          </a:custGeom>
          <a:solidFill>
            <a:srgbClr val="FF8C00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0441B94-046F-42EE-B6D3-728E122FE5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98410" y="2944906"/>
            <a:ext cx="4566527" cy="1671918"/>
          </a:xfrm>
        </p:spPr>
        <p:txBody>
          <a:bodyPr/>
          <a:lstStyle>
            <a:lvl1pPr marL="0" indent="0">
              <a:buNone/>
              <a:defRPr sz="2500" i="1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7" name="Tekstin paikkamerkki 7">
            <a:extLst>
              <a:ext uri="{FF2B5EF4-FFF2-40B4-BE49-F238E27FC236}">
                <a16:creationId xmlns:a16="http://schemas.microsoft.com/office/drawing/2014/main" id="{D59F5E8B-07FA-4ABF-87A3-FCE2D77057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98410" y="4679577"/>
            <a:ext cx="4566527" cy="878728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Geomanist" panose="02000503000000020004" pitchFamily="50" charset="0"/>
              <a:buChar char="–"/>
              <a:defRPr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72492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g object 17">
            <a:extLst>
              <a:ext uri="{FF2B5EF4-FFF2-40B4-BE49-F238E27FC236}">
                <a16:creationId xmlns:a16="http://schemas.microsoft.com/office/drawing/2014/main" id="{10E1F50E-0267-4791-8536-AF37549E4D86}"/>
              </a:ext>
            </a:extLst>
          </p:cNvPr>
          <p:cNvSpPr/>
          <p:nvPr userDrawn="1"/>
        </p:nvSpPr>
        <p:spPr>
          <a:xfrm>
            <a:off x="0" y="0"/>
            <a:ext cx="5760000" cy="6858000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300F5E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7" y="627529"/>
            <a:ext cx="4788000" cy="13447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7" y="2088776"/>
            <a:ext cx="4788000" cy="41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14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ABB6484-B38D-427A-8DEB-D67D82C7D6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78800" y="2088775"/>
            <a:ext cx="4788000" cy="41400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bg object 17">
            <a:extLst>
              <a:ext uri="{FF2B5EF4-FFF2-40B4-BE49-F238E27FC236}">
                <a16:creationId xmlns:a16="http://schemas.microsoft.com/office/drawing/2014/main" id="{044F0693-F2B2-47CE-A1C8-8F69BF485420}"/>
              </a:ext>
            </a:extLst>
          </p:cNvPr>
          <p:cNvSpPr/>
          <p:nvPr userDrawn="1"/>
        </p:nvSpPr>
        <p:spPr>
          <a:xfrm>
            <a:off x="1816" y="0"/>
            <a:ext cx="1566757" cy="376208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FF8C00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5FA0B536-51B5-42B5-9A90-720C45616BE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8D5EF7-1C58-4796-B468-999C8D764FD8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4A453BAB-6625-4571-BA7C-CF2D406E0E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6DF42E4B-7E90-4EE9-9768-36D84536F3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88C1CA0A-F93C-4AFD-B68A-0BDB5CF3A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8800" y="1452281"/>
            <a:ext cx="4788000" cy="58214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365199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658E366B-1468-444B-BF41-7A2A91F090E5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-1588" y="-1588"/>
            <a:ext cx="5773738" cy="6859588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565275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1588 w 12193588"/>
              <a:gd name="connsiteY0" fmla="*/ 0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88 w 12193588"/>
              <a:gd name="connsiteY6" fmla="*/ 0 h 6858000"/>
              <a:gd name="connsiteX0" fmla="*/ 1565275 w 12193588"/>
              <a:gd name="connsiteY0" fmla="*/ 36671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66712 h 6858000"/>
              <a:gd name="connsiteX0" fmla="*/ 1565275 w 12193588"/>
              <a:gd name="connsiteY0" fmla="*/ 36671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66712 h 6858000"/>
              <a:gd name="connsiteX0" fmla="*/ 1565275 w 12193588"/>
              <a:gd name="connsiteY0" fmla="*/ 371475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71475 h 6858000"/>
              <a:gd name="connsiteX0" fmla="*/ 1565275 w 12193588"/>
              <a:gd name="connsiteY0" fmla="*/ 371475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5275 w 12193588"/>
              <a:gd name="connsiteY6" fmla="*/ 371475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858000 h 6858000"/>
              <a:gd name="connsiteX4" fmla="*/ 1588 w 12193588"/>
              <a:gd name="connsiteY4" fmla="*/ 6858000 h 6858000"/>
              <a:gd name="connsiteX5" fmla="*/ 0 w 12193588"/>
              <a:gd name="connsiteY5" fmla="*/ 374650 h 6858000"/>
              <a:gd name="connsiteX6" fmla="*/ 1566863 w 12193588"/>
              <a:gd name="connsiteY6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2193588 w 12193588"/>
              <a:gd name="connsiteY4" fmla="*/ 6858000 h 6858000"/>
              <a:gd name="connsiteX5" fmla="*/ 1588 w 12193588"/>
              <a:gd name="connsiteY5" fmla="*/ 6858000 h 6858000"/>
              <a:gd name="connsiteX6" fmla="*/ 0 w 12193588"/>
              <a:gd name="connsiteY6" fmla="*/ 374650 h 6858000"/>
              <a:gd name="connsiteX7" fmla="*/ 1566863 w 12193588"/>
              <a:gd name="connsiteY7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2193588 w 12193588"/>
              <a:gd name="connsiteY4" fmla="*/ 6858000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0628313 w 12193588"/>
              <a:gd name="connsiteY4" fmla="*/ 6486525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12193588 w 12193588"/>
              <a:gd name="connsiteY2" fmla="*/ 0 h 6858000"/>
              <a:gd name="connsiteX3" fmla="*/ 12193588 w 12193588"/>
              <a:gd name="connsiteY3" fmla="*/ 6483350 h 6858000"/>
              <a:gd name="connsiteX4" fmla="*/ 10626726 w 12193588"/>
              <a:gd name="connsiteY4" fmla="*/ 6484938 h 6858000"/>
              <a:gd name="connsiteX5" fmla="*/ 10626726 w 12193588"/>
              <a:gd name="connsiteY5" fmla="*/ 6856413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6097588 w 12193588"/>
              <a:gd name="connsiteY2" fmla="*/ 0 h 6858000"/>
              <a:gd name="connsiteX3" fmla="*/ 12193588 w 12193588"/>
              <a:gd name="connsiteY3" fmla="*/ 0 h 6858000"/>
              <a:gd name="connsiteX4" fmla="*/ 12193588 w 12193588"/>
              <a:gd name="connsiteY4" fmla="*/ 6483350 h 6858000"/>
              <a:gd name="connsiteX5" fmla="*/ 10626726 w 12193588"/>
              <a:gd name="connsiteY5" fmla="*/ 6484938 h 6858000"/>
              <a:gd name="connsiteX6" fmla="*/ 10626726 w 12193588"/>
              <a:gd name="connsiteY6" fmla="*/ 6856413 h 6858000"/>
              <a:gd name="connsiteX7" fmla="*/ 1588 w 12193588"/>
              <a:gd name="connsiteY7" fmla="*/ 6858000 h 6858000"/>
              <a:gd name="connsiteX8" fmla="*/ 0 w 12193588"/>
              <a:gd name="connsiteY8" fmla="*/ 374650 h 6858000"/>
              <a:gd name="connsiteX9" fmla="*/ 1566863 w 12193588"/>
              <a:gd name="connsiteY9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6097588 w 12193588"/>
              <a:gd name="connsiteY2" fmla="*/ 0 h 6858000"/>
              <a:gd name="connsiteX3" fmla="*/ 12193588 w 12193588"/>
              <a:gd name="connsiteY3" fmla="*/ 0 h 6858000"/>
              <a:gd name="connsiteX4" fmla="*/ 12193588 w 12193588"/>
              <a:gd name="connsiteY4" fmla="*/ 6483350 h 6858000"/>
              <a:gd name="connsiteX5" fmla="*/ 10626726 w 12193588"/>
              <a:gd name="connsiteY5" fmla="*/ 6484938 h 6858000"/>
              <a:gd name="connsiteX6" fmla="*/ 10626726 w 12193588"/>
              <a:gd name="connsiteY6" fmla="*/ 6856413 h 6858000"/>
              <a:gd name="connsiteX7" fmla="*/ 6097588 w 12193588"/>
              <a:gd name="connsiteY7" fmla="*/ 6858000 h 6858000"/>
              <a:gd name="connsiteX8" fmla="*/ 1588 w 12193588"/>
              <a:gd name="connsiteY8" fmla="*/ 6858000 h 6858000"/>
              <a:gd name="connsiteX9" fmla="*/ 0 w 12193588"/>
              <a:gd name="connsiteY9" fmla="*/ 374650 h 6858000"/>
              <a:gd name="connsiteX10" fmla="*/ 1566863 w 12193588"/>
              <a:gd name="connsiteY10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6097588 w 12193588"/>
              <a:gd name="connsiteY2" fmla="*/ 0 h 6858000"/>
              <a:gd name="connsiteX3" fmla="*/ 12193588 w 12193588"/>
              <a:gd name="connsiteY3" fmla="*/ 0 h 6858000"/>
              <a:gd name="connsiteX4" fmla="*/ 12193588 w 12193588"/>
              <a:gd name="connsiteY4" fmla="*/ 6483350 h 6858000"/>
              <a:gd name="connsiteX5" fmla="*/ 10626726 w 12193588"/>
              <a:gd name="connsiteY5" fmla="*/ 6484938 h 6858000"/>
              <a:gd name="connsiteX6" fmla="*/ 6097588 w 12193588"/>
              <a:gd name="connsiteY6" fmla="*/ 6858000 h 6858000"/>
              <a:gd name="connsiteX7" fmla="*/ 1588 w 12193588"/>
              <a:gd name="connsiteY7" fmla="*/ 6858000 h 6858000"/>
              <a:gd name="connsiteX8" fmla="*/ 0 w 12193588"/>
              <a:gd name="connsiteY8" fmla="*/ 374650 h 6858000"/>
              <a:gd name="connsiteX9" fmla="*/ 1566863 w 12193588"/>
              <a:gd name="connsiteY9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6097588 w 12193588"/>
              <a:gd name="connsiteY2" fmla="*/ 0 h 6858000"/>
              <a:gd name="connsiteX3" fmla="*/ 12193588 w 12193588"/>
              <a:gd name="connsiteY3" fmla="*/ 0 h 6858000"/>
              <a:gd name="connsiteX4" fmla="*/ 12193588 w 12193588"/>
              <a:gd name="connsiteY4" fmla="*/ 6483350 h 6858000"/>
              <a:gd name="connsiteX5" fmla="*/ 6097588 w 12193588"/>
              <a:gd name="connsiteY5" fmla="*/ 6858000 h 6858000"/>
              <a:gd name="connsiteX6" fmla="*/ 1588 w 12193588"/>
              <a:gd name="connsiteY6" fmla="*/ 6858000 h 6858000"/>
              <a:gd name="connsiteX7" fmla="*/ 0 w 12193588"/>
              <a:gd name="connsiteY7" fmla="*/ 374650 h 6858000"/>
              <a:gd name="connsiteX8" fmla="*/ 1566863 w 12193588"/>
              <a:gd name="connsiteY8" fmla="*/ 373062 h 6858000"/>
              <a:gd name="connsiteX0" fmla="*/ 1566863 w 12193588"/>
              <a:gd name="connsiteY0" fmla="*/ 373062 h 6858000"/>
              <a:gd name="connsiteX1" fmla="*/ 1566863 w 12193588"/>
              <a:gd name="connsiteY1" fmla="*/ 0 h 6858000"/>
              <a:gd name="connsiteX2" fmla="*/ 6097588 w 12193588"/>
              <a:gd name="connsiteY2" fmla="*/ 0 h 6858000"/>
              <a:gd name="connsiteX3" fmla="*/ 12193588 w 12193588"/>
              <a:gd name="connsiteY3" fmla="*/ 0 h 6858000"/>
              <a:gd name="connsiteX4" fmla="*/ 6097588 w 12193588"/>
              <a:gd name="connsiteY4" fmla="*/ 6858000 h 6858000"/>
              <a:gd name="connsiteX5" fmla="*/ 1588 w 12193588"/>
              <a:gd name="connsiteY5" fmla="*/ 6858000 h 6858000"/>
              <a:gd name="connsiteX6" fmla="*/ 0 w 12193588"/>
              <a:gd name="connsiteY6" fmla="*/ 374650 h 6858000"/>
              <a:gd name="connsiteX7" fmla="*/ 1566863 w 12193588"/>
              <a:gd name="connsiteY7" fmla="*/ 373062 h 6858000"/>
              <a:gd name="connsiteX0" fmla="*/ 1566863 w 6097588"/>
              <a:gd name="connsiteY0" fmla="*/ 373062 h 6858000"/>
              <a:gd name="connsiteX1" fmla="*/ 1566863 w 6097588"/>
              <a:gd name="connsiteY1" fmla="*/ 0 h 6858000"/>
              <a:gd name="connsiteX2" fmla="*/ 6097588 w 6097588"/>
              <a:gd name="connsiteY2" fmla="*/ 0 h 6858000"/>
              <a:gd name="connsiteX3" fmla="*/ 6097588 w 6097588"/>
              <a:gd name="connsiteY3" fmla="*/ 6858000 h 6858000"/>
              <a:gd name="connsiteX4" fmla="*/ 1588 w 6097588"/>
              <a:gd name="connsiteY4" fmla="*/ 6858000 h 6858000"/>
              <a:gd name="connsiteX5" fmla="*/ 0 w 6097588"/>
              <a:gd name="connsiteY5" fmla="*/ 374650 h 6858000"/>
              <a:gd name="connsiteX6" fmla="*/ 1566863 w 6097588"/>
              <a:gd name="connsiteY6" fmla="*/ 373062 h 6858000"/>
              <a:gd name="connsiteX0" fmla="*/ 1566863 w 6097588"/>
              <a:gd name="connsiteY0" fmla="*/ 374650 h 6859588"/>
              <a:gd name="connsiteX1" fmla="*/ 1566863 w 6097588"/>
              <a:gd name="connsiteY1" fmla="*/ 1588 h 6859588"/>
              <a:gd name="connsiteX2" fmla="*/ 5773738 w 6097588"/>
              <a:gd name="connsiteY2" fmla="*/ 0 h 6859588"/>
              <a:gd name="connsiteX3" fmla="*/ 6097588 w 6097588"/>
              <a:gd name="connsiteY3" fmla="*/ 1588 h 6859588"/>
              <a:gd name="connsiteX4" fmla="*/ 6097588 w 6097588"/>
              <a:gd name="connsiteY4" fmla="*/ 6859588 h 6859588"/>
              <a:gd name="connsiteX5" fmla="*/ 1588 w 6097588"/>
              <a:gd name="connsiteY5" fmla="*/ 6859588 h 6859588"/>
              <a:gd name="connsiteX6" fmla="*/ 0 w 6097588"/>
              <a:gd name="connsiteY6" fmla="*/ 376238 h 6859588"/>
              <a:gd name="connsiteX7" fmla="*/ 1566863 w 6097588"/>
              <a:gd name="connsiteY7" fmla="*/ 374650 h 6859588"/>
              <a:gd name="connsiteX0" fmla="*/ 1566863 w 6097588"/>
              <a:gd name="connsiteY0" fmla="*/ 374650 h 6859588"/>
              <a:gd name="connsiteX1" fmla="*/ 1566863 w 6097588"/>
              <a:gd name="connsiteY1" fmla="*/ 1588 h 6859588"/>
              <a:gd name="connsiteX2" fmla="*/ 5773738 w 6097588"/>
              <a:gd name="connsiteY2" fmla="*/ 0 h 6859588"/>
              <a:gd name="connsiteX3" fmla="*/ 6097588 w 6097588"/>
              <a:gd name="connsiteY3" fmla="*/ 1588 h 6859588"/>
              <a:gd name="connsiteX4" fmla="*/ 6097588 w 6097588"/>
              <a:gd name="connsiteY4" fmla="*/ 6859588 h 6859588"/>
              <a:gd name="connsiteX5" fmla="*/ 5772151 w 6097588"/>
              <a:gd name="connsiteY5" fmla="*/ 6859588 h 6859588"/>
              <a:gd name="connsiteX6" fmla="*/ 1588 w 6097588"/>
              <a:gd name="connsiteY6" fmla="*/ 6859588 h 6859588"/>
              <a:gd name="connsiteX7" fmla="*/ 0 w 6097588"/>
              <a:gd name="connsiteY7" fmla="*/ 376238 h 6859588"/>
              <a:gd name="connsiteX8" fmla="*/ 1566863 w 6097588"/>
              <a:gd name="connsiteY8" fmla="*/ 374650 h 6859588"/>
              <a:gd name="connsiteX0" fmla="*/ 1566863 w 6097588"/>
              <a:gd name="connsiteY0" fmla="*/ 374650 h 6859588"/>
              <a:gd name="connsiteX1" fmla="*/ 1566863 w 6097588"/>
              <a:gd name="connsiteY1" fmla="*/ 1588 h 6859588"/>
              <a:gd name="connsiteX2" fmla="*/ 5773738 w 6097588"/>
              <a:gd name="connsiteY2" fmla="*/ 0 h 6859588"/>
              <a:gd name="connsiteX3" fmla="*/ 6097588 w 6097588"/>
              <a:gd name="connsiteY3" fmla="*/ 1588 h 6859588"/>
              <a:gd name="connsiteX4" fmla="*/ 5772151 w 6097588"/>
              <a:gd name="connsiteY4" fmla="*/ 6859588 h 6859588"/>
              <a:gd name="connsiteX5" fmla="*/ 1588 w 6097588"/>
              <a:gd name="connsiteY5" fmla="*/ 6859588 h 6859588"/>
              <a:gd name="connsiteX6" fmla="*/ 0 w 6097588"/>
              <a:gd name="connsiteY6" fmla="*/ 376238 h 6859588"/>
              <a:gd name="connsiteX7" fmla="*/ 1566863 w 6097588"/>
              <a:gd name="connsiteY7" fmla="*/ 374650 h 6859588"/>
              <a:gd name="connsiteX0" fmla="*/ 1566863 w 5773738"/>
              <a:gd name="connsiteY0" fmla="*/ 374650 h 6859588"/>
              <a:gd name="connsiteX1" fmla="*/ 1566863 w 5773738"/>
              <a:gd name="connsiteY1" fmla="*/ 1588 h 6859588"/>
              <a:gd name="connsiteX2" fmla="*/ 5773738 w 5773738"/>
              <a:gd name="connsiteY2" fmla="*/ 0 h 6859588"/>
              <a:gd name="connsiteX3" fmla="*/ 5772151 w 5773738"/>
              <a:gd name="connsiteY3" fmla="*/ 6859588 h 6859588"/>
              <a:gd name="connsiteX4" fmla="*/ 1588 w 5773738"/>
              <a:gd name="connsiteY4" fmla="*/ 6859588 h 6859588"/>
              <a:gd name="connsiteX5" fmla="*/ 0 w 5773738"/>
              <a:gd name="connsiteY5" fmla="*/ 376238 h 6859588"/>
              <a:gd name="connsiteX6" fmla="*/ 1566863 w 5773738"/>
              <a:gd name="connsiteY6" fmla="*/ 374650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3738" h="6859588">
                <a:moveTo>
                  <a:pt x="1566863" y="374650"/>
                </a:moveTo>
                <a:cubicBezTo>
                  <a:pt x="1567392" y="252413"/>
                  <a:pt x="1566334" y="123825"/>
                  <a:pt x="1566863" y="1588"/>
                </a:cubicBezTo>
                <a:lnTo>
                  <a:pt x="5773738" y="0"/>
                </a:lnTo>
                <a:lnTo>
                  <a:pt x="5772151" y="6859588"/>
                </a:lnTo>
                <a:lnTo>
                  <a:pt x="1588" y="6859588"/>
                </a:lnTo>
                <a:cubicBezTo>
                  <a:pt x="1059" y="4698471"/>
                  <a:pt x="529" y="2537355"/>
                  <a:pt x="0" y="376238"/>
                </a:cubicBezTo>
                <a:lnTo>
                  <a:pt x="1566863" y="374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7" y="627529"/>
            <a:ext cx="4788000" cy="13447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7" y="2088776"/>
            <a:ext cx="4788000" cy="1093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14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ABB6484-B38D-427A-8DEB-D67D82C7D6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78800" y="2088775"/>
            <a:ext cx="4788000" cy="41400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FA0ABEB-59D7-40C3-8959-C4D289EE97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D40959-9D59-4811-ABA6-E92E51CC87A9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6C771D3B-1B78-4BF3-8366-A71AE54EC7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7DC38B2-50BB-465F-8860-8F3A153064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n paikkamerkki 4">
            <a:extLst>
              <a:ext uri="{FF2B5EF4-FFF2-40B4-BE49-F238E27FC236}">
                <a16:creationId xmlns:a16="http://schemas.microsoft.com/office/drawing/2014/main" id="{9952C0C8-62DB-4454-A068-B32810B43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8800" y="1452281"/>
            <a:ext cx="4788000" cy="58214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797250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51361"/>
            <a:ext cx="10515600" cy="210035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722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9F7C572-07A4-41F1-8FD4-672EFA0E4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1DEE-79D3-4961-A52F-9A5C96DECDB1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745F1CE-1961-4281-9E89-1CB9A1EAA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00AC6CC-8BD5-4F55-8D1A-047814F8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66351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300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51361"/>
            <a:ext cx="10515600" cy="210035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722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9F7C572-07A4-41F1-8FD4-672EFA0E4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EBD36-0648-4467-8CB2-0FF5B064B74A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745F1CE-1961-4281-9E89-1CB9A1EAA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00AC6CC-8BD5-4F55-8D1A-047814F8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DD8444A-710F-4841-916B-A01144F25E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2718" y="229796"/>
            <a:ext cx="68199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062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6816BF2-7C11-4704-B69C-D48AD5D78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2D5A-B0F6-4C75-B198-8F4BB64EA944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23712F4-A2BA-4821-B84E-367DC3EB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9EF1A2D-DDDF-4B0C-A135-EC3669C4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921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7" y="2787462"/>
            <a:ext cx="4788000" cy="34413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ABB6484-B38D-427A-8DEB-D67D82C7D6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78800" y="2787462"/>
            <a:ext cx="4788000" cy="34413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7192C681-E03B-42EF-93CB-62882EDFB5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7527" y="2088775"/>
            <a:ext cx="4788000" cy="58214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E17FF42-CA18-47DE-941E-A9A99DC8E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8800" y="2088775"/>
            <a:ext cx="4788000" cy="58214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EF38D506-1637-4E50-8177-47445F24CC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C36189-F795-4E17-90F6-4B736F064E3A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5A95C55B-EA85-413D-9A4B-92385D9622E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5C8A7D7-FBE4-4B84-9B26-1D75839ACB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58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g object 17">
            <a:extLst>
              <a:ext uri="{FF2B5EF4-FFF2-40B4-BE49-F238E27FC236}">
                <a16:creationId xmlns:a16="http://schemas.microsoft.com/office/drawing/2014/main" id="{10E1F50E-0267-4791-8536-AF37549E4D86}"/>
              </a:ext>
            </a:extLst>
          </p:cNvPr>
          <p:cNvSpPr/>
          <p:nvPr userDrawn="1"/>
        </p:nvSpPr>
        <p:spPr>
          <a:xfrm>
            <a:off x="0" y="0"/>
            <a:ext cx="5760000" cy="6858000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300F5E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7" y="627529"/>
            <a:ext cx="4788000" cy="13447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7" y="2088776"/>
            <a:ext cx="4788000" cy="41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14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bg object 17">
            <a:extLst>
              <a:ext uri="{FF2B5EF4-FFF2-40B4-BE49-F238E27FC236}">
                <a16:creationId xmlns:a16="http://schemas.microsoft.com/office/drawing/2014/main" id="{044F0693-F2B2-47CE-A1C8-8F69BF485420}"/>
              </a:ext>
            </a:extLst>
          </p:cNvPr>
          <p:cNvSpPr/>
          <p:nvPr userDrawn="1"/>
        </p:nvSpPr>
        <p:spPr>
          <a:xfrm>
            <a:off x="1816" y="0"/>
            <a:ext cx="1566757" cy="376208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5FA0B536-51B5-42B5-9A90-720C45616BE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CE482C-9293-4877-A193-3AF2E0ED0C62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4A453BAB-6625-4571-BA7C-CF2D406E0E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6DF42E4B-7E90-4EE9-9768-36D84536F3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2C192306-D59C-43DE-921E-D5C26A781D16}"/>
              </a:ext>
            </a:extLst>
          </p:cNvPr>
          <p:cNvSpPr/>
          <p:nvPr userDrawn="1"/>
        </p:nvSpPr>
        <p:spPr>
          <a:xfrm>
            <a:off x="6414269" y="2425530"/>
            <a:ext cx="584142" cy="505975"/>
          </a:xfrm>
          <a:custGeom>
            <a:avLst/>
            <a:gdLst/>
            <a:ahLst/>
            <a:cxnLst/>
            <a:rect l="l" t="t" r="r" b="b"/>
            <a:pathLst>
              <a:path w="963295" h="834389">
                <a:moveTo>
                  <a:pt x="963237" y="0"/>
                </a:moveTo>
                <a:lnTo>
                  <a:pt x="518434" y="0"/>
                </a:lnTo>
                <a:lnTo>
                  <a:pt x="518434" y="413107"/>
                </a:lnTo>
                <a:lnTo>
                  <a:pt x="731119" y="413107"/>
                </a:lnTo>
                <a:lnTo>
                  <a:pt x="726079" y="449181"/>
                </a:lnTo>
                <a:lnTo>
                  <a:pt x="701027" y="513860"/>
                </a:lnTo>
                <a:lnTo>
                  <a:pt x="653986" y="569844"/>
                </a:lnTo>
                <a:lnTo>
                  <a:pt x="617881" y="597293"/>
                </a:lnTo>
                <a:lnTo>
                  <a:pt x="572698" y="624808"/>
                </a:lnTo>
                <a:lnTo>
                  <a:pt x="518434" y="652388"/>
                </a:lnTo>
                <a:lnTo>
                  <a:pt x="614557" y="834393"/>
                </a:lnTo>
                <a:lnTo>
                  <a:pt x="666896" y="809913"/>
                </a:lnTo>
                <a:lnTo>
                  <a:pt x="714643" y="784390"/>
                </a:lnTo>
                <a:lnTo>
                  <a:pt x="757798" y="757825"/>
                </a:lnTo>
                <a:lnTo>
                  <a:pt x="796362" y="730216"/>
                </a:lnTo>
                <a:lnTo>
                  <a:pt x="830334" y="701565"/>
                </a:lnTo>
                <a:lnTo>
                  <a:pt x="859716" y="671870"/>
                </a:lnTo>
                <a:lnTo>
                  <a:pt x="884507" y="641132"/>
                </a:lnTo>
                <a:lnTo>
                  <a:pt x="908568" y="602442"/>
                </a:lnTo>
                <a:lnTo>
                  <a:pt x="928252" y="559323"/>
                </a:lnTo>
                <a:lnTo>
                  <a:pt x="943560" y="511774"/>
                </a:lnTo>
                <a:lnTo>
                  <a:pt x="954492" y="459797"/>
                </a:lnTo>
                <a:lnTo>
                  <a:pt x="961051" y="403390"/>
                </a:lnTo>
                <a:lnTo>
                  <a:pt x="963237" y="342555"/>
                </a:lnTo>
                <a:lnTo>
                  <a:pt x="963237" y="0"/>
                </a:lnTo>
                <a:close/>
              </a:path>
              <a:path w="963295" h="834389">
                <a:moveTo>
                  <a:pt x="444813" y="0"/>
                </a:moveTo>
                <a:lnTo>
                  <a:pt x="0" y="0"/>
                </a:lnTo>
                <a:lnTo>
                  <a:pt x="0" y="413107"/>
                </a:lnTo>
                <a:lnTo>
                  <a:pt x="212695" y="413107"/>
                </a:lnTo>
                <a:lnTo>
                  <a:pt x="207649" y="449181"/>
                </a:lnTo>
                <a:lnTo>
                  <a:pt x="182597" y="513860"/>
                </a:lnTo>
                <a:lnTo>
                  <a:pt x="135561" y="569844"/>
                </a:lnTo>
                <a:lnTo>
                  <a:pt x="99452" y="597293"/>
                </a:lnTo>
                <a:lnTo>
                  <a:pt x="54265" y="624808"/>
                </a:lnTo>
                <a:lnTo>
                  <a:pt x="0" y="652388"/>
                </a:lnTo>
                <a:lnTo>
                  <a:pt x="96122" y="834393"/>
                </a:lnTo>
                <a:lnTo>
                  <a:pt x="148462" y="809913"/>
                </a:lnTo>
                <a:lnTo>
                  <a:pt x="196210" y="784390"/>
                </a:lnTo>
                <a:lnTo>
                  <a:pt x="239367" y="757825"/>
                </a:lnTo>
                <a:lnTo>
                  <a:pt x="277932" y="730216"/>
                </a:lnTo>
                <a:lnTo>
                  <a:pt x="311904" y="701565"/>
                </a:lnTo>
                <a:lnTo>
                  <a:pt x="341284" y="671870"/>
                </a:lnTo>
                <a:lnTo>
                  <a:pt x="366072" y="641132"/>
                </a:lnTo>
                <a:lnTo>
                  <a:pt x="390134" y="602442"/>
                </a:lnTo>
                <a:lnTo>
                  <a:pt x="409820" y="559323"/>
                </a:lnTo>
                <a:lnTo>
                  <a:pt x="425131" y="511774"/>
                </a:lnTo>
                <a:lnTo>
                  <a:pt x="436066" y="459797"/>
                </a:lnTo>
                <a:lnTo>
                  <a:pt x="442626" y="403390"/>
                </a:lnTo>
                <a:lnTo>
                  <a:pt x="444813" y="342555"/>
                </a:lnTo>
                <a:lnTo>
                  <a:pt x="444813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0441B94-046F-42EE-B6D3-728E122FE5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98410" y="2944906"/>
            <a:ext cx="4566527" cy="1671918"/>
          </a:xfrm>
        </p:spPr>
        <p:txBody>
          <a:bodyPr/>
          <a:lstStyle>
            <a:lvl1pPr marL="0" indent="0">
              <a:buNone/>
              <a:defRPr sz="2500" i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kstin paikkamerkki 7">
            <a:extLst>
              <a:ext uri="{FF2B5EF4-FFF2-40B4-BE49-F238E27FC236}">
                <a16:creationId xmlns:a16="http://schemas.microsoft.com/office/drawing/2014/main" id="{D59F5E8B-07FA-4ABF-87A3-FCE2D77057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98410" y="4679577"/>
            <a:ext cx="4566527" cy="878728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Geomanist" panose="02000503000000020004" pitchFamily="50" charset="0"/>
              <a:buChar char="–"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5597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g object 17">
            <a:extLst>
              <a:ext uri="{FF2B5EF4-FFF2-40B4-BE49-F238E27FC236}">
                <a16:creationId xmlns:a16="http://schemas.microsoft.com/office/drawing/2014/main" id="{10E1F50E-0267-4791-8536-AF37549E4D86}"/>
              </a:ext>
            </a:extLst>
          </p:cNvPr>
          <p:cNvSpPr/>
          <p:nvPr userDrawn="1"/>
        </p:nvSpPr>
        <p:spPr>
          <a:xfrm>
            <a:off x="0" y="0"/>
            <a:ext cx="5760000" cy="6858000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300F5E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7" y="627529"/>
            <a:ext cx="4788000" cy="13447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7" y="2088776"/>
            <a:ext cx="4788000" cy="41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14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ABB6484-B38D-427A-8DEB-D67D82C7D6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78800" y="2088775"/>
            <a:ext cx="4788000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bg object 17">
            <a:extLst>
              <a:ext uri="{FF2B5EF4-FFF2-40B4-BE49-F238E27FC236}">
                <a16:creationId xmlns:a16="http://schemas.microsoft.com/office/drawing/2014/main" id="{044F0693-F2B2-47CE-A1C8-8F69BF485420}"/>
              </a:ext>
            </a:extLst>
          </p:cNvPr>
          <p:cNvSpPr/>
          <p:nvPr userDrawn="1"/>
        </p:nvSpPr>
        <p:spPr>
          <a:xfrm>
            <a:off x="1816" y="0"/>
            <a:ext cx="1566757" cy="376208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5FA0B536-51B5-42B5-9A90-720C45616BE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062B20-6535-4033-BC3B-0B96A6511E91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4A453BAB-6625-4571-BA7C-CF2D406E0E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6DF42E4B-7E90-4EE9-9768-36D84536F3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88C1CA0A-F93C-4AFD-B68A-0BDB5CF3A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8800" y="1452281"/>
            <a:ext cx="4788000" cy="58214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5363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>
            <a:extLst>
              <a:ext uri="{FF2B5EF4-FFF2-40B4-BE49-F238E27FC236}">
                <a16:creationId xmlns:a16="http://schemas.microsoft.com/office/drawing/2014/main" id="{AA2E00B9-4467-4E6D-9D00-09FC5BCA9E3F}"/>
              </a:ext>
            </a:extLst>
          </p:cNvPr>
          <p:cNvSpPr/>
          <p:nvPr userDrawn="1"/>
        </p:nvSpPr>
        <p:spPr>
          <a:xfrm>
            <a:off x="1816" y="0"/>
            <a:ext cx="1566757" cy="376208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18" name="bg object 18">
            <a:extLst>
              <a:ext uri="{FF2B5EF4-FFF2-40B4-BE49-F238E27FC236}">
                <a16:creationId xmlns:a16="http://schemas.microsoft.com/office/drawing/2014/main" id="{4CED7432-3D6A-4CEE-861B-B720173FF931}"/>
              </a:ext>
            </a:extLst>
          </p:cNvPr>
          <p:cNvSpPr/>
          <p:nvPr userDrawn="1"/>
        </p:nvSpPr>
        <p:spPr>
          <a:xfrm>
            <a:off x="10627200" y="6481536"/>
            <a:ext cx="1566757" cy="376208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8" y="627529"/>
            <a:ext cx="10941425" cy="13447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528" y="2088776"/>
            <a:ext cx="10941425" cy="41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51968" y="6530787"/>
            <a:ext cx="936812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4A46B2F-67A3-41A9-8602-5383CFCB577A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3" y="6530787"/>
            <a:ext cx="3603809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047" y="6530787"/>
            <a:ext cx="497541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695C01BA-A755-4B74-ABC5-5F263D12E1D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2717" y="229796"/>
            <a:ext cx="681992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4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49" r:id="rId2"/>
    <p:sldLayoutId id="2147483668" r:id="rId3"/>
    <p:sldLayoutId id="2147483650" r:id="rId4"/>
    <p:sldLayoutId id="2147483669" r:id="rId5"/>
    <p:sldLayoutId id="2147483660" r:id="rId6"/>
    <p:sldLayoutId id="2147483661" r:id="rId7"/>
    <p:sldLayoutId id="2147483670" r:id="rId8"/>
    <p:sldLayoutId id="2147483666" r:id="rId9"/>
    <p:sldLayoutId id="2147483664" r:id="rId10"/>
    <p:sldLayoutId id="2147483651" r:id="rId11"/>
    <p:sldLayoutId id="2147483673" r:id="rId12"/>
    <p:sldLayoutId id="2147483654" r:id="rId13"/>
    <p:sldLayoutId id="2147483655" r:id="rId14"/>
    <p:sldLayoutId id="2147483671" r:id="rId15"/>
    <p:sldLayoutId id="2147483674" r:id="rId16"/>
    <p:sldLayoutId id="2147483672" r:id="rId17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tabLst>
          <a:tab pos="3586163" algn="l"/>
        </a:tabLst>
        <a:defRPr sz="50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SzPct val="120000"/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SzPct val="120000"/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SzPct val="120000"/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SzPct val="120000"/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SzPct val="120000"/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>
            <a:extLst>
              <a:ext uri="{FF2B5EF4-FFF2-40B4-BE49-F238E27FC236}">
                <a16:creationId xmlns:a16="http://schemas.microsoft.com/office/drawing/2014/main" id="{AA2E00B9-4467-4E6D-9D00-09FC5BCA9E3F}"/>
              </a:ext>
            </a:extLst>
          </p:cNvPr>
          <p:cNvSpPr/>
          <p:nvPr userDrawn="1"/>
        </p:nvSpPr>
        <p:spPr>
          <a:xfrm>
            <a:off x="1816" y="0"/>
            <a:ext cx="1566757" cy="376208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18" name="bg object 18">
            <a:extLst>
              <a:ext uri="{FF2B5EF4-FFF2-40B4-BE49-F238E27FC236}">
                <a16:creationId xmlns:a16="http://schemas.microsoft.com/office/drawing/2014/main" id="{4CED7432-3D6A-4CEE-861B-B720173FF931}"/>
              </a:ext>
            </a:extLst>
          </p:cNvPr>
          <p:cNvSpPr/>
          <p:nvPr userDrawn="1"/>
        </p:nvSpPr>
        <p:spPr>
          <a:xfrm>
            <a:off x="10627200" y="6481536"/>
            <a:ext cx="1566757" cy="376208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8" y="627529"/>
            <a:ext cx="10941425" cy="13447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528" y="2088776"/>
            <a:ext cx="10941425" cy="41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51968" y="6530787"/>
            <a:ext cx="936812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A14405C-FCC7-4CD6-852B-9B9A5EB0774A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3" y="6530787"/>
            <a:ext cx="3603809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047" y="6530787"/>
            <a:ext cx="497541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695C01BA-A755-4B74-ABC5-5F263D12E1D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2717" y="229796"/>
            <a:ext cx="681992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7" r:id="rId11"/>
    <p:sldLayoutId id="2147483688" r:id="rId12"/>
    <p:sldLayoutId id="2147483689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tabLst>
          <a:tab pos="3586163" algn="l"/>
        </a:tabLst>
        <a:defRPr sz="50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0"/>
        </a:spcBef>
        <a:buClr>
          <a:srgbClr val="EC008C"/>
        </a:buClr>
        <a:buSzPct val="120000"/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0000"/>
        </a:lnSpc>
        <a:spcBef>
          <a:spcPts val="0"/>
        </a:spcBef>
        <a:buClr>
          <a:srgbClr val="EC008C"/>
        </a:buClr>
        <a:buSzPct val="120000"/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0000"/>
        </a:lnSpc>
        <a:spcBef>
          <a:spcPts val="0"/>
        </a:spcBef>
        <a:buClr>
          <a:srgbClr val="EC008C"/>
        </a:buClr>
        <a:buSzPct val="120000"/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0000"/>
        </a:lnSpc>
        <a:spcBef>
          <a:spcPts val="0"/>
        </a:spcBef>
        <a:buClr>
          <a:srgbClr val="EC008C"/>
        </a:buClr>
        <a:buSzPct val="120000"/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0000"/>
        </a:lnSpc>
        <a:spcBef>
          <a:spcPts val="0"/>
        </a:spcBef>
        <a:buClr>
          <a:srgbClr val="EC008C"/>
        </a:buClr>
        <a:buSzPct val="120000"/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>
            <a:extLst>
              <a:ext uri="{FF2B5EF4-FFF2-40B4-BE49-F238E27FC236}">
                <a16:creationId xmlns:a16="http://schemas.microsoft.com/office/drawing/2014/main" id="{AA2E00B9-4467-4E6D-9D00-09FC5BCA9E3F}"/>
              </a:ext>
            </a:extLst>
          </p:cNvPr>
          <p:cNvSpPr/>
          <p:nvPr userDrawn="1"/>
        </p:nvSpPr>
        <p:spPr>
          <a:xfrm>
            <a:off x="1816" y="0"/>
            <a:ext cx="1566757" cy="376208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00BCF2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18" name="bg object 18">
            <a:extLst>
              <a:ext uri="{FF2B5EF4-FFF2-40B4-BE49-F238E27FC236}">
                <a16:creationId xmlns:a16="http://schemas.microsoft.com/office/drawing/2014/main" id="{4CED7432-3D6A-4CEE-861B-B720173FF931}"/>
              </a:ext>
            </a:extLst>
          </p:cNvPr>
          <p:cNvSpPr/>
          <p:nvPr userDrawn="1"/>
        </p:nvSpPr>
        <p:spPr>
          <a:xfrm>
            <a:off x="10627200" y="6481536"/>
            <a:ext cx="1566757" cy="376208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00BCF2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8" y="627529"/>
            <a:ext cx="10941425" cy="13447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528" y="2088776"/>
            <a:ext cx="10941425" cy="41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51968" y="6530787"/>
            <a:ext cx="936812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21D9E1F-35CD-4C36-A066-CF2B70FFFF8F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3" y="6530787"/>
            <a:ext cx="3603809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047" y="6530787"/>
            <a:ext cx="497541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695C01BA-A755-4B74-ABC5-5F263D12E1D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2717" y="229796"/>
            <a:ext cx="681992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tabLst>
          <a:tab pos="3586163" algn="l"/>
        </a:tabLst>
        <a:defRPr sz="50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0"/>
        </a:spcBef>
        <a:buClr>
          <a:srgbClr val="00BCF2"/>
        </a:buClr>
        <a:buSzPct val="120000"/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0000"/>
        </a:lnSpc>
        <a:spcBef>
          <a:spcPts val="0"/>
        </a:spcBef>
        <a:buClr>
          <a:srgbClr val="00BCF2"/>
        </a:buClr>
        <a:buSzPct val="120000"/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0000"/>
        </a:lnSpc>
        <a:spcBef>
          <a:spcPts val="0"/>
        </a:spcBef>
        <a:buClr>
          <a:srgbClr val="00BCF2"/>
        </a:buClr>
        <a:buSzPct val="120000"/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0000"/>
        </a:lnSpc>
        <a:spcBef>
          <a:spcPts val="0"/>
        </a:spcBef>
        <a:buClr>
          <a:srgbClr val="00BCF2"/>
        </a:buClr>
        <a:buSzPct val="120000"/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0000"/>
        </a:lnSpc>
        <a:spcBef>
          <a:spcPts val="0"/>
        </a:spcBef>
        <a:buClr>
          <a:srgbClr val="00BCF2"/>
        </a:buClr>
        <a:buSzPct val="120000"/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>
            <a:extLst>
              <a:ext uri="{FF2B5EF4-FFF2-40B4-BE49-F238E27FC236}">
                <a16:creationId xmlns:a16="http://schemas.microsoft.com/office/drawing/2014/main" id="{AA2E00B9-4467-4E6D-9D00-09FC5BCA9E3F}"/>
              </a:ext>
            </a:extLst>
          </p:cNvPr>
          <p:cNvSpPr/>
          <p:nvPr userDrawn="1"/>
        </p:nvSpPr>
        <p:spPr>
          <a:xfrm>
            <a:off x="1816" y="0"/>
            <a:ext cx="1566757" cy="376208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00D8CC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18" name="bg object 18">
            <a:extLst>
              <a:ext uri="{FF2B5EF4-FFF2-40B4-BE49-F238E27FC236}">
                <a16:creationId xmlns:a16="http://schemas.microsoft.com/office/drawing/2014/main" id="{4CED7432-3D6A-4CEE-861B-B720173FF931}"/>
              </a:ext>
            </a:extLst>
          </p:cNvPr>
          <p:cNvSpPr/>
          <p:nvPr userDrawn="1"/>
        </p:nvSpPr>
        <p:spPr>
          <a:xfrm>
            <a:off x="10627200" y="6481536"/>
            <a:ext cx="1566757" cy="376208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00D8CC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8" y="627529"/>
            <a:ext cx="10941425" cy="13447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528" y="2088776"/>
            <a:ext cx="10941425" cy="41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51968" y="6530787"/>
            <a:ext cx="936812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21D9E1F-35CD-4C36-A066-CF2B70FFFF8F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3" y="6530787"/>
            <a:ext cx="3603809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047" y="6530787"/>
            <a:ext cx="497541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695C01BA-A755-4B74-ABC5-5F263D12E1D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2717" y="229796"/>
            <a:ext cx="681992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2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tabLst>
          <a:tab pos="3586163" algn="l"/>
        </a:tabLst>
        <a:defRPr sz="50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0"/>
        </a:spcBef>
        <a:buClr>
          <a:srgbClr val="00D8CC"/>
        </a:buClr>
        <a:buSzPct val="120000"/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0000"/>
        </a:lnSpc>
        <a:spcBef>
          <a:spcPts val="0"/>
        </a:spcBef>
        <a:buClr>
          <a:srgbClr val="00D8CC"/>
        </a:buClr>
        <a:buSzPct val="120000"/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0000"/>
        </a:lnSpc>
        <a:spcBef>
          <a:spcPts val="0"/>
        </a:spcBef>
        <a:buClr>
          <a:srgbClr val="00D8CC"/>
        </a:buClr>
        <a:buSzPct val="120000"/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0000"/>
        </a:lnSpc>
        <a:spcBef>
          <a:spcPts val="0"/>
        </a:spcBef>
        <a:buClr>
          <a:srgbClr val="00D8CC"/>
        </a:buClr>
        <a:buSzPct val="120000"/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0000"/>
        </a:lnSpc>
        <a:spcBef>
          <a:spcPts val="0"/>
        </a:spcBef>
        <a:buClr>
          <a:srgbClr val="00D8CC"/>
        </a:buClr>
        <a:buSzPct val="120000"/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>
            <a:extLst>
              <a:ext uri="{FF2B5EF4-FFF2-40B4-BE49-F238E27FC236}">
                <a16:creationId xmlns:a16="http://schemas.microsoft.com/office/drawing/2014/main" id="{AA2E00B9-4467-4E6D-9D00-09FC5BCA9E3F}"/>
              </a:ext>
            </a:extLst>
          </p:cNvPr>
          <p:cNvSpPr/>
          <p:nvPr userDrawn="1"/>
        </p:nvSpPr>
        <p:spPr>
          <a:xfrm>
            <a:off x="1816" y="0"/>
            <a:ext cx="1566757" cy="376208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FF8C00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18" name="bg object 18">
            <a:extLst>
              <a:ext uri="{FF2B5EF4-FFF2-40B4-BE49-F238E27FC236}">
                <a16:creationId xmlns:a16="http://schemas.microsoft.com/office/drawing/2014/main" id="{4CED7432-3D6A-4CEE-861B-B720173FF931}"/>
              </a:ext>
            </a:extLst>
          </p:cNvPr>
          <p:cNvSpPr/>
          <p:nvPr userDrawn="1"/>
        </p:nvSpPr>
        <p:spPr>
          <a:xfrm>
            <a:off x="10627200" y="6481536"/>
            <a:ext cx="1566757" cy="376208"/>
          </a:xfrm>
          <a:custGeom>
            <a:avLst/>
            <a:gdLst/>
            <a:ahLst/>
            <a:cxnLst/>
            <a:rect l="l" t="t" r="r" b="b"/>
            <a:pathLst>
              <a:path w="2583180" h="620395">
                <a:moveTo>
                  <a:pt x="2582570" y="0"/>
                </a:moveTo>
                <a:lnTo>
                  <a:pt x="0" y="0"/>
                </a:lnTo>
                <a:lnTo>
                  <a:pt x="0" y="620023"/>
                </a:lnTo>
                <a:lnTo>
                  <a:pt x="2582570" y="620023"/>
                </a:lnTo>
                <a:lnTo>
                  <a:pt x="2582570" y="0"/>
                </a:lnTo>
                <a:close/>
              </a:path>
            </a:pathLst>
          </a:custGeom>
          <a:solidFill>
            <a:srgbClr val="FF8C00"/>
          </a:solidFill>
        </p:spPr>
        <p:txBody>
          <a:bodyPr wrap="square" lIns="0" tIns="0" rIns="0" bIns="0" rtlCol="0"/>
          <a:lstStyle/>
          <a:p>
            <a:endParaRPr sz="662">
              <a:solidFill>
                <a:schemeClr val="tx2"/>
              </a:solidFill>
            </a:endParaRPr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8" y="627529"/>
            <a:ext cx="10941425" cy="13447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528" y="2088776"/>
            <a:ext cx="10941425" cy="41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51968" y="6530787"/>
            <a:ext cx="936812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21D9E1F-35CD-4C36-A066-CF2B70FFFF8F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3" y="6530787"/>
            <a:ext cx="3603809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047" y="6530787"/>
            <a:ext cx="497541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695C01BA-A755-4B74-ABC5-5F263D12E1D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2717" y="229796"/>
            <a:ext cx="681992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tabLst>
          <a:tab pos="3586163" algn="l"/>
        </a:tabLst>
        <a:defRPr sz="50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0"/>
        </a:spcBef>
        <a:buClr>
          <a:srgbClr val="FF8C00"/>
        </a:buClr>
        <a:buSzPct val="120000"/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0000"/>
        </a:lnSpc>
        <a:spcBef>
          <a:spcPts val="0"/>
        </a:spcBef>
        <a:buClr>
          <a:srgbClr val="FF8C00"/>
        </a:buClr>
        <a:buSzPct val="120000"/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0000"/>
        </a:lnSpc>
        <a:spcBef>
          <a:spcPts val="0"/>
        </a:spcBef>
        <a:buClr>
          <a:srgbClr val="FF8C00"/>
        </a:buClr>
        <a:buSzPct val="120000"/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0000"/>
        </a:lnSpc>
        <a:spcBef>
          <a:spcPts val="0"/>
        </a:spcBef>
        <a:buClr>
          <a:srgbClr val="FF8C00"/>
        </a:buClr>
        <a:buSzPct val="120000"/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0000"/>
        </a:lnSpc>
        <a:spcBef>
          <a:spcPts val="0"/>
        </a:spcBef>
        <a:buClr>
          <a:srgbClr val="FF8C00"/>
        </a:buClr>
        <a:buSzPct val="120000"/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6.svg"/><Relationship Id="rId4" Type="http://schemas.openxmlformats.org/officeDocument/2006/relationships/image" Target="../media/image22.sv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28.svg"/><Relationship Id="rId4" Type="http://schemas.openxmlformats.org/officeDocument/2006/relationships/image" Target="../media/image16.sv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9.png"/><Relationship Id="rId12" Type="http://schemas.openxmlformats.org/officeDocument/2006/relationships/image" Target="../media/image22.sv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sv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32.svg"/><Relationship Id="rId4" Type="http://schemas.openxmlformats.org/officeDocument/2006/relationships/image" Target="../media/image16.svg"/><Relationship Id="rId9" Type="http://schemas.openxmlformats.org/officeDocument/2006/relationships/image" Target="../media/image31.png"/><Relationship Id="rId14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EAD5E6-B1DB-41A8-B2A8-36457836B6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Johdannaiset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C8D92D9-3FB4-44D5-A515-E8C20B480D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Futuurit, optiot ja swapit</a:t>
            </a:r>
          </a:p>
        </p:txBody>
      </p:sp>
    </p:spTree>
    <p:extLst>
      <p:ext uri="{BB962C8B-B14F-4D97-AF65-F5344CB8AC3E}">
        <p14:creationId xmlns:p14="http://schemas.microsoft.com/office/powerpoint/2010/main" val="2273472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1C3AA2-5C45-457A-A496-31B39C786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8" y="627529"/>
            <a:ext cx="10941425" cy="750009"/>
          </a:xfrm>
        </p:spPr>
        <p:txBody>
          <a:bodyPr/>
          <a:lstStyle/>
          <a:p>
            <a:r>
              <a:rPr lang="fi-FI" sz="4400" dirty="0">
                <a:solidFill>
                  <a:schemeClr val="accent3">
                    <a:lumMod val="50000"/>
                  </a:schemeClr>
                </a:solidFill>
              </a:rPr>
              <a:t>Esimerkki: </a:t>
            </a:r>
            <a:r>
              <a:rPr lang="fi-FI" sz="4400" dirty="0"/>
              <a:t>Osto-optio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9AE6E0-FCE3-4F0B-BDEA-01643381F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8" y="1377539"/>
            <a:ext cx="10324251" cy="4851238"/>
          </a:xfrm>
        </p:spPr>
        <p:txBody>
          <a:bodyPr/>
          <a:lstStyle/>
          <a:p>
            <a:pPr marL="0" indent="0">
              <a:buNone/>
            </a:pPr>
            <a:r>
              <a:rPr lang="fi-FI" sz="2200" b="1" dirty="0"/>
              <a:t>Veikko Varovainen </a:t>
            </a:r>
            <a:r>
              <a:rPr lang="fi-FI" sz="2200" dirty="0"/>
              <a:t>omistaa 1 000 kpl Nordean osakkeita, joita kaupataan pörssissä hinnalla 10 euroa/osake. Hän päättää asettaa osakkeille osto-optioita hintaan 1 €/osake. Jokainen osakeoptio antaa option haltijalle oikeuden ostaa 100 osaketta hinnalla 10 €/kpl. Optio erääntyy (eli oikeus lunastaa osakkeet raukeaa) 3 kuukauden päästä. </a:t>
            </a:r>
          </a:p>
          <a:p>
            <a:pPr marL="0" indent="0">
              <a:buNone/>
            </a:pPr>
            <a:endParaRPr lang="fi-FI" sz="2200" dirty="0"/>
          </a:p>
          <a:p>
            <a:pPr marL="0" indent="0">
              <a:buNone/>
            </a:pPr>
            <a:r>
              <a:rPr lang="fi-FI" sz="2200" b="1" dirty="0"/>
              <a:t>Reetta Riskisijoittaja </a:t>
            </a:r>
            <a:r>
              <a:rPr lang="fi-FI" sz="2200" dirty="0"/>
              <a:t>ostaa 10 kpl optioita. Hän maksaa niistä Veikolle 1 000 euroa eli 100 euroa per optio. Tämä on korvaus (eli preemio) option myyjälle syntyneestä velvoitteesta. </a:t>
            </a:r>
          </a:p>
          <a:p>
            <a:pPr marL="0" indent="0">
              <a:buNone/>
            </a:pPr>
            <a:endParaRPr lang="fi-FI" sz="2200" dirty="0"/>
          </a:p>
          <a:p>
            <a:pPr marL="0" indent="0">
              <a:buNone/>
            </a:pPr>
            <a:r>
              <a:rPr lang="fi-FI" sz="2200" b="1" dirty="0"/>
              <a:t>Tehtävät</a:t>
            </a:r>
          </a:p>
          <a:p>
            <a:pPr marL="356870" indent="-356870">
              <a:buClr>
                <a:schemeClr val="accent3">
                  <a:lumMod val="75000"/>
                </a:schemeClr>
              </a:buClr>
              <a:buAutoNum type="arabicPeriod"/>
            </a:pPr>
            <a:r>
              <a:rPr lang="fi-FI" sz="1800" dirty="0"/>
              <a:t>Pohdi Veikon mahdollisia motiiveja myyntioption asettamiseen. </a:t>
            </a:r>
          </a:p>
          <a:p>
            <a:pPr marL="356870" indent="-356870">
              <a:buClr>
                <a:schemeClr val="accent3">
                  <a:lumMod val="75000"/>
                </a:schemeClr>
              </a:buClr>
              <a:buAutoNum type="arabicPeriod"/>
            </a:pPr>
            <a:r>
              <a:rPr lang="fi-FI" sz="1800" dirty="0"/>
              <a:t>Missä olosuhteissa Veikko jää option kaupasta voitolle? </a:t>
            </a:r>
          </a:p>
          <a:p>
            <a:pPr marL="356870" indent="-356870">
              <a:buClr>
                <a:schemeClr val="accent3">
                  <a:lumMod val="75000"/>
                </a:schemeClr>
              </a:buClr>
              <a:buAutoNum type="arabicPeriod"/>
            </a:pPr>
            <a:r>
              <a:rPr lang="fi-FI" sz="1800" dirty="0"/>
              <a:t>Oletetaan, että Nordean osakkeen hinta nousee 12 euroon ja Reetta lunastaa osakkeet. Tarkastele tapahtuman seuraamuksia osapuolten näkökulmasta. </a:t>
            </a:r>
          </a:p>
          <a:p>
            <a:pPr marL="356870" indent="-356870">
              <a:buClr>
                <a:schemeClr val="accent3">
                  <a:lumMod val="75000"/>
                </a:schemeClr>
              </a:buClr>
              <a:buAutoNum type="arabicPeriod"/>
            </a:pPr>
            <a:r>
              <a:rPr lang="fi-FI" sz="1800" dirty="0"/>
              <a:t>Millä perusteilla voidaan sanoa, että Reetta ottaa optioiden kaupassa suuremman riskin kuin Veikko? </a:t>
            </a:r>
          </a:p>
          <a:p>
            <a:pPr marL="457200" indent="-457200">
              <a:buAutoNum type="arabicPeriod"/>
            </a:pP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654381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B79675B8-50F4-45E4-BE13-47952B4A3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6490415"/>
              </p:ext>
            </p:extLst>
          </p:nvPr>
        </p:nvGraphicFramePr>
        <p:xfrm>
          <a:off x="1958108" y="2386939"/>
          <a:ext cx="7221517" cy="4202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E3E6A418-600D-4C02-96A2-385B5AB76BA0}"/>
              </a:ext>
            </a:extLst>
          </p:cNvPr>
          <p:cNvSpPr txBox="1"/>
          <p:nvPr/>
        </p:nvSpPr>
        <p:spPr>
          <a:xfrm>
            <a:off x="3078633" y="1435241"/>
            <a:ext cx="498046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i-FI" sz="2000" b="1" dirty="0"/>
              <a:t>Nordean osake</a:t>
            </a:r>
            <a:r>
              <a:rPr lang="fi-FI" sz="2000" dirty="0"/>
              <a:t>: markkinahinta 10 €</a:t>
            </a:r>
          </a:p>
          <a:p>
            <a:pPr algn="ctr"/>
            <a:r>
              <a:rPr lang="fi-FI" sz="2000" b="1" dirty="0"/>
              <a:t>Osto-option </a:t>
            </a:r>
            <a:r>
              <a:rPr lang="fi-FI" sz="2000" dirty="0"/>
              <a:t>hinta</a:t>
            </a:r>
            <a:r>
              <a:rPr lang="fi-FI" sz="2000" b="1" dirty="0"/>
              <a:t> </a:t>
            </a:r>
            <a:r>
              <a:rPr lang="fi-FI" sz="2000" dirty="0"/>
              <a:t>1 €/osake, toteutushinta 10 €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20F5A08-D490-46AA-ADBD-14A4A68CFDB5}"/>
              </a:ext>
            </a:extLst>
          </p:cNvPr>
          <p:cNvSpPr txBox="1"/>
          <p:nvPr/>
        </p:nvSpPr>
        <p:spPr>
          <a:xfrm>
            <a:off x="1087834" y="751271"/>
            <a:ext cx="96795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2800" b="1" dirty="0"/>
              <a:t>Kuvio 1. Osakkeiden vs. osto-optioiden tuotto, %</a:t>
            </a:r>
            <a:endParaRPr lang="fi-FI" sz="28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AB8F8B2-F2CD-4BC9-B067-18B4CA243751}"/>
              </a:ext>
            </a:extLst>
          </p:cNvPr>
          <p:cNvSpPr txBox="1"/>
          <p:nvPr/>
        </p:nvSpPr>
        <p:spPr>
          <a:xfrm>
            <a:off x="9041273" y="4904509"/>
            <a:ext cx="6488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osakkeet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7499A3E-8506-46F0-8659-6B272C4F8311}"/>
              </a:ext>
            </a:extLst>
          </p:cNvPr>
          <p:cNvSpPr txBox="1"/>
          <p:nvPr/>
        </p:nvSpPr>
        <p:spPr>
          <a:xfrm>
            <a:off x="9041273" y="2705594"/>
            <a:ext cx="81785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i-FI" sz="1400" dirty="0">
                <a:solidFill>
                  <a:schemeClr val="accent2">
                    <a:lumMod val="50000"/>
                  </a:schemeClr>
                </a:solidFill>
              </a:rPr>
              <a:t>osto-optiot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CD525CA6-0D53-41FF-B735-AEEEEC9464FA}"/>
              </a:ext>
            </a:extLst>
          </p:cNvPr>
          <p:cNvSpPr txBox="1"/>
          <p:nvPr/>
        </p:nvSpPr>
        <p:spPr>
          <a:xfrm>
            <a:off x="8985534" y="5670107"/>
            <a:ext cx="84189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/>
              <a:t>osakkeen hinta, €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1D1FBA79-9293-4DD9-B5FC-7AB8859A2586}"/>
              </a:ext>
            </a:extLst>
          </p:cNvPr>
          <p:cNvSpPr txBox="1"/>
          <p:nvPr/>
        </p:nvSpPr>
        <p:spPr>
          <a:xfrm>
            <a:off x="4600107" y="2194360"/>
            <a:ext cx="12856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200" dirty="0"/>
              <a:t>tuotto</a:t>
            </a:r>
          </a:p>
        </p:txBody>
      </p:sp>
      <p:pic>
        <p:nvPicPr>
          <p:cNvPr id="15" name="Kuva 14" descr="Mies ja lyhyt hiukset">
            <a:extLst>
              <a:ext uri="{FF2B5EF4-FFF2-40B4-BE49-F238E27FC236}">
                <a16:creationId xmlns:a16="http://schemas.microsoft.com/office/drawing/2014/main" id="{2E9C1EE3-3CD1-4BCC-9D7C-C8A3F0F19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6311" y="2530626"/>
            <a:ext cx="867546" cy="1026597"/>
          </a:xfrm>
          <a:prstGeom prst="rect">
            <a:avLst/>
          </a:prstGeom>
        </p:spPr>
      </p:pic>
      <p:pic>
        <p:nvPicPr>
          <p:cNvPr id="17" name="Kuva 16" descr="Hymyilevät kasvot">
            <a:extLst>
              <a:ext uri="{FF2B5EF4-FFF2-40B4-BE49-F238E27FC236}">
                <a16:creationId xmlns:a16="http://schemas.microsoft.com/office/drawing/2014/main" id="{B10F36D0-BEDE-480A-96A8-94A785185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88058" y="2913952"/>
            <a:ext cx="510544" cy="526499"/>
          </a:xfrm>
          <a:prstGeom prst="rect">
            <a:avLst/>
          </a:prstGeom>
        </p:spPr>
      </p:pic>
      <p:pic>
        <p:nvPicPr>
          <p:cNvPr id="18" name="Kuva 17" descr="Mies ja lyhyt hiukset">
            <a:extLst>
              <a:ext uri="{FF2B5EF4-FFF2-40B4-BE49-F238E27FC236}">
                <a16:creationId xmlns:a16="http://schemas.microsoft.com/office/drawing/2014/main" id="{002580D7-6177-4170-A453-85444ED4F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822" y="5526140"/>
            <a:ext cx="867546" cy="1026597"/>
          </a:xfrm>
          <a:prstGeom prst="rect">
            <a:avLst/>
          </a:prstGeom>
        </p:spPr>
      </p:pic>
      <p:pic>
        <p:nvPicPr>
          <p:cNvPr id="20" name="Kuva 19" descr="Itkevät kasvot ja kyyn eleet">
            <a:extLst>
              <a:ext uri="{FF2B5EF4-FFF2-40B4-BE49-F238E27FC236}">
                <a16:creationId xmlns:a16="http://schemas.microsoft.com/office/drawing/2014/main" id="{F7D06585-45D7-4F26-BFD8-51675FBEEF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72309" y="5904228"/>
            <a:ext cx="509043" cy="48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1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B79675B8-50F4-45E4-BE13-47952B4A3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4406328"/>
              </p:ext>
            </p:extLst>
          </p:nvPr>
        </p:nvGraphicFramePr>
        <p:xfrm>
          <a:off x="1958108" y="2386939"/>
          <a:ext cx="7221517" cy="4202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F20F5A08-D490-46AA-ADBD-14A4A68CFDB5}"/>
              </a:ext>
            </a:extLst>
          </p:cNvPr>
          <p:cNvSpPr txBox="1"/>
          <p:nvPr/>
        </p:nvSpPr>
        <p:spPr>
          <a:xfrm>
            <a:off x="615322" y="737553"/>
            <a:ext cx="99057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2800" b="1" dirty="0"/>
              <a:t>Kuvio 2. Tuhannen osakkeen vs. osto-option tuotto, euroa</a:t>
            </a:r>
            <a:endParaRPr lang="fi-FI" sz="28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AB8F8B2-F2CD-4BC9-B067-18B4CA243751}"/>
              </a:ext>
            </a:extLst>
          </p:cNvPr>
          <p:cNvSpPr txBox="1"/>
          <p:nvPr/>
        </p:nvSpPr>
        <p:spPr>
          <a:xfrm>
            <a:off x="9083723" y="2644353"/>
            <a:ext cx="146161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osakkeet (1 000 kpl)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7499A3E-8506-46F0-8659-6B272C4F8311}"/>
              </a:ext>
            </a:extLst>
          </p:cNvPr>
          <p:cNvSpPr txBox="1"/>
          <p:nvPr/>
        </p:nvSpPr>
        <p:spPr>
          <a:xfrm>
            <a:off x="9083723" y="3027869"/>
            <a:ext cx="20326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i-FI" sz="1400" dirty="0">
                <a:solidFill>
                  <a:schemeClr val="accent2">
                    <a:lumMod val="50000"/>
                  </a:schemeClr>
                </a:solidFill>
              </a:rPr>
              <a:t>osto-optiot (1 000 osaketta)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CD525CA6-0D53-41FF-B735-AEEEEC9464FA}"/>
              </a:ext>
            </a:extLst>
          </p:cNvPr>
          <p:cNvSpPr txBox="1"/>
          <p:nvPr/>
        </p:nvSpPr>
        <p:spPr>
          <a:xfrm>
            <a:off x="8972634" y="4731787"/>
            <a:ext cx="84189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/>
              <a:t>osakkeen hinta, €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1D1FBA79-9293-4DD9-B5FC-7AB8859A2586}"/>
              </a:ext>
            </a:extLst>
          </p:cNvPr>
          <p:cNvSpPr txBox="1"/>
          <p:nvPr/>
        </p:nvSpPr>
        <p:spPr>
          <a:xfrm>
            <a:off x="4589597" y="2202272"/>
            <a:ext cx="12856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200" dirty="0"/>
              <a:t>tuotto, €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E63BD9BA-024D-4A17-AE98-6B8D492AA9FE}"/>
              </a:ext>
            </a:extLst>
          </p:cNvPr>
          <p:cNvSpPr txBox="1"/>
          <p:nvPr/>
        </p:nvSpPr>
        <p:spPr>
          <a:xfrm>
            <a:off x="3078633" y="1435241"/>
            <a:ext cx="498046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i-FI" sz="2000" b="1" dirty="0"/>
              <a:t>Nordean osake</a:t>
            </a:r>
            <a:r>
              <a:rPr lang="fi-FI" sz="2000" dirty="0"/>
              <a:t>: markkinahinta 10 €</a:t>
            </a:r>
          </a:p>
          <a:p>
            <a:pPr algn="ctr"/>
            <a:r>
              <a:rPr lang="fi-FI" sz="2000" b="1" dirty="0"/>
              <a:t>Osto-option </a:t>
            </a:r>
            <a:r>
              <a:rPr lang="fi-FI" sz="2000" dirty="0"/>
              <a:t>hinta</a:t>
            </a:r>
            <a:r>
              <a:rPr lang="fi-FI" sz="2000" b="1" dirty="0"/>
              <a:t> </a:t>
            </a:r>
            <a:r>
              <a:rPr lang="fi-FI" sz="2000" dirty="0"/>
              <a:t>1 €/osake, toteutushinta 10 €</a:t>
            </a:r>
          </a:p>
        </p:txBody>
      </p:sp>
      <p:pic>
        <p:nvPicPr>
          <p:cNvPr id="15" name="Kuva 14" descr="Mies ja lyhyt hiukset">
            <a:extLst>
              <a:ext uri="{FF2B5EF4-FFF2-40B4-BE49-F238E27FC236}">
                <a16:creationId xmlns:a16="http://schemas.microsoft.com/office/drawing/2014/main" id="{A6D32805-23B0-4B8D-AFEE-7D8F4E78A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822" y="5526140"/>
            <a:ext cx="867546" cy="1026597"/>
          </a:xfrm>
          <a:prstGeom prst="rect">
            <a:avLst/>
          </a:prstGeom>
        </p:spPr>
      </p:pic>
      <p:pic>
        <p:nvPicPr>
          <p:cNvPr id="16" name="Kuva 15" descr="Itkevät kasvot ja kyyn eleet">
            <a:extLst>
              <a:ext uri="{FF2B5EF4-FFF2-40B4-BE49-F238E27FC236}">
                <a16:creationId xmlns:a16="http://schemas.microsoft.com/office/drawing/2014/main" id="{EADCF9A8-DE97-4E35-A7D9-5EC7069B94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2309" y="5904228"/>
            <a:ext cx="509043" cy="484803"/>
          </a:xfrm>
          <a:prstGeom prst="rect">
            <a:avLst/>
          </a:prstGeom>
        </p:spPr>
      </p:pic>
      <p:pic>
        <p:nvPicPr>
          <p:cNvPr id="17" name="Kuva 16" descr="Mies ja lyhyt hiukset">
            <a:extLst>
              <a:ext uri="{FF2B5EF4-FFF2-40B4-BE49-F238E27FC236}">
                <a16:creationId xmlns:a16="http://schemas.microsoft.com/office/drawing/2014/main" id="{2823D122-A4DC-481C-B3E6-BCB1019D2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0562" y="4028585"/>
            <a:ext cx="867546" cy="1026597"/>
          </a:xfrm>
          <a:prstGeom prst="rect">
            <a:avLst/>
          </a:prstGeom>
        </p:spPr>
      </p:pic>
      <p:pic>
        <p:nvPicPr>
          <p:cNvPr id="3" name="Kuva 2" descr="Väsynyt ilme">
            <a:extLst>
              <a:ext uri="{FF2B5EF4-FFF2-40B4-BE49-F238E27FC236}">
                <a16:creationId xmlns:a16="http://schemas.microsoft.com/office/drawing/2014/main" id="{57624FB2-B292-4AB1-8850-D85A94CB25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49271" y="4414943"/>
            <a:ext cx="514114" cy="51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8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B79675B8-50F4-45E4-BE13-47952B4A3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7164681"/>
              </p:ext>
            </p:extLst>
          </p:nvPr>
        </p:nvGraphicFramePr>
        <p:xfrm>
          <a:off x="1958108" y="2386939"/>
          <a:ext cx="7221517" cy="4202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F20F5A08-D490-46AA-ADBD-14A4A68CFDB5}"/>
              </a:ext>
            </a:extLst>
          </p:cNvPr>
          <p:cNvSpPr txBox="1"/>
          <p:nvPr/>
        </p:nvSpPr>
        <p:spPr>
          <a:xfrm>
            <a:off x="763173" y="515132"/>
            <a:ext cx="990575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2800" b="1" dirty="0"/>
              <a:t>Kuvio 3. Osakkeiden tuotto vs. osto-optioiden myymisen tuotto, euroa </a:t>
            </a:r>
            <a:endParaRPr lang="fi-FI" sz="28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AB8F8B2-F2CD-4BC9-B067-18B4CA243751}"/>
              </a:ext>
            </a:extLst>
          </p:cNvPr>
          <p:cNvSpPr txBox="1"/>
          <p:nvPr/>
        </p:nvSpPr>
        <p:spPr>
          <a:xfrm>
            <a:off x="9083723" y="2644353"/>
            <a:ext cx="146161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osakkeet (1 000 kpl)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7499A3E-8506-46F0-8659-6B272C4F8311}"/>
              </a:ext>
            </a:extLst>
          </p:cNvPr>
          <p:cNvSpPr txBox="1"/>
          <p:nvPr/>
        </p:nvSpPr>
        <p:spPr>
          <a:xfrm>
            <a:off x="9020165" y="3936695"/>
            <a:ext cx="24571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400" dirty="0">
                <a:solidFill>
                  <a:schemeClr val="accent2">
                    <a:lumMod val="50000"/>
                  </a:schemeClr>
                </a:solidFill>
              </a:rPr>
              <a:t>omistetuista osakkeista myydyt osto-optiot (1 000 osaketta)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1D1FBA79-9293-4DD9-B5FC-7AB8859A2586}"/>
              </a:ext>
            </a:extLst>
          </p:cNvPr>
          <p:cNvSpPr txBox="1"/>
          <p:nvPr/>
        </p:nvSpPr>
        <p:spPr>
          <a:xfrm>
            <a:off x="4589597" y="2202272"/>
            <a:ext cx="12856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200" dirty="0"/>
              <a:t>tuotto, €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E63BD9BA-024D-4A17-AE98-6B8D492AA9FE}"/>
              </a:ext>
            </a:extLst>
          </p:cNvPr>
          <p:cNvSpPr txBox="1"/>
          <p:nvPr/>
        </p:nvSpPr>
        <p:spPr>
          <a:xfrm>
            <a:off x="3078633" y="1435241"/>
            <a:ext cx="498046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i-FI" sz="2000" b="1" dirty="0"/>
              <a:t>Nordean osake</a:t>
            </a:r>
            <a:r>
              <a:rPr lang="fi-FI" sz="2000" dirty="0"/>
              <a:t>: markkinahinta 10 €</a:t>
            </a:r>
          </a:p>
          <a:p>
            <a:pPr algn="ctr"/>
            <a:r>
              <a:rPr lang="fi-FI" sz="2000" b="1" dirty="0"/>
              <a:t>Osto-option </a:t>
            </a:r>
            <a:r>
              <a:rPr lang="fi-FI" sz="2000" dirty="0"/>
              <a:t>hinta</a:t>
            </a:r>
            <a:r>
              <a:rPr lang="fi-FI" sz="2000" b="1" dirty="0"/>
              <a:t> </a:t>
            </a:r>
            <a:r>
              <a:rPr lang="fi-FI" sz="2000" dirty="0"/>
              <a:t>1 €/osake, toteutushinta 10 €</a:t>
            </a:r>
          </a:p>
        </p:txBody>
      </p:sp>
      <p:pic>
        <p:nvPicPr>
          <p:cNvPr id="17" name="Kuva 16" descr="Mies ja lyhyt hiukset">
            <a:extLst>
              <a:ext uri="{FF2B5EF4-FFF2-40B4-BE49-F238E27FC236}">
                <a16:creationId xmlns:a16="http://schemas.microsoft.com/office/drawing/2014/main" id="{2823D122-A4DC-481C-B3E6-BCB1019D2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2163" y="4731787"/>
            <a:ext cx="867546" cy="1026597"/>
          </a:xfrm>
          <a:prstGeom prst="rect">
            <a:avLst/>
          </a:prstGeom>
        </p:spPr>
      </p:pic>
      <p:pic>
        <p:nvPicPr>
          <p:cNvPr id="3" name="Kuva 2" descr="Väsynyt ilme">
            <a:extLst>
              <a:ext uri="{FF2B5EF4-FFF2-40B4-BE49-F238E27FC236}">
                <a16:creationId xmlns:a16="http://schemas.microsoft.com/office/drawing/2014/main" id="{57624FB2-B292-4AB1-8850-D85A94CB25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60872" y="5118145"/>
            <a:ext cx="514114" cy="514114"/>
          </a:xfrm>
          <a:prstGeom prst="rect">
            <a:avLst/>
          </a:prstGeom>
        </p:spPr>
      </p:pic>
      <p:pic>
        <p:nvPicPr>
          <p:cNvPr id="18" name="Kuva 17" descr="Mies ja lyhyt hiukset">
            <a:extLst>
              <a:ext uri="{FF2B5EF4-FFF2-40B4-BE49-F238E27FC236}">
                <a16:creationId xmlns:a16="http://schemas.microsoft.com/office/drawing/2014/main" id="{523F1F77-FB83-438D-BFD0-73A818462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3333" y="2938720"/>
            <a:ext cx="867546" cy="1026597"/>
          </a:xfrm>
          <a:prstGeom prst="rect">
            <a:avLst/>
          </a:prstGeom>
        </p:spPr>
      </p:pic>
      <p:pic>
        <p:nvPicPr>
          <p:cNvPr id="20" name="Kuva 19" descr="Mies ja lyhyt hiukset">
            <a:extLst>
              <a:ext uri="{FF2B5EF4-FFF2-40B4-BE49-F238E27FC236}">
                <a16:creationId xmlns:a16="http://schemas.microsoft.com/office/drawing/2014/main" id="{920F5ECB-9BA9-40C0-89C9-EEC26F06B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8729" y="3051448"/>
            <a:ext cx="867546" cy="1026597"/>
          </a:xfrm>
          <a:prstGeom prst="rect">
            <a:avLst/>
          </a:prstGeom>
        </p:spPr>
      </p:pic>
      <p:pic>
        <p:nvPicPr>
          <p:cNvPr id="21" name="Kuva 20" descr="Hymyilevät kasvot">
            <a:extLst>
              <a:ext uri="{FF2B5EF4-FFF2-40B4-BE49-F238E27FC236}">
                <a16:creationId xmlns:a16="http://schemas.microsoft.com/office/drawing/2014/main" id="{B87989BE-6027-4DF3-A479-45D1F8B95F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00476" y="3434774"/>
            <a:ext cx="510544" cy="526499"/>
          </a:xfrm>
          <a:prstGeom prst="rect">
            <a:avLst/>
          </a:prstGeo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BE3720CA-CD32-4CA6-9633-1187CAD9440F}"/>
              </a:ext>
            </a:extLst>
          </p:cNvPr>
          <p:cNvSpPr txBox="1"/>
          <p:nvPr/>
        </p:nvSpPr>
        <p:spPr>
          <a:xfrm>
            <a:off x="8972634" y="4731787"/>
            <a:ext cx="84189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/>
              <a:t>osakkeen hinta, €</a:t>
            </a:r>
          </a:p>
        </p:txBody>
      </p:sp>
      <p:pic>
        <p:nvPicPr>
          <p:cNvPr id="4" name="Kuva 3" descr="Itkevät kasvot">
            <a:extLst>
              <a:ext uri="{FF2B5EF4-FFF2-40B4-BE49-F238E27FC236}">
                <a16:creationId xmlns:a16="http://schemas.microsoft.com/office/drawing/2014/main" id="{51EB6296-AD62-4158-9A8A-43B6C173BB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54926" y="3304780"/>
            <a:ext cx="535419" cy="53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9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F18D7B2D-4FEA-4FCC-B79D-1741025871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4679810"/>
              </p:ext>
            </p:extLst>
          </p:nvPr>
        </p:nvGraphicFramePr>
        <p:xfrm>
          <a:off x="1776248" y="2386938"/>
          <a:ext cx="7554293" cy="4224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F7ABE9E7-BEAA-448B-A157-AC428775343C}"/>
              </a:ext>
            </a:extLst>
          </p:cNvPr>
          <p:cNvSpPr txBox="1"/>
          <p:nvPr/>
        </p:nvSpPr>
        <p:spPr>
          <a:xfrm>
            <a:off x="4589597" y="2202272"/>
            <a:ext cx="12856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200" dirty="0"/>
              <a:t>tuotto, €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B1BBCD4-EF2E-4572-AFCA-57C451E83D92}"/>
              </a:ext>
            </a:extLst>
          </p:cNvPr>
          <p:cNvSpPr txBox="1"/>
          <p:nvPr/>
        </p:nvSpPr>
        <p:spPr>
          <a:xfrm>
            <a:off x="9193628" y="4406639"/>
            <a:ext cx="164852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/>
              <a:t>osakkeen hinta, €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1B4FA61-1033-488F-A7BC-AD2D2A91984C}"/>
              </a:ext>
            </a:extLst>
          </p:cNvPr>
          <p:cNvSpPr txBox="1"/>
          <p:nvPr/>
        </p:nvSpPr>
        <p:spPr>
          <a:xfrm>
            <a:off x="2949046" y="1435241"/>
            <a:ext cx="523964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i-FI" sz="2000" b="1" dirty="0"/>
              <a:t>Nordean osake</a:t>
            </a:r>
            <a:r>
              <a:rPr lang="fi-FI" sz="2000" dirty="0"/>
              <a:t>: markkinahinta 10 €</a:t>
            </a:r>
          </a:p>
          <a:p>
            <a:pPr algn="ctr"/>
            <a:r>
              <a:rPr lang="fi-FI" sz="2000" b="1" dirty="0"/>
              <a:t>Myyntioption </a:t>
            </a:r>
            <a:r>
              <a:rPr lang="fi-FI" sz="2000" dirty="0"/>
              <a:t>hinta</a:t>
            </a:r>
            <a:r>
              <a:rPr lang="fi-FI" sz="2000" b="1" dirty="0"/>
              <a:t> </a:t>
            </a:r>
            <a:r>
              <a:rPr lang="fi-FI" sz="2000" dirty="0"/>
              <a:t>1 €/osake, toteutushinta 10 €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AB46DA4A-C329-482C-8C65-A05AA8369B3D}"/>
              </a:ext>
            </a:extLst>
          </p:cNvPr>
          <p:cNvSpPr txBox="1"/>
          <p:nvPr/>
        </p:nvSpPr>
        <p:spPr>
          <a:xfrm>
            <a:off x="807412" y="726079"/>
            <a:ext cx="1014499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2800" b="1" dirty="0"/>
              <a:t>Kuvio 4. Myyntioptioiden  vs. osakkeiden tuotto (1 000 kpl)</a:t>
            </a:r>
            <a:endParaRPr lang="fi-FI" sz="28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51E4A0B-1004-43F8-96CD-B136B825E8B7}"/>
              </a:ext>
            </a:extLst>
          </p:cNvPr>
          <p:cNvSpPr txBox="1"/>
          <p:nvPr/>
        </p:nvSpPr>
        <p:spPr>
          <a:xfrm>
            <a:off x="9083723" y="2644353"/>
            <a:ext cx="146161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osakkeet (1 000 kpl)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43C2D7E1-34BC-48ED-B80A-F97B97CD39E9}"/>
              </a:ext>
            </a:extLst>
          </p:cNvPr>
          <p:cNvSpPr txBox="1"/>
          <p:nvPr/>
        </p:nvSpPr>
        <p:spPr>
          <a:xfrm>
            <a:off x="9083722" y="4712005"/>
            <a:ext cx="216052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i-FI" sz="1400" dirty="0">
                <a:solidFill>
                  <a:schemeClr val="accent2">
                    <a:lumMod val="50000"/>
                  </a:schemeClr>
                </a:solidFill>
              </a:rPr>
              <a:t>myyntioptiot (1 000 osaketta)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684EDC14-092B-4619-8577-48BCBA1DC290}"/>
              </a:ext>
            </a:extLst>
          </p:cNvPr>
          <p:cNvSpPr txBox="1"/>
          <p:nvPr/>
        </p:nvSpPr>
        <p:spPr>
          <a:xfrm>
            <a:off x="9092103" y="3044463"/>
            <a:ext cx="216052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i-FI" sz="1400" dirty="0">
                <a:solidFill>
                  <a:schemeClr val="accent5">
                    <a:lumMod val="75000"/>
                  </a:schemeClr>
                </a:solidFill>
              </a:rPr>
              <a:t>osakkeet sekä </a:t>
            </a:r>
          </a:p>
          <a:p>
            <a:pPr algn="l"/>
            <a:r>
              <a:rPr lang="fi-FI" sz="1400" dirty="0">
                <a:solidFill>
                  <a:schemeClr val="accent5">
                    <a:lumMod val="75000"/>
                  </a:schemeClr>
                </a:solidFill>
              </a:rPr>
              <a:t>myyntioptiot (1 000 osaketta)</a:t>
            </a:r>
          </a:p>
        </p:txBody>
      </p:sp>
      <p:pic>
        <p:nvPicPr>
          <p:cNvPr id="13" name="Kuva 12" descr="Mies ja lyhyt hiukset">
            <a:extLst>
              <a:ext uri="{FF2B5EF4-FFF2-40B4-BE49-F238E27FC236}">
                <a16:creationId xmlns:a16="http://schemas.microsoft.com/office/drawing/2014/main" id="{05FB44B6-F13C-4001-AC91-145784218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5273" y="2386938"/>
            <a:ext cx="867546" cy="1026597"/>
          </a:xfrm>
          <a:prstGeom prst="rect">
            <a:avLst/>
          </a:prstGeom>
        </p:spPr>
      </p:pic>
      <p:pic>
        <p:nvPicPr>
          <p:cNvPr id="14" name="Kuva 13" descr="Hymyilevät kasvot">
            <a:extLst>
              <a:ext uri="{FF2B5EF4-FFF2-40B4-BE49-F238E27FC236}">
                <a16:creationId xmlns:a16="http://schemas.microsoft.com/office/drawing/2014/main" id="{AE16D3B6-FEB4-4CB2-BCE3-4370033A4B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97020" y="2770264"/>
            <a:ext cx="510544" cy="526499"/>
          </a:xfrm>
          <a:prstGeom prst="rect">
            <a:avLst/>
          </a:prstGeom>
        </p:spPr>
      </p:pic>
      <p:pic>
        <p:nvPicPr>
          <p:cNvPr id="17" name="Kuva 16" descr="Mies ja lyhyt hiukset">
            <a:extLst>
              <a:ext uri="{FF2B5EF4-FFF2-40B4-BE49-F238E27FC236}">
                <a16:creationId xmlns:a16="http://schemas.microsoft.com/office/drawing/2014/main" id="{07D7740A-26FB-46E1-B10C-0B98D9C6D7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0562" y="4028585"/>
            <a:ext cx="867546" cy="1026597"/>
          </a:xfrm>
          <a:prstGeom prst="rect">
            <a:avLst/>
          </a:prstGeom>
        </p:spPr>
      </p:pic>
      <p:pic>
        <p:nvPicPr>
          <p:cNvPr id="22" name="Kuva 21" descr="Väsynyt ilme">
            <a:extLst>
              <a:ext uri="{FF2B5EF4-FFF2-40B4-BE49-F238E27FC236}">
                <a16:creationId xmlns:a16="http://schemas.microsoft.com/office/drawing/2014/main" id="{FBD204BB-E068-410C-B30F-9E6241ECBE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70868" y="4436340"/>
            <a:ext cx="491109" cy="491109"/>
          </a:xfrm>
          <a:prstGeom prst="rect">
            <a:avLst/>
          </a:prstGeom>
        </p:spPr>
      </p:pic>
      <p:pic>
        <p:nvPicPr>
          <p:cNvPr id="23" name="Kuva 22" descr="Mies ja lyhyt hiukset">
            <a:extLst>
              <a:ext uri="{FF2B5EF4-FFF2-40B4-BE49-F238E27FC236}">
                <a16:creationId xmlns:a16="http://schemas.microsoft.com/office/drawing/2014/main" id="{52FDDE53-666E-441B-8366-9AC019F574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0822" y="5526140"/>
            <a:ext cx="867546" cy="1026597"/>
          </a:xfrm>
          <a:prstGeom prst="rect">
            <a:avLst/>
          </a:prstGeom>
        </p:spPr>
      </p:pic>
      <p:pic>
        <p:nvPicPr>
          <p:cNvPr id="24" name="Kuva 23" descr="Itkevät kasvot ja kyyn eleet">
            <a:extLst>
              <a:ext uri="{FF2B5EF4-FFF2-40B4-BE49-F238E27FC236}">
                <a16:creationId xmlns:a16="http://schemas.microsoft.com/office/drawing/2014/main" id="{E25D348F-DF9E-4043-92EA-B5D373CAB17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72309" y="5904228"/>
            <a:ext cx="509043" cy="48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7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599CF9-7CA4-40B9-866A-7D40A59E5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8" y="756745"/>
            <a:ext cx="10941425" cy="683172"/>
          </a:xfrm>
        </p:spPr>
        <p:txBody>
          <a:bodyPr/>
          <a:lstStyle/>
          <a:p>
            <a:pPr marL="0" indent="0">
              <a:buNone/>
            </a:pPr>
            <a:r>
              <a:rPr lang="fi-FI" sz="3200" b="1" dirty="0"/>
              <a:t>Optioissa huomioitavia asioita</a:t>
            </a:r>
          </a:p>
          <a:p>
            <a:pPr marL="0" indent="0">
              <a:buNone/>
            </a:pPr>
            <a:endParaRPr lang="fi-FI" sz="3200" dirty="0"/>
          </a:p>
        </p:txBody>
      </p:sp>
      <p:graphicFrame>
        <p:nvGraphicFramePr>
          <p:cNvPr id="6" name="Taulukko 6">
            <a:extLst>
              <a:ext uri="{FF2B5EF4-FFF2-40B4-BE49-F238E27FC236}">
                <a16:creationId xmlns:a16="http://schemas.microsoft.com/office/drawing/2014/main" id="{BBA7B1EC-D7FF-4B66-BC4B-31C5DD02C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902911"/>
              </p:ext>
            </p:extLst>
          </p:nvPr>
        </p:nvGraphicFramePr>
        <p:xfrm>
          <a:off x="623047" y="1439917"/>
          <a:ext cx="8268705" cy="503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7596">
                  <a:extLst>
                    <a:ext uri="{9D8B030D-6E8A-4147-A177-3AD203B41FA5}">
                      <a16:colId xmlns:a16="http://schemas.microsoft.com/office/drawing/2014/main" val="735635654"/>
                    </a:ext>
                  </a:extLst>
                </a:gridCol>
                <a:gridCol w="5651109">
                  <a:extLst>
                    <a:ext uri="{9D8B030D-6E8A-4147-A177-3AD203B41FA5}">
                      <a16:colId xmlns:a16="http://schemas.microsoft.com/office/drawing/2014/main" val="2503626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b="1" dirty="0"/>
                        <a:t>Option toteutushinta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Onko se yli, sama vai alle kohde-etuuden markkinahinnan?</a:t>
                      </a:r>
                    </a:p>
                    <a:p>
                      <a:r>
                        <a:rPr lang="fi-FI" dirty="0"/>
                        <a:t>(</a:t>
                      </a:r>
                      <a:r>
                        <a:rPr lang="fi-FI" i="1" dirty="0"/>
                        <a:t>out-of-</a:t>
                      </a:r>
                      <a:r>
                        <a:rPr lang="fi-FI" i="1" dirty="0" err="1"/>
                        <a:t>the</a:t>
                      </a:r>
                      <a:r>
                        <a:rPr lang="fi-FI" i="1" dirty="0"/>
                        <a:t>-money</a:t>
                      </a:r>
                      <a:r>
                        <a:rPr lang="fi-FI" dirty="0"/>
                        <a:t>, </a:t>
                      </a:r>
                      <a:r>
                        <a:rPr lang="fi-FI" i="1" dirty="0"/>
                        <a:t>at-</a:t>
                      </a:r>
                      <a:r>
                        <a:rPr lang="fi-FI" i="1" dirty="0" err="1"/>
                        <a:t>the</a:t>
                      </a:r>
                      <a:r>
                        <a:rPr lang="fi-FI" i="1" dirty="0"/>
                        <a:t>-money</a:t>
                      </a:r>
                      <a:r>
                        <a:rPr lang="fi-FI" dirty="0"/>
                        <a:t> vai </a:t>
                      </a:r>
                      <a:r>
                        <a:rPr lang="fi-FI" i="1" dirty="0"/>
                        <a:t>in-</a:t>
                      </a:r>
                      <a:r>
                        <a:rPr lang="fi-FI" i="1" dirty="0" err="1"/>
                        <a:t>the</a:t>
                      </a:r>
                      <a:r>
                        <a:rPr lang="fi-FI" i="1" dirty="0"/>
                        <a:t>-money</a:t>
                      </a:r>
                      <a:r>
                        <a:rPr lang="fi-FI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3992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/>
                        <a:t>Option tyyppi</a:t>
                      </a:r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Amerikkalainen vai eurooppalainen optio?</a:t>
                      </a:r>
                    </a:p>
                    <a:p>
                      <a:r>
                        <a:rPr lang="fi-FI" dirty="0"/>
                        <a:t>(eurooppalaisessa optiossa osto- tai myyntioikeutta voi käyttää vain option erääntymispäivänä, amerikkalaisessa optiossa milloin vain)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4013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/>
                        <a:t>Option juoksuaika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Kuinka kauan optio on voimassa?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7222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/>
                        <a:t>Kohde-etuuden volatiliteetti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Kuinka herkkä kohde-etuuden markkina-arvo on muuttumaan?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6454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/>
                        <a:t>Option hinta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Mikä on optiosta maksettava preemio?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7382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/>
                        <a:t>Option asettajalta edellytettävät vakuudet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Omistaako option asettaja kohde-etuuden (osto-optio) ja onko hänellä tarvittavat varat velvollisuuksien täyttämiseen (myyntioptio)?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8089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/>
                        <a:t>Rahamarkkinakorko</a:t>
                      </a:r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Mikä on optioon sijoitettujen varojen vaihtoehtois-kustannus? Millaista tuottoa niille voisi saada turvallisissa joukkovelkakirjoissa?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4421154"/>
                  </a:ext>
                </a:extLst>
              </a:tr>
            </a:tbl>
          </a:graphicData>
        </a:graphic>
      </p:graphicFrame>
      <p:sp>
        <p:nvSpPr>
          <p:cNvPr id="2" name="Kuvaselite: Nuoli vasemmalle 1">
            <a:extLst>
              <a:ext uri="{FF2B5EF4-FFF2-40B4-BE49-F238E27FC236}">
                <a16:creationId xmlns:a16="http://schemas.microsoft.com/office/drawing/2014/main" id="{0D974F3A-FC9D-4235-BC8D-41DA09E35D44}"/>
              </a:ext>
            </a:extLst>
          </p:cNvPr>
          <p:cNvSpPr/>
          <p:nvPr/>
        </p:nvSpPr>
        <p:spPr>
          <a:xfrm>
            <a:off x="8765628" y="1098331"/>
            <a:ext cx="3268716" cy="1308538"/>
          </a:xfrm>
          <a:prstGeom prst="leftArrowCallout">
            <a:avLst>
              <a:gd name="adj1" fmla="val 21256"/>
              <a:gd name="adj2" fmla="val 22616"/>
              <a:gd name="adj3" fmla="val 19491"/>
              <a:gd name="adj4" fmla="val 83781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Jos osto-option toteutushinta on paljon markkinahintaa korkeampi, optio todennäköisesti raukeaa arvottomana. </a:t>
            </a:r>
          </a:p>
        </p:txBody>
      </p:sp>
      <p:sp>
        <p:nvSpPr>
          <p:cNvPr id="9" name="Kuvaselite: Nuoli vasemmalle 8">
            <a:extLst>
              <a:ext uri="{FF2B5EF4-FFF2-40B4-BE49-F238E27FC236}">
                <a16:creationId xmlns:a16="http://schemas.microsoft.com/office/drawing/2014/main" id="{E36089F6-0ED0-4701-84AD-7CF07782B2B0}"/>
              </a:ext>
            </a:extLst>
          </p:cNvPr>
          <p:cNvSpPr/>
          <p:nvPr/>
        </p:nvSpPr>
        <p:spPr>
          <a:xfrm>
            <a:off x="8765628" y="2258397"/>
            <a:ext cx="3268716" cy="774437"/>
          </a:xfrm>
          <a:prstGeom prst="leftArrowCallout">
            <a:avLst>
              <a:gd name="adj1" fmla="val 21256"/>
              <a:gd name="adj2" fmla="val 37545"/>
              <a:gd name="adj3" fmla="val 35777"/>
              <a:gd name="adj4" fmla="val 83781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Amerikkalaiset optiot ovat option ostajalle arvokkaampia. </a:t>
            </a:r>
          </a:p>
        </p:txBody>
      </p:sp>
      <p:sp>
        <p:nvSpPr>
          <p:cNvPr id="10" name="Kuvaselite: Nuoli vasemmalle 9">
            <a:extLst>
              <a:ext uri="{FF2B5EF4-FFF2-40B4-BE49-F238E27FC236}">
                <a16:creationId xmlns:a16="http://schemas.microsoft.com/office/drawing/2014/main" id="{89242FEE-BE06-49D4-87C9-FAEECB87A9D3}"/>
              </a:ext>
            </a:extLst>
          </p:cNvPr>
          <p:cNvSpPr/>
          <p:nvPr/>
        </p:nvSpPr>
        <p:spPr>
          <a:xfrm>
            <a:off x="8765628" y="3168168"/>
            <a:ext cx="3268716" cy="1267198"/>
          </a:xfrm>
          <a:prstGeom prst="leftArrowCallout">
            <a:avLst>
              <a:gd name="adj1" fmla="val 21256"/>
              <a:gd name="adj2" fmla="val 32255"/>
              <a:gd name="adj3" fmla="val 19491"/>
              <a:gd name="adj4" fmla="val 83781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Mitä kauemmin optio on voimassa ja mitä suurempi volatiliteetti, sitä enemmän sillä on ns. </a:t>
            </a:r>
            <a:r>
              <a:rPr lang="fi-FI" sz="1600" b="1" dirty="0">
                <a:solidFill>
                  <a:schemeClr val="tx1"/>
                </a:solidFill>
              </a:rPr>
              <a:t>aika-arvoa</a:t>
            </a:r>
            <a:r>
              <a:rPr lang="fi-FI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Kuvaselite: Nuoli vasemmalle 10">
            <a:extLst>
              <a:ext uri="{FF2B5EF4-FFF2-40B4-BE49-F238E27FC236}">
                <a16:creationId xmlns:a16="http://schemas.microsoft.com/office/drawing/2014/main" id="{1F2E03DF-9BDB-4691-899B-A15F8224BCF0}"/>
              </a:ext>
            </a:extLst>
          </p:cNvPr>
          <p:cNvSpPr/>
          <p:nvPr/>
        </p:nvSpPr>
        <p:spPr>
          <a:xfrm>
            <a:off x="8765628" y="4492471"/>
            <a:ext cx="3268716" cy="1267198"/>
          </a:xfrm>
          <a:prstGeom prst="leftArrowCallout">
            <a:avLst>
              <a:gd name="adj1" fmla="val 21256"/>
              <a:gd name="adj2" fmla="val 32255"/>
              <a:gd name="adj3" fmla="val 19491"/>
              <a:gd name="adj4" fmla="val 83781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Joskus markkinoilla myydään suojaamattomia optioita </a:t>
            </a:r>
          </a:p>
          <a:p>
            <a:r>
              <a:rPr lang="fi-FI" sz="1600" dirty="0">
                <a:solidFill>
                  <a:schemeClr val="tx1"/>
                </a:solidFill>
              </a:rPr>
              <a:t>(ns. </a:t>
            </a:r>
            <a:r>
              <a:rPr lang="fi-FI" sz="1600" i="1" dirty="0" err="1">
                <a:solidFill>
                  <a:schemeClr val="tx1"/>
                </a:solidFill>
              </a:rPr>
              <a:t>naked</a:t>
            </a:r>
            <a:r>
              <a:rPr lang="fi-FI" sz="1600" i="1" dirty="0">
                <a:solidFill>
                  <a:schemeClr val="tx1"/>
                </a:solidFill>
              </a:rPr>
              <a:t> </a:t>
            </a:r>
            <a:r>
              <a:rPr lang="fi-FI" sz="1600" i="1" dirty="0" err="1">
                <a:solidFill>
                  <a:schemeClr val="tx1"/>
                </a:solidFill>
              </a:rPr>
              <a:t>options</a:t>
            </a:r>
            <a:r>
              <a:rPr lang="fi-FI" sz="1600" dirty="0">
                <a:solidFill>
                  <a:schemeClr val="tx1"/>
                </a:solidFill>
              </a:rPr>
              <a:t>). Niissä on suurempi </a:t>
            </a:r>
            <a:r>
              <a:rPr lang="fi-FI" sz="1600" dirty="0" err="1">
                <a:solidFill>
                  <a:schemeClr val="tx1"/>
                </a:solidFill>
              </a:rPr>
              <a:t>risk</a:t>
            </a:r>
            <a:r>
              <a:rPr lang="fi-FI" sz="16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70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4A5000-1944-4BC8-AA53-E1AF68198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Swapit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49A20C-4456-40B0-83EB-401595A9A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8" y="1786759"/>
            <a:ext cx="10737158" cy="4442017"/>
          </a:xfrm>
        </p:spPr>
        <p:txBody>
          <a:bodyPr/>
          <a:lstStyle/>
          <a:p>
            <a:r>
              <a:rPr lang="fi-FI" sz="2400" dirty="0"/>
              <a:t>Swap on johdannainen, jossa sijoittajat vaihtavat kahden eri finanssi-instrumentin kassavirrat tai velvoitteet keskenään.</a:t>
            </a:r>
          </a:p>
          <a:p>
            <a:r>
              <a:rPr lang="fi-FI" sz="2400" dirty="0"/>
              <a:t>Yleisin swap on ns. </a:t>
            </a:r>
            <a:r>
              <a:rPr lang="fi-FI" sz="2400" b="1" dirty="0"/>
              <a:t>korko-swap-sopimus</a:t>
            </a:r>
            <a:r>
              <a:rPr lang="fi-FI" sz="2400" dirty="0"/>
              <a:t>, jossa kiinteän koron rahavirrat vaihdetaan vaihtuvan koron (esim. euribor) rahavirran korkoihin. </a:t>
            </a:r>
          </a:p>
          <a:p>
            <a:pPr lvl="1"/>
            <a:r>
              <a:rPr lang="fi-FI" sz="2400" dirty="0"/>
              <a:t>Korko-swapeilla pankit suojaavat positionsa, kun ne myöntävät asiakkailleen kiinteällä korolla asuntolainoja.  </a:t>
            </a:r>
          </a:p>
          <a:p>
            <a:r>
              <a:rPr lang="fi-FI" sz="2400" dirty="0"/>
              <a:t>Swap-sopimuksen kohteena voi olla myös mikä tahansa muu kuten raaka-aineet, asunnot, valuutat, indeksit tai velkavastuut. </a:t>
            </a:r>
          </a:p>
          <a:p>
            <a:pPr lvl="1"/>
            <a:r>
              <a:rPr lang="fi-FI" sz="2400" i="1" dirty="0"/>
              <a:t>Credit </a:t>
            </a:r>
            <a:r>
              <a:rPr lang="fi-FI" sz="2400" i="1" dirty="0" err="1"/>
              <a:t>default</a:t>
            </a:r>
            <a:r>
              <a:rPr lang="fi-FI" sz="2400" i="1" dirty="0"/>
              <a:t> swap </a:t>
            </a:r>
            <a:r>
              <a:rPr lang="fi-FI" sz="2400" dirty="0"/>
              <a:t>on sopimus, jossa riski lainanottajan maksukyvyttömyydestä siirretään korvausta vastaan yhdeltä osapuolelta toiselle.</a:t>
            </a:r>
          </a:p>
        </p:txBody>
      </p:sp>
    </p:spTree>
    <p:extLst>
      <p:ext uri="{BB962C8B-B14F-4D97-AF65-F5344CB8AC3E}">
        <p14:creationId xmlns:p14="http://schemas.microsoft.com/office/powerpoint/2010/main" val="230461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43E03FC6-AFA4-4506-8AF3-90DB5550E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Johdannaisilla hallitaan riskiä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C2DBF44B-2020-4D52-AC7E-801210333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8" y="1608083"/>
            <a:ext cx="10941425" cy="4620693"/>
          </a:xfrm>
        </p:spPr>
        <p:txBody>
          <a:bodyPr/>
          <a:lstStyle/>
          <a:p>
            <a:r>
              <a:rPr lang="fi-FI" sz="2400" dirty="0"/>
              <a:t>Johdannaiset ovat sopimuksia, joiden arvo perustuu jonkin toisen kohde-etuuden kuten osakkeen, raaka-aineen, valuutan tai indeksin arvon kehitykseen.</a:t>
            </a:r>
          </a:p>
          <a:p>
            <a:r>
              <a:rPr lang="fi-FI" sz="2400" dirty="0"/>
              <a:t>Johdannaisia on olemassa kahta eri päätyyppiä </a:t>
            </a:r>
          </a:p>
          <a:p>
            <a:pPr lvl="1"/>
            <a:r>
              <a:rPr lang="fi-FI" sz="2200" b="1" dirty="0"/>
              <a:t>Termiinit, futuurit ja swapit:</a:t>
            </a:r>
            <a:r>
              <a:rPr lang="fi-FI" sz="2200" dirty="0"/>
              <a:t> Näillä</a:t>
            </a:r>
            <a:r>
              <a:rPr lang="fi-FI" sz="2200" b="1" dirty="0"/>
              <a:t> </a:t>
            </a:r>
            <a:r>
              <a:rPr lang="fi-FI" sz="2200" dirty="0"/>
              <a:t>myyjä ja ostaja sitoutuvat tekemään kaupat sopimuksen ehtojen mukaisesti tulevaisuudessa.</a:t>
            </a:r>
          </a:p>
          <a:p>
            <a:pPr lvl="1"/>
            <a:r>
              <a:rPr lang="fi-FI" sz="2200" b="1" dirty="0"/>
              <a:t>Optiot: </a:t>
            </a:r>
            <a:r>
              <a:rPr lang="fi-FI" sz="2200" dirty="0"/>
              <a:t>Kaupantekovelvoite koskee vain option myyjää. Option ostajalla on oikeus päättää, haluaako hän toteuttaa option ehtojen mukaiset kaupat vai ei. </a:t>
            </a:r>
          </a:p>
          <a:p>
            <a:r>
              <a:rPr lang="fi-FI" sz="2400" dirty="0"/>
              <a:t>Johdannaisilla voidaan suojautua erilaisilta riskeiltä (esim. valuuttakurssiriski) tai tavoitella voittoa spekuloimalla kohde-etuuden arvon kehityksellä. </a:t>
            </a:r>
          </a:p>
          <a:p>
            <a:r>
              <a:rPr lang="fi-FI" sz="2400" dirty="0"/>
              <a:t>Samoin kuin velka myös johdannaiset perustuvat </a:t>
            </a:r>
            <a:r>
              <a:rPr lang="fi-FI" sz="2400" u="sng" dirty="0"/>
              <a:t>luottamukseen</a:t>
            </a:r>
            <a:r>
              <a:rPr lang="fi-FI" sz="2400" dirty="0"/>
              <a:t>. Osapuolten on luotettava siihen, että sopimuksen vastapuoli noudattaa johdannaisesta syntyviä velvoitteitaan (johdannaisissa on siis ns. vastapuoliriski). </a:t>
            </a:r>
          </a:p>
        </p:txBody>
      </p:sp>
    </p:spTree>
    <p:extLst>
      <p:ext uri="{BB962C8B-B14F-4D97-AF65-F5344CB8AC3E}">
        <p14:creationId xmlns:p14="http://schemas.microsoft.com/office/powerpoint/2010/main" val="234752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26FFDA-FDD1-4050-82DD-F39B9194D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Kuinka paljon maailmassa oli erilaista varallisuutta vuonna 2020?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C207E3-5B02-4A94-B040-549CF700D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288" y="1973930"/>
            <a:ext cx="6352302" cy="4256541"/>
          </a:xfrm>
        </p:spPr>
        <p:txBody>
          <a:bodyPr/>
          <a:lstStyle/>
          <a:p>
            <a:pPr marL="0" indent="0">
              <a:buNone/>
            </a:pPr>
            <a:r>
              <a:rPr lang="fi-FI" sz="2200" b="1" dirty="0"/>
              <a:t>Hopeaa</a:t>
            </a:r>
            <a:r>
              <a:rPr lang="fi-FI" sz="2200" dirty="0"/>
              <a:t> 40 mrd. euron arvosta</a:t>
            </a:r>
          </a:p>
          <a:p>
            <a:pPr marL="0" indent="0">
              <a:buNone/>
            </a:pPr>
            <a:r>
              <a:rPr lang="fi-FI" sz="2200" b="1" dirty="0"/>
              <a:t>Kryptovaluuttoja</a:t>
            </a:r>
            <a:r>
              <a:rPr lang="fi-FI" sz="2200" dirty="0"/>
              <a:t> 224 mrd. euroa</a:t>
            </a:r>
          </a:p>
          <a:p>
            <a:pPr marL="0" indent="0">
              <a:buNone/>
            </a:pPr>
            <a:r>
              <a:rPr lang="fi-FI" sz="2200" b="1" dirty="0"/>
              <a:t>Käteistä rahaa </a:t>
            </a:r>
            <a:r>
              <a:rPr lang="fi-FI" sz="2200" dirty="0"/>
              <a:t>(kolikot ja setelit) 6 070 mrd. euroa</a:t>
            </a:r>
          </a:p>
          <a:p>
            <a:pPr marL="0" indent="0">
              <a:buNone/>
            </a:pPr>
            <a:r>
              <a:rPr lang="fi-FI" sz="2200" b="1" dirty="0"/>
              <a:t>Kultaa</a:t>
            </a:r>
            <a:r>
              <a:rPr lang="fi-FI" sz="2200" dirty="0"/>
              <a:t> 10 030 mrd. euroa (n. puolet koruissa)</a:t>
            </a:r>
          </a:p>
          <a:p>
            <a:pPr marL="0" indent="0">
              <a:buNone/>
            </a:pPr>
            <a:r>
              <a:rPr lang="fi-FI" sz="2200" b="1" dirty="0"/>
              <a:t>Osakevarallisuutta</a:t>
            </a:r>
            <a:r>
              <a:rPr lang="fi-FI" sz="2200" dirty="0"/>
              <a:t> 82 300 mrd. euroa</a:t>
            </a:r>
          </a:p>
          <a:p>
            <a:pPr marL="0" indent="0">
              <a:buNone/>
            </a:pPr>
            <a:r>
              <a:rPr lang="fi-FI" sz="2200" b="1" dirty="0"/>
              <a:t>Rahaa</a:t>
            </a:r>
            <a:r>
              <a:rPr lang="fi-FI" sz="2200" dirty="0"/>
              <a:t> (käteinen + talletukset) 88 000 mrd. euroa</a:t>
            </a:r>
          </a:p>
          <a:p>
            <a:pPr marL="0" indent="0">
              <a:buNone/>
            </a:pPr>
            <a:r>
              <a:rPr lang="fi-FI" sz="2200" b="1" dirty="0"/>
              <a:t>Kiinteistöjä</a:t>
            </a:r>
            <a:r>
              <a:rPr lang="fi-FI" sz="2200" dirty="0"/>
              <a:t> 258 000 mrd. euroa</a:t>
            </a:r>
          </a:p>
          <a:p>
            <a:pPr marL="0" indent="0">
              <a:buNone/>
            </a:pPr>
            <a:endParaRPr lang="fi-FI" sz="2200" b="1" dirty="0"/>
          </a:p>
          <a:p>
            <a:pPr marL="0" indent="0">
              <a:buNone/>
            </a:pPr>
            <a:r>
              <a:rPr lang="fi-FI" sz="2200" dirty="0"/>
              <a:t>Lisäksi ihmiskunnalla oli:</a:t>
            </a:r>
          </a:p>
          <a:p>
            <a:pPr marL="0" indent="0">
              <a:buNone/>
            </a:pPr>
            <a:r>
              <a:rPr lang="fi-FI" sz="2200" b="1" dirty="0"/>
              <a:t>Velkaa</a:t>
            </a:r>
            <a:r>
              <a:rPr lang="fi-FI" sz="2200" dirty="0"/>
              <a:t> 233 000 mrd. euroa</a:t>
            </a:r>
            <a:endParaRPr lang="fi-FI" sz="2200" b="1" dirty="0"/>
          </a:p>
          <a:p>
            <a:pPr marL="0" indent="0">
              <a:buNone/>
            </a:pPr>
            <a:r>
              <a:rPr lang="fi-FI" sz="2200" b="1" dirty="0"/>
              <a:t>Erilaisia johdannaisia </a:t>
            </a:r>
            <a:r>
              <a:rPr lang="fi-FI" sz="2200" dirty="0"/>
              <a:t>(nimellinen arvo) </a:t>
            </a:r>
          </a:p>
          <a:p>
            <a:pPr marL="0" indent="0">
              <a:buNone/>
            </a:pPr>
            <a:r>
              <a:rPr lang="fi-FI" sz="2200" dirty="0"/>
              <a:t>514 400 – 920 000 mrd. euroa</a:t>
            </a:r>
          </a:p>
          <a:p>
            <a:pPr marL="0" indent="0">
              <a:buNone/>
            </a:pPr>
            <a:r>
              <a:rPr lang="fi-FI" sz="2000" dirty="0"/>
              <a:t>(kukaan ei tiedä tarkkaa määrää)</a:t>
            </a:r>
            <a:endParaRPr lang="fi-FI" sz="2200" dirty="0"/>
          </a:p>
          <a:p>
            <a:pPr marL="0" indent="0">
              <a:buNone/>
            </a:pPr>
            <a:endParaRPr lang="fi-FI" sz="2200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Kaavio 5">
                <a:extLst>
                  <a:ext uri="{FF2B5EF4-FFF2-40B4-BE49-F238E27FC236}">
                    <a16:creationId xmlns:a16="http://schemas.microsoft.com/office/drawing/2014/main" id="{C2D94105-06AC-47CE-A6CF-2F042900AE2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3867575"/>
                  </p:ext>
                </p:extLst>
              </p:nvPr>
            </p:nvGraphicFramePr>
            <p:xfrm>
              <a:off x="6977590" y="2119381"/>
              <a:ext cx="5044590" cy="425823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Kaavio 5">
                <a:extLst>
                  <a:ext uri="{FF2B5EF4-FFF2-40B4-BE49-F238E27FC236}">
                    <a16:creationId xmlns:a16="http://schemas.microsoft.com/office/drawing/2014/main" id="{C2D94105-06AC-47CE-A6CF-2F042900AE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77590" y="2119381"/>
                <a:ext cx="5044590" cy="4258236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kstiruutu 3">
            <a:extLst>
              <a:ext uri="{FF2B5EF4-FFF2-40B4-BE49-F238E27FC236}">
                <a16:creationId xmlns:a16="http://schemas.microsoft.com/office/drawing/2014/main" id="{B711753B-081F-4730-BE7A-136F72A4638B}"/>
              </a:ext>
            </a:extLst>
          </p:cNvPr>
          <p:cNvSpPr txBox="1"/>
          <p:nvPr/>
        </p:nvSpPr>
        <p:spPr>
          <a:xfrm flipH="1">
            <a:off x="6379845" y="6570365"/>
            <a:ext cx="41410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i-FI" sz="1600" dirty="0"/>
              <a:t>Lähde: visualcapitalis.com</a:t>
            </a:r>
          </a:p>
        </p:txBody>
      </p:sp>
    </p:spTree>
    <p:extLst>
      <p:ext uri="{BB962C8B-B14F-4D97-AF65-F5344CB8AC3E}">
        <p14:creationId xmlns:p14="http://schemas.microsoft.com/office/powerpoint/2010/main" val="218942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6BF02E-F515-4DE5-A01E-2849F6FC5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8" y="606509"/>
            <a:ext cx="10941425" cy="1344706"/>
          </a:xfrm>
        </p:spPr>
        <p:txBody>
          <a:bodyPr/>
          <a:lstStyle/>
          <a:p>
            <a:r>
              <a:rPr lang="fi-FI" dirty="0"/>
              <a:t>Futuurit ja termiinit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BA512B-45ED-49D5-8BE2-A6358B924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288" y="1609778"/>
            <a:ext cx="7509719" cy="4620693"/>
          </a:xfrm>
        </p:spPr>
        <p:txBody>
          <a:bodyPr/>
          <a:lstStyle/>
          <a:p>
            <a:r>
              <a:rPr lang="fi-FI" sz="2300" dirty="0"/>
              <a:t>Sekä futuurit että termiinit ovat osapuolia sitova sopimus kaupoista tulevaisuudessa.</a:t>
            </a:r>
          </a:p>
          <a:p>
            <a:pPr lvl="1"/>
            <a:r>
              <a:rPr lang="fi-FI" sz="2000" dirty="0"/>
              <a:t>Esim. A sitoutuu myymään ja B ostamaan 1 000 000 barrelia öljyä 6 kk päästä hinnalla 90 dollaria/</a:t>
            </a:r>
            <a:r>
              <a:rPr lang="fi-FI" sz="2000" dirty="0" err="1"/>
              <a:t>bbl</a:t>
            </a:r>
            <a:r>
              <a:rPr lang="fi-FI" sz="2000" dirty="0"/>
              <a:t>.   </a:t>
            </a:r>
          </a:p>
          <a:p>
            <a:r>
              <a:rPr lang="fi-FI" sz="2300" b="1" dirty="0"/>
              <a:t>Futuurit</a:t>
            </a:r>
            <a:r>
              <a:rPr lang="fi-FI" sz="2300" dirty="0"/>
              <a:t> ovat standardoituja johdannaisia, joilla voi käydä kauppaa futuuripörssissä.</a:t>
            </a:r>
          </a:p>
          <a:p>
            <a:r>
              <a:rPr lang="fi-FI" sz="2300" b="1" dirty="0"/>
              <a:t>Termiinit</a:t>
            </a:r>
            <a:r>
              <a:rPr lang="fi-FI" sz="2300" dirty="0"/>
              <a:t> ovat vapaamuotoisia sopimuksia, joita myydään pörssin ulkopuolella (OTC eli </a:t>
            </a:r>
            <a:r>
              <a:rPr lang="fi-FI" sz="2300" i="1" dirty="0" err="1"/>
              <a:t>over-the-counter</a:t>
            </a:r>
            <a:r>
              <a:rPr lang="fi-FI" sz="2300" dirty="0"/>
              <a:t>).</a:t>
            </a:r>
          </a:p>
          <a:p>
            <a:r>
              <a:rPr lang="fi-FI" sz="2300" dirty="0"/>
              <a:t>Futuureilla myyjä suojautuu hintojen laskua ja ostaja puoleistaan hintojen nousua vastaan. </a:t>
            </a:r>
          </a:p>
          <a:p>
            <a:r>
              <a:rPr lang="fi-FI" sz="2300" dirty="0"/>
              <a:t>Futuurien hinnoittelu paljastaa, miten markkinoilla ennustetaan raaka-aineiden hintojen kehittyvän tulevaisuudessa.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3407BF-278F-437E-A205-14EB439EF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152" y="1609777"/>
            <a:ext cx="3282320" cy="420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F5521D9-F5A9-4A6A-B905-536CE3D382A7}"/>
              </a:ext>
            </a:extLst>
          </p:cNvPr>
          <p:cNvSpPr txBox="1"/>
          <p:nvPr/>
        </p:nvSpPr>
        <p:spPr>
          <a:xfrm>
            <a:off x="8288254" y="5844072"/>
            <a:ext cx="328232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400" b="1" dirty="0"/>
              <a:t>Chicago Mercantile Exchange </a:t>
            </a:r>
            <a:r>
              <a:rPr lang="fi-FI" sz="1400" dirty="0"/>
              <a:t>(CME) on maailman tärkein raaka-ainepörssi. Siellä käydään kauppaa futuureilla.</a:t>
            </a:r>
          </a:p>
        </p:txBody>
      </p:sp>
    </p:spTree>
    <p:extLst>
      <p:ext uri="{BB962C8B-B14F-4D97-AF65-F5344CB8AC3E}">
        <p14:creationId xmlns:p14="http://schemas.microsoft.com/office/powerpoint/2010/main" val="178627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aatilamaisema ääriviiva">
            <a:extLst>
              <a:ext uri="{FF2B5EF4-FFF2-40B4-BE49-F238E27FC236}">
                <a16:creationId xmlns:a16="http://schemas.microsoft.com/office/drawing/2014/main" id="{5AB9FCF0-F9D6-4E60-BB7E-AA58DD026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0627" y="4303984"/>
            <a:ext cx="1156137" cy="1156137"/>
          </a:xfrm>
          <a:prstGeom prst="rect">
            <a:avLst/>
          </a:prstGeom>
        </p:spPr>
      </p:pic>
      <p:pic>
        <p:nvPicPr>
          <p:cNvPr id="9" name="Kuva 8" descr="Varastorakennus ääriviiva">
            <a:extLst>
              <a:ext uri="{FF2B5EF4-FFF2-40B4-BE49-F238E27FC236}">
                <a16:creationId xmlns:a16="http://schemas.microsoft.com/office/drawing/2014/main" id="{1537B915-745C-41A5-812B-34B5A4D16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7040" y="4303986"/>
            <a:ext cx="1037898" cy="1037898"/>
          </a:xfrm>
          <a:prstGeom prst="rect">
            <a:avLst/>
          </a:prstGeom>
        </p:spPr>
      </p:pic>
      <p:pic>
        <p:nvPicPr>
          <p:cNvPr id="11" name="Kuva 10" descr="Kauppa ääriviiva">
            <a:extLst>
              <a:ext uri="{FF2B5EF4-FFF2-40B4-BE49-F238E27FC236}">
                <a16:creationId xmlns:a16="http://schemas.microsoft.com/office/drawing/2014/main" id="{9AE0387F-9A51-4148-A405-D875CFE2AA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3476" y="4303984"/>
            <a:ext cx="1037897" cy="1037897"/>
          </a:xfrm>
          <a:prstGeom prst="rect">
            <a:avLst/>
          </a:prstGeom>
        </p:spPr>
      </p:pic>
      <p:sp>
        <p:nvSpPr>
          <p:cNvPr id="12" name="Nuoli: Oikea 11">
            <a:extLst>
              <a:ext uri="{FF2B5EF4-FFF2-40B4-BE49-F238E27FC236}">
                <a16:creationId xmlns:a16="http://schemas.microsoft.com/office/drawing/2014/main" id="{88C5A7C0-174B-4DF3-8218-0AD153080B4C}"/>
              </a:ext>
            </a:extLst>
          </p:cNvPr>
          <p:cNvSpPr/>
          <p:nvPr/>
        </p:nvSpPr>
        <p:spPr>
          <a:xfrm>
            <a:off x="3316671" y="4692866"/>
            <a:ext cx="2120461" cy="315310"/>
          </a:xfrm>
          <a:prstGeom prst="rightArrow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Nuoli: Oikea 12">
            <a:extLst>
              <a:ext uri="{FF2B5EF4-FFF2-40B4-BE49-F238E27FC236}">
                <a16:creationId xmlns:a16="http://schemas.microsoft.com/office/drawing/2014/main" id="{DD8F4673-F375-4EF6-8801-C4B277815DA3}"/>
              </a:ext>
            </a:extLst>
          </p:cNvPr>
          <p:cNvSpPr/>
          <p:nvPr/>
        </p:nvSpPr>
        <p:spPr>
          <a:xfrm>
            <a:off x="7036676" y="4729655"/>
            <a:ext cx="2120461" cy="315310"/>
          </a:xfrm>
          <a:prstGeom prst="rightArrow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37B8BB2C-7A7A-402B-A75F-60C71469ACA9}"/>
              </a:ext>
            </a:extLst>
          </p:cNvPr>
          <p:cNvSpPr txBox="1"/>
          <p:nvPr/>
        </p:nvSpPr>
        <p:spPr>
          <a:xfrm>
            <a:off x="1358464" y="5460121"/>
            <a:ext cx="21204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dirty="0"/>
              <a:t>Maanviljelijä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F1D6A699-6625-4CD7-BB56-F409E3C39CE3}"/>
              </a:ext>
            </a:extLst>
          </p:cNvPr>
          <p:cNvSpPr txBox="1"/>
          <p:nvPr/>
        </p:nvSpPr>
        <p:spPr>
          <a:xfrm>
            <a:off x="5215758" y="5460121"/>
            <a:ext cx="21204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dirty="0"/>
              <a:t>Elintarviketeollisuus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91C22510-AF5B-4971-9AFE-5FDD4BF0472F}"/>
              </a:ext>
            </a:extLst>
          </p:cNvPr>
          <p:cNvSpPr txBox="1"/>
          <p:nvPr/>
        </p:nvSpPr>
        <p:spPr>
          <a:xfrm>
            <a:off x="8772193" y="5460121"/>
            <a:ext cx="21204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dirty="0"/>
              <a:t>Ruokakauppa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8A4929CC-CAB2-456E-92BD-109AC6514FAA}"/>
              </a:ext>
            </a:extLst>
          </p:cNvPr>
          <p:cNvSpPr txBox="1"/>
          <p:nvPr/>
        </p:nvSpPr>
        <p:spPr>
          <a:xfrm>
            <a:off x="1146412" y="723634"/>
            <a:ext cx="9935570" cy="3200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2800" b="1" dirty="0">
                <a:solidFill>
                  <a:schemeClr val="accent2">
                    <a:lumMod val="50000"/>
                  </a:schemeClr>
                </a:solidFill>
              </a:rPr>
              <a:t>Pohdintatehtävä</a:t>
            </a:r>
          </a:p>
          <a:p>
            <a:pPr algn="l"/>
            <a:r>
              <a:rPr lang="fi-FI" sz="2000" dirty="0"/>
              <a:t>Alla on yksinkertainen esimerkki ruoan tuotantoketjusta. Maanviljelijä kasvattaa viljaa, josta elintarketeollisuus tuottaa elintarvikkeita, jotka se puolestaan myy ruokakaupoille.</a:t>
            </a:r>
          </a:p>
          <a:p>
            <a:pPr algn="l"/>
            <a:r>
              <a:rPr lang="fi-FI" sz="2000" dirty="0"/>
              <a:t>Viljan hinta määräytyy markkinoilla ja on altis muuttumaan. Hintaan vaikuttavat esimerkiksi sadot, sadonkorjuun aikainen suuri tarjonta, viljan säilömisen kustannukset ja ajoittaiset kysynnän muutokset. </a:t>
            </a:r>
          </a:p>
          <a:p>
            <a:pPr algn="l"/>
            <a:endParaRPr lang="fi-FI" sz="2000" dirty="0"/>
          </a:p>
          <a:p>
            <a:pPr algn="l"/>
            <a:r>
              <a:rPr lang="fi-FI" sz="2000" dirty="0"/>
              <a:t>Pohdi vierustoverisi kanssa, miksi on sekä maanviljelijän että elintarviketeollisuuden yrityksen etujen mukaista sopia kaupoista etukäteen? Miten futuurisopimukset saattavat hyödyttää myös kuluttajaa? </a:t>
            </a:r>
          </a:p>
        </p:txBody>
      </p:sp>
    </p:spTree>
    <p:extLst>
      <p:ext uri="{BB962C8B-B14F-4D97-AF65-F5344CB8AC3E}">
        <p14:creationId xmlns:p14="http://schemas.microsoft.com/office/powerpoint/2010/main" val="38706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14E950CE-7FEA-451F-BA9C-B32F07B50FE3}"/>
              </a:ext>
            </a:extLst>
          </p:cNvPr>
          <p:cNvSpPr txBox="1"/>
          <p:nvPr/>
        </p:nvSpPr>
        <p:spPr>
          <a:xfrm>
            <a:off x="959500" y="750549"/>
            <a:ext cx="1027056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2800" b="1" dirty="0">
                <a:solidFill>
                  <a:schemeClr val="accent2">
                    <a:lumMod val="50000"/>
                  </a:schemeClr>
                </a:solidFill>
              </a:rPr>
              <a:t>Tehtävä</a:t>
            </a:r>
          </a:p>
          <a:p>
            <a:pPr algn="l"/>
            <a:r>
              <a:rPr lang="fi-FI" sz="2800" dirty="0"/>
              <a:t>Pohdi, miten alla olevat yritykset voivat hallita liiketoimintaansa kohdistuvia riskejä hyödyntämällä futuurisopimuksia. </a:t>
            </a:r>
          </a:p>
        </p:txBody>
      </p:sp>
      <p:pic>
        <p:nvPicPr>
          <p:cNvPr id="1026" name="Picture 2" descr="Finnair – Wikipedia">
            <a:extLst>
              <a:ext uri="{FF2B5EF4-FFF2-40B4-BE49-F238E27FC236}">
                <a16:creationId xmlns:a16="http://schemas.microsoft.com/office/drawing/2014/main" id="{229203B0-4E5D-458A-BD82-3CA589666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163" y="2343052"/>
            <a:ext cx="3321958" cy="20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one (yritys) – Wikipedia">
            <a:extLst>
              <a:ext uri="{FF2B5EF4-FFF2-40B4-BE49-F238E27FC236}">
                <a16:creationId xmlns:a16="http://schemas.microsoft.com/office/drawing/2014/main" id="{7E654E8D-66D2-4D73-B3A4-9816DA64F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51" y="4596710"/>
            <a:ext cx="3791697" cy="191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zerin Sininen on Suomen rakastetuin suklaa - Fazer">
            <a:extLst>
              <a:ext uri="{FF2B5EF4-FFF2-40B4-BE49-F238E27FC236}">
                <a16:creationId xmlns:a16="http://schemas.microsoft.com/office/drawing/2014/main" id="{76AF13BD-2C07-4E6D-9203-2B17B881D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748" y="2343052"/>
            <a:ext cx="4526603" cy="20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665F3DD7-5CB9-4B44-87EF-EE7DDBDF48EE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2133163" y="4156209"/>
            <a:ext cx="575827" cy="881002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kstiruutu 27">
            <a:extLst>
              <a:ext uri="{FF2B5EF4-FFF2-40B4-BE49-F238E27FC236}">
                <a16:creationId xmlns:a16="http://schemas.microsoft.com/office/drawing/2014/main" id="{750C57F0-75BD-4BB6-ABFD-C0C152F7FEFB}"/>
              </a:ext>
            </a:extLst>
          </p:cNvPr>
          <p:cNvSpPr txBox="1"/>
          <p:nvPr/>
        </p:nvSpPr>
        <p:spPr>
          <a:xfrm>
            <a:off x="816224" y="5037211"/>
            <a:ext cx="2633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b="1" dirty="0"/>
              <a:t>Öljy- tai kerosiinifutuurit</a:t>
            </a:r>
          </a:p>
        </p:txBody>
      </p:sp>
      <p:cxnSp>
        <p:nvCxnSpPr>
          <p:cNvPr id="34" name="Suora nuoliyhdysviiva 33">
            <a:extLst>
              <a:ext uri="{FF2B5EF4-FFF2-40B4-BE49-F238E27FC236}">
                <a16:creationId xmlns:a16="http://schemas.microsoft.com/office/drawing/2014/main" id="{1FD58610-8A92-434F-BAB6-51493AD8D429}"/>
              </a:ext>
            </a:extLst>
          </p:cNvPr>
          <p:cNvCxnSpPr>
            <a:cxnSpLocks/>
            <a:stCxn id="35" idx="0"/>
          </p:cNvCxnSpPr>
          <p:nvPr/>
        </p:nvCxnSpPr>
        <p:spPr>
          <a:xfrm flipH="1" flipV="1">
            <a:off x="9035475" y="4299045"/>
            <a:ext cx="943643" cy="606729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kstiruutu 34">
            <a:extLst>
              <a:ext uri="{FF2B5EF4-FFF2-40B4-BE49-F238E27FC236}">
                <a16:creationId xmlns:a16="http://schemas.microsoft.com/office/drawing/2014/main" id="{CA1AE4B3-DCBC-42AE-A7B2-B273926C804D}"/>
              </a:ext>
            </a:extLst>
          </p:cNvPr>
          <p:cNvSpPr txBox="1"/>
          <p:nvPr/>
        </p:nvSpPr>
        <p:spPr>
          <a:xfrm>
            <a:off x="9012730" y="4905774"/>
            <a:ext cx="1932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 dirty="0"/>
              <a:t>Kaakaofutuurit</a:t>
            </a:r>
            <a:endParaRPr lang="fi-FI" sz="1800" b="1" dirty="0"/>
          </a:p>
        </p:txBody>
      </p:sp>
      <p:cxnSp>
        <p:nvCxnSpPr>
          <p:cNvPr id="38" name="Suora nuoliyhdysviiva 37">
            <a:extLst>
              <a:ext uri="{FF2B5EF4-FFF2-40B4-BE49-F238E27FC236}">
                <a16:creationId xmlns:a16="http://schemas.microsoft.com/office/drawing/2014/main" id="{B150C622-667E-41EE-A031-0201A96E0751}"/>
              </a:ext>
            </a:extLst>
          </p:cNvPr>
          <p:cNvCxnSpPr>
            <a:cxnSpLocks/>
            <a:stCxn id="39" idx="1"/>
          </p:cNvCxnSpPr>
          <p:nvPr/>
        </p:nvCxnSpPr>
        <p:spPr>
          <a:xfrm flipH="1" flipV="1">
            <a:off x="7843502" y="5836158"/>
            <a:ext cx="721218" cy="490740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kstiruutu 38">
            <a:extLst>
              <a:ext uri="{FF2B5EF4-FFF2-40B4-BE49-F238E27FC236}">
                <a16:creationId xmlns:a16="http://schemas.microsoft.com/office/drawing/2014/main" id="{059CA3D7-D31D-48F8-88F3-DAB492A55566}"/>
              </a:ext>
            </a:extLst>
          </p:cNvPr>
          <p:cNvSpPr txBox="1"/>
          <p:nvPr/>
        </p:nvSpPr>
        <p:spPr>
          <a:xfrm>
            <a:off x="8564720" y="6003732"/>
            <a:ext cx="18894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 dirty="0"/>
              <a:t>Valuuttakurssi-futuurit</a:t>
            </a:r>
            <a:endParaRPr lang="fi-FI" sz="1800" b="1" dirty="0"/>
          </a:p>
        </p:txBody>
      </p:sp>
    </p:spTree>
    <p:extLst>
      <p:ext uri="{BB962C8B-B14F-4D97-AF65-F5344CB8AC3E}">
        <p14:creationId xmlns:p14="http://schemas.microsoft.com/office/powerpoint/2010/main" val="98179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FF378498-0952-4491-B27F-7DE237CF6927}"/>
              </a:ext>
            </a:extLst>
          </p:cNvPr>
          <p:cNvGraphicFramePr/>
          <p:nvPr/>
        </p:nvGraphicFramePr>
        <p:xfrm>
          <a:off x="641445" y="2019868"/>
          <a:ext cx="9245600" cy="4486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9DCDD2F3-3CBE-4E41-8CAD-936F57B5C195}"/>
              </a:ext>
            </a:extLst>
          </p:cNvPr>
          <p:cNvSpPr txBox="1"/>
          <p:nvPr/>
        </p:nvSpPr>
        <p:spPr>
          <a:xfrm>
            <a:off x="641445" y="1269242"/>
            <a:ext cx="708456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i-FI" sz="2800" b="1" dirty="0"/>
              <a:t>Raakaöljyn hinta, dollaria/barreli </a:t>
            </a:r>
            <a:r>
              <a:rPr lang="fi-FI" sz="2800" dirty="0"/>
              <a:t>(eli 159 litraa)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00A6126-26C9-458D-88F7-F3CBEA0ACDEC}"/>
              </a:ext>
            </a:extLst>
          </p:cNvPr>
          <p:cNvSpPr txBox="1"/>
          <p:nvPr/>
        </p:nvSpPr>
        <p:spPr>
          <a:xfrm>
            <a:off x="641445" y="587682"/>
            <a:ext cx="744075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i-FI" sz="3600" b="1" dirty="0">
                <a:solidFill>
                  <a:schemeClr val="accent3">
                    <a:lumMod val="50000"/>
                  </a:schemeClr>
                </a:solidFill>
              </a:rPr>
              <a:t>Esimerkki: </a:t>
            </a:r>
            <a:r>
              <a:rPr lang="fi-FI" sz="3600" dirty="0"/>
              <a:t>Futuureilla keinotteleminen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366916BA-F568-4B72-8F83-7DC00E97213A}"/>
              </a:ext>
            </a:extLst>
          </p:cNvPr>
          <p:cNvCxnSpPr/>
          <p:nvPr/>
        </p:nvCxnSpPr>
        <p:spPr>
          <a:xfrm>
            <a:off x="8652681" y="5827594"/>
            <a:ext cx="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73E09C74-CDCC-4BD9-8EDC-B34A401F2487}"/>
              </a:ext>
            </a:extLst>
          </p:cNvPr>
          <p:cNvCxnSpPr>
            <a:cxnSpLocks/>
          </p:cNvCxnSpPr>
          <p:nvPr/>
        </p:nvCxnSpPr>
        <p:spPr>
          <a:xfrm>
            <a:off x="8652681" y="3001467"/>
            <a:ext cx="0" cy="2984059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kstiruutu 23">
            <a:extLst>
              <a:ext uri="{FF2B5EF4-FFF2-40B4-BE49-F238E27FC236}">
                <a16:creationId xmlns:a16="http://schemas.microsoft.com/office/drawing/2014/main" id="{764314C0-2EA6-43A2-92BB-96E96CEA7FAB}"/>
              </a:ext>
            </a:extLst>
          </p:cNvPr>
          <p:cNvSpPr txBox="1"/>
          <p:nvPr/>
        </p:nvSpPr>
        <p:spPr>
          <a:xfrm>
            <a:off x="1474719" y="2252405"/>
            <a:ext cx="5943599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b="1" dirty="0"/>
              <a:t>Sijoittaja A</a:t>
            </a:r>
            <a:r>
              <a:rPr lang="fi-FI" dirty="0"/>
              <a:t> uskoo, että öljyn hinta tulee nousemaan. Hän tekee futuurisopimuksen, jossa hän sitoutuu ostamaan 1 000 barrelia öljyä 3 kk päästä hintaan 92,00 $/</a:t>
            </a:r>
            <a:r>
              <a:rPr lang="fi-FI" dirty="0" err="1"/>
              <a:t>bbl</a:t>
            </a:r>
            <a:r>
              <a:rPr lang="fi-FI" dirty="0"/>
              <a:t> (yht. 92 000 $).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94F71738-59E4-4359-A475-7CC4B01AD6DE}"/>
              </a:ext>
            </a:extLst>
          </p:cNvPr>
          <p:cNvSpPr txBox="1"/>
          <p:nvPr/>
        </p:nvSpPr>
        <p:spPr>
          <a:xfrm>
            <a:off x="5264245" y="4236049"/>
            <a:ext cx="3015074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b="1" dirty="0"/>
              <a:t>Sijoittaja B</a:t>
            </a:r>
            <a:r>
              <a:rPr lang="fi-FI" dirty="0"/>
              <a:t> uskoo, että öljyn hinta tippuu. Hän tulee sopimuksen vastapuoleksi ja sitoutuu myymään raakaöljyn hintaan 92,00 $/</a:t>
            </a:r>
            <a:r>
              <a:rPr lang="fi-FI" dirty="0" err="1"/>
              <a:t>bbl</a:t>
            </a:r>
            <a:r>
              <a:rPr lang="fi-FI" dirty="0"/>
              <a:t>. </a:t>
            </a:r>
          </a:p>
        </p:txBody>
      </p:sp>
      <p:cxnSp>
        <p:nvCxnSpPr>
          <p:cNvPr id="26" name="Suora yhdysviiva 25">
            <a:extLst>
              <a:ext uri="{FF2B5EF4-FFF2-40B4-BE49-F238E27FC236}">
                <a16:creationId xmlns:a16="http://schemas.microsoft.com/office/drawing/2014/main" id="{C1DEB442-38FA-490D-BBDD-5CD9B0016FA9}"/>
              </a:ext>
            </a:extLst>
          </p:cNvPr>
          <p:cNvCxnSpPr>
            <a:cxnSpLocks/>
          </p:cNvCxnSpPr>
          <p:nvPr/>
        </p:nvCxnSpPr>
        <p:spPr>
          <a:xfrm flipH="1">
            <a:off x="8652681" y="3001467"/>
            <a:ext cx="859809" cy="0"/>
          </a:xfrm>
          <a:prstGeom prst="line">
            <a:avLst/>
          </a:prstGeom>
          <a:ln w="222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kstiruutu 26">
            <a:extLst>
              <a:ext uri="{FF2B5EF4-FFF2-40B4-BE49-F238E27FC236}">
                <a16:creationId xmlns:a16="http://schemas.microsoft.com/office/drawing/2014/main" id="{6897CC66-E987-4F04-8406-9D9CDD6C8D57}"/>
              </a:ext>
            </a:extLst>
          </p:cNvPr>
          <p:cNvSpPr txBox="1"/>
          <p:nvPr/>
        </p:nvSpPr>
        <p:spPr>
          <a:xfrm>
            <a:off x="9811224" y="2851055"/>
            <a:ext cx="1248691" cy="2769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>
                <a:solidFill>
                  <a:schemeClr val="accent2">
                    <a:lumMod val="50000"/>
                  </a:schemeClr>
                </a:solidFill>
              </a:rPr>
              <a:t>92,00 $/</a:t>
            </a:r>
            <a:r>
              <a:rPr lang="fi-FI" dirty="0" err="1">
                <a:solidFill>
                  <a:schemeClr val="accent2">
                    <a:lumMod val="50000"/>
                  </a:schemeClr>
                </a:solidFill>
              </a:rPr>
              <a:t>bbl</a:t>
            </a:r>
            <a:endParaRPr lang="fi-FI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9FA96DCC-2BCE-4887-89C5-B9CE3E3669EF}"/>
              </a:ext>
            </a:extLst>
          </p:cNvPr>
          <p:cNvSpPr txBox="1"/>
          <p:nvPr/>
        </p:nvSpPr>
        <p:spPr>
          <a:xfrm>
            <a:off x="9091306" y="855613"/>
            <a:ext cx="1959428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dirty="0"/>
              <a:t>Tammikuussa 2022 raakaöljy maksoi </a:t>
            </a:r>
            <a:r>
              <a:rPr lang="fi-FI" b="1" dirty="0"/>
              <a:t>90,18 $/</a:t>
            </a:r>
            <a:r>
              <a:rPr lang="fi-FI" b="1" dirty="0" err="1"/>
              <a:t>bbl</a:t>
            </a:r>
            <a:endParaRPr lang="fi-FI" b="1" dirty="0"/>
          </a:p>
        </p:txBody>
      </p:sp>
      <p:cxnSp>
        <p:nvCxnSpPr>
          <p:cNvPr id="3" name="Suora nuoliyhdysviiva 2">
            <a:extLst>
              <a:ext uri="{FF2B5EF4-FFF2-40B4-BE49-F238E27FC236}">
                <a16:creationId xmlns:a16="http://schemas.microsoft.com/office/drawing/2014/main" id="{F2757BA2-79C5-430C-8357-273D1D1919A7}"/>
              </a:ext>
            </a:extLst>
          </p:cNvPr>
          <p:cNvCxnSpPr>
            <a:cxnSpLocks/>
          </p:cNvCxnSpPr>
          <p:nvPr/>
        </p:nvCxnSpPr>
        <p:spPr>
          <a:xfrm flipH="1">
            <a:off x="8792792" y="1861457"/>
            <a:ext cx="568922" cy="9035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>
            <a:extLst>
              <a:ext uri="{FF2B5EF4-FFF2-40B4-BE49-F238E27FC236}">
                <a16:creationId xmlns:a16="http://schemas.microsoft.com/office/drawing/2014/main" id="{5A9CC913-9F7E-4A46-88C0-833DCD68702B}"/>
              </a:ext>
            </a:extLst>
          </p:cNvPr>
          <p:cNvCxnSpPr>
            <a:cxnSpLocks/>
          </p:cNvCxnSpPr>
          <p:nvPr/>
        </p:nvCxnSpPr>
        <p:spPr>
          <a:xfrm>
            <a:off x="9512490" y="2718955"/>
            <a:ext cx="0" cy="3266571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Tekstiruutu 32">
            <a:extLst>
              <a:ext uri="{FF2B5EF4-FFF2-40B4-BE49-F238E27FC236}">
                <a16:creationId xmlns:a16="http://schemas.microsoft.com/office/drawing/2014/main" id="{4119233D-24F0-41D6-826A-805C6BD49B93}"/>
              </a:ext>
            </a:extLst>
          </p:cNvPr>
          <p:cNvSpPr txBox="1"/>
          <p:nvPr/>
        </p:nvSpPr>
        <p:spPr>
          <a:xfrm>
            <a:off x="7790518" y="1777214"/>
            <a:ext cx="3760037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/>
              <a:t>Kolmessa kuukaudessa raakaöljyn hinta nousee tasolle </a:t>
            </a:r>
            <a:r>
              <a:rPr lang="fi-FI" b="1" dirty="0"/>
              <a:t>102,41 $/</a:t>
            </a:r>
            <a:r>
              <a:rPr lang="fi-FI" b="1" dirty="0" err="1"/>
              <a:t>bbl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75254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24" grpId="0" animBg="1"/>
      <p:bldP spid="24" grpId="1" animBg="1"/>
      <p:bldP spid="25" grpId="0" animBg="1"/>
      <p:bldP spid="25" grpId="1" animBg="1"/>
      <p:bldP spid="27" grpId="0" animBg="1"/>
      <p:bldP spid="28" grpId="0" animBg="1"/>
      <p:bldP spid="28" grpId="1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FF378498-0952-4491-B27F-7DE237CF69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9675016"/>
              </p:ext>
            </p:extLst>
          </p:nvPr>
        </p:nvGraphicFramePr>
        <p:xfrm>
          <a:off x="641445" y="2019868"/>
          <a:ext cx="9245600" cy="4486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9DCDD2F3-3CBE-4E41-8CAD-936F57B5C195}"/>
              </a:ext>
            </a:extLst>
          </p:cNvPr>
          <p:cNvSpPr txBox="1"/>
          <p:nvPr/>
        </p:nvSpPr>
        <p:spPr>
          <a:xfrm>
            <a:off x="641445" y="1269242"/>
            <a:ext cx="708456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i-FI" sz="2800" b="1" dirty="0"/>
              <a:t>Raakaöljyn hinta, dollaria/barreli </a:t>
            </a:r>
            <a:r>
              <a:rPr lang="fi-FI" sz="2800" dirty="0"/>
              <a:t>(eli 159 litraa)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00A6126-26C9-458D-88F7-F3CBEA0ACDEC}"/>
              </a:ext>
            </a:extLst>
          </p:cNvPr>
          <p:cNvSpPr txBox="1"/>
          <p:nvPr/>
        </p:nvSpPr>
        <p:spPr>
          <a:xfrm>
            <a:off x="641445" y="587682"/>
            <a:ext cx="744075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i-FI" sz="3600" b="1" dirty="0">
                <a:solidFill>
                  <a:schemeClr val="accent3">
                    <a:lumMod val="50000"/>
                  </a:schemeClr>
                </a:solidFill>
              </a:rPr>
              <a:t>Esimerkki: </a:t>
            </a:r>
            <a:r>
              <a:rPr lang="fi-FI" sz="3600" dirty="0"/>
              <a:t>Futuureilla keinotteleminen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366916BA-F568-4B72-8F83-7DC00E97213A}"/>
              </a:ext>
            </a:extLst>
          </p:cNvPr>
          <p:cNvCxnSpPr/>
          <p:nvPr/>
        </p:nvCxnSpPr>
        <p:spPr>
          <a:xfrm>
            <a:off x="8652681" y="5827594"/>
            <a:ext cx="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2D2CDBAA-E267-461D-B05D-2DDAE8249896}"/>
              </a:ext>
            </a:extLst>
          </p:cNvPr>
          <p:cNvCxnSpPr>
            <a:cxnSpLocks/>
          </p:cNvCxnSpPr>
          <p:nvPr/>
        </p:nvCxnSpPr>
        <p:spPr>
          <a:xfrm>
            <a:off x="8652681" y="3001467"/>
            <a:ext cx="0" cy="2984059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C84A9C0D-3B6F-4234-BB62-AD1FD4411703}"/>
              </a:ext>
            </a:extLst>
          </p:cNvPr>
          <p:cNvCxnSpPr>
            <a:cxnSpLocks/>
          </p:cNvCxnSpPr>
          <p:nvPr/>
        </p:nvCxnSpPr>
        <p:spPr>
          <a:xfrm flipH="1">
            <a:off x="8652681" y="3001467"/>
            <a:ext cx="859809" cy="0"/>
          </a:xfrm>
          <a:prstGeom prst="line">
            <a:avLst/>
          </a:prstGeom>
          <a:ln w="222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kstiruutu 14">
            <a:extLst>
              <a:ext uri="{FF2B5EF4-FFF2-40B4-BE49-F238E27FC236}">
                <a16:creationId xmlns:a16="http://schemas.microsoft.com/office/drawing/2014/main" id="{3ADE15E7-529D-4487-8D05-1C8B4CD66E64}"/>
              </a:ext>
            </a:extLst>
          </p:cNvPr>
          <p:cNvSpPr txBox="1"/>
          <p:nvPr/>
        </p:nvSpPr>
        <p:spPr>
          <a:xfrm>
            <a:off x="7790518" y="1777214"/>
            <a:ext cx="3760037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/>
              <a:t>Kolmessa kuukaudessa raakaöljyn hinta nousee tasolle </a:t>
            </a:r>
            <a:r>
              <a:rPr lang="fi-FI" b="1" dirty="0"/>
              <a:t>102,41 $/</a:t>
            </a:r>
            <a:r>
              <a:rPr lang="fi-FI" b="1" dirty="0" err="1"/>
              <a:t>bbl</a:t>
            </a:r>
            <a:endParaRPr lang="fi-FI" b="1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D172B946-4F38-4BAE-AA3A-11A32D233B54}"/>
              </a:ext>
            </a:extLst>
          </p:cNvPr>
          <p:cNvSpPr txBox="1"/>
          <p:nvPr/>
        </p:nvSpPr>
        <p:spPr>
          <a:xfrm>
            <a:off x="4967385" y="4348385"/>
            <a:ext cx="3372235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b="1" dirty="0"/>
              <a:t>Sijoittaja B </a:t>
            </a:r>
            <a:r>
              <a:rPr lang="fi-FI" dirty="0"/>
              <a:t>joutuu myymään 1 000 barrelia raakaöljyä 10,41 dollaria markkinahintaa halvemmalla. </a:t>
            </a:r>
          </a:p>
          <a:p>
            <a:pPr algn="l"/>
            <a:r>
              <a:rPr lang="fi-FI" dirty="0"/>
              <a:t>Hän tekee 10 410 $ tappiota. 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AFF5B444-5708-4EB8-B992-543D24F522F3}"/>
              </a:ext>
            </a:extLst>
          </p:cNvPr>
          <p:cNvSpPr txBox="1"/>
          <p:nvPr/>
        </p:nvSpPr>
        <p:spPr>
          <a:xfrm>
            <a:off x="1978193" y="2499731"/>
            <a:ext cx="4767257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b="1" dirty="0"/>
              <a:t>Sijoittaja A </a:t>
            </a:r>
            <a:r>
              <a:rPr lang="fi-FI" dirty="0"/>
              <a:t>saa öljynsä edullisesti. Mikäli hän myisi ostamansa öljyn, hän tekisi 10 410 $ voittoa. 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C22DE8B6-D734-4A15-B89A-A910DDCA07C1}"/>
              </a:ext>
            </a:extLst>
          </p:cNvPr>
          <p:cNvSpPr txBox="1"/>
          <p:nvPr/>
        </p:nvSpPr>
        <p:spPr>
          <a:xfrm>
            <a:off x="9887045" y="3447793"/>
            <a:ext cx="2120927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/>
              <a:t>Öljyä ei kuitenkaan kaupata fyysisesti, vaan futuurien velvoitteet selvitetään rahana. Sijoittaja B maksaa 10 410 $ sijoittajalle A. </a:t>
            </a:r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EDEB1C78-A51E-43B9-B233-06F676D4E98A}"/>
              </a:ext>
            </a:extLst>
          </p:cNvPr>
          <p:cNvCxnSpPr>
            <a:cxnSpLocks/>
          </p:cNvCxnSpPr>
          <p:nvPr/>
        </p:nvCxnSpPr>
        <p:spPr>
          <a:xfrm>
            <a:off x="9512490" y="2718955"/>
            <a:ext cx="0" cy="3266571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414839F-DA40-4639-A9EE-53A18B729B45}"/>
              </a:ext>
            </a:extLst>
          </p:cNvPr>
          <p:cNvSpPr txBox="1"/>
          <p:nvPr/>
        </p:nvSpPr>
        <p:spPr>
          <a:xfrm>
            <a:off x="9811224" y="2851055"/>
            <a:ext cx="1248691" cy="2769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>
                <a:solidFill>
                  <a:schemeClr val="accent2">
                    <a:lumMod val="50000"/>
                  </a:schemeClr>
                </a:solidFill>
              </a:rPr>
              <a:t>92,00 $/</a:t>
            </a:r>
            <a:r>
              <a:rPr lang="fi-FI" dirty="0" err="1">
                <a:solidFill>
                  <a:schemeClr val="accent2">
                    <a:lumMod val="50000"/>
                  </a:schemeClr>
                </a:solidFill>
              </a:rPr>
              <a:t>bbl</a:t>
            </a:r>
            <a:endParaRPr lang="fi-FI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6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BEE786-BFFD-48BE-BF21-FAB8709DE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Optiot ja </a:t>
            </a:r>
            <a:r>
              <a:rPr lang="fi-FI" dirty="0" err="1"/>
              <a:t>warrantit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FC46A8-9ECC-4456-B873-9F65B8499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8" y="1765739"/>
            <a:ext cx="10941425" cy="4463038"/>
          </a:xfrm>
        </p:spPr>
        <p:txBody>
          <a:bodyPr/>
          <a:lstStyle/>
          <a:p>
            <a:r>
              <a:rPr lang="fi-FI" sz="2300" b="1" dirty="0"/>
              <a:t>Optioissa</a:t>
            </a:r>
            <a:r>
              <a:rPr lang="fi-FI" sz="2300" dirty="0"/>
              <a:t> on kaksi osapuolta: option myyjä (asettaja) sitoutuu tekemään kaupat tulevaisuudessa ennalta sovituin ehdoin, mikäli option ostaja niin haluaa.</a:t>
            </a:r>
          </a:p>
          <a:p>
            <a:r>
              <a:rPr lang="fi-FI" sz="2300" dirty="0"/>
              <a:t>Optioita on kahta eri tyyppiä: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fi-FI" sz="2300" b="1" dirty="0"/>
              <a:t>Osto-optiossa</a:t>
            </a:r>
            <a:r>
              <a:rPr lang="fi-FI" sz="2300" dirty="0"/>
              <a:t> (</a:t>
            </a:r>
            <a:r>
              <a:rPr lang="fi-FI" sz="2300" dirty="0" err="1"/>
              <a:t>call</a:t>
            </a:r>
            <a:r>
              <a:rPr lang="fi-FI" sz="2300" dirty="0"/>
              <a:t> option) option ostaja saa oikeuden lunastaa kohde-etuuden (esim. 100 osaketta) tiettynä aikana option asettajalta hinnalla X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fi-FI" sz="2300" b="1" dirty="0"/>
              <a:t>Myyntioptiossa</a:t>
            </a:r>
            <a:r>
              <a:rPr lang="fi-FI" sz="2300" dirty="0"/>
              <a:t> (</a:t>
            </a:r>
            <a:r>
              <a:rPr lang="fi-FI" sz="2300" dirty="0" err="1"/>
              <a:t>put</a:t>
            </a:r>
            <a:r>
              <a:rPr lang="fi-FI" sz="2300" dirty="0"/>
              <a:t> option) puolestaan option asettaja sitoutuu ostamaan kohde-etuuden option haltijalta hinnalla X</a:t>
            </a:r>
          </a:p>
          <a:p>
            <a:r>
              <a:rPr lang="fi-FI" sz="2300" dirty="0"/>
              <a:t>Optioilla siirretään kohde-etuuden omistamisesta koituvaa riskiä yhdeltä taholta toiselle. Niillä voidaan sekä suojautua riskeiltä että tavoitella voittoa (spekuloimalla). </a:t>
            </a:r>
          </a:p>
          <a:p>
            <a:r>
              <a:rPr lang="fi-FI" sz="2300" b="1" dirty="0" err="1"/>
              <a:t>Warrantit</a:t>
            </a:r>
            <a:r>
              <a:rPr lang="fi-FI" sz="2300" dirty="0"/>
              <a:t> eroavat optioista siinä, että ne ovat pankkiiriliikkeen (eikä kohde-etuuden omistajan) asettamia optioita, jotka selvitetään rahana.</a:t>
            </a:r>
          </a:p>
          <a:p>
            <a:endParaRPr lang="fi-FI" sz="2300" dirty="0"/>
          </a:p>
        </p:txBody>
      </p:sp>
    </p:spTree>
    <p:extLst>
      <p:ext uri="{BB962C8B-B14F-4D97-AF65-F5344CB8AC3E}">
        <p14:creationId xmlns:p14="http://schemas.microsoft.com/office/powerpoint/2010/main" val="221770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AT perus">
  <a:themeElements>
    <a:clrScheme name="TAT">
      <a:dk1>
        <a:srgbClr val="000000"/>
      </a:dk1>
      <a:lt1>
        <a:srgbClr val="FFFFFF"/>
      </a:lt1>
      <a:dk2>
        <a:srgbClr val="300F5E"/>
      </a:dk2>
      <a:lt2>
        <a:srgbClr val="CCCCCC"/>
      </a:lt2>
      <a:accent1>
        <a:srgbClr val="00FFFF"/>
      </a:accent1>
      <a:accent2>
        <a:srgbClr val="00BCF2"/>
      </a:accent2>
      <a:accent3>
        <a:srgbClr val="00D8CC"/>
      </a:accent3>
      <a:accent4>
        <a:srgbClr val="00FF00"/>
      </a:accent4>
      <a:accent5>
        <a:srgbClr val="EC008C"/>
      </a:accent5>
      <a:accent6>
        <a:srgbClr val="FF8C00"/>
      </a:accent6>
      <a:hlink>
        <a:srgbClr val="30205D"/>
      </a:hlink>
      <a:folHlink>
        <a:srgbClr val="300F5E"/>
      </a:folHlink>
    </a:clrScheme>
    <a:fontScheme name="TAT">
      <a:majorFont>
        <a:latin typeface="Geomanist Bold"/>
        <a:ea typeface=""/>
        <a:cs typeface=""/>
      </a:majorFont>
      <a:minorFont>
        <a:latin typeface="Geomanist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mallipohja_tyhjä_2022" id="{65EBAC47-328A-49A9-9BDD-3B0A26ACCCC0}" vid="{36E6A66A-7364-41E4-B35C-33076DF9C1D5}"/>
    </a:ext>
  </a:extLst>
</a:theme>
</file>

<file path=ppt/theme/theme2.xml><?xml version="1.0" encoding="utf-8"?>
<a:theme xmlns:a="http://schemas.openxmlformats.org/drawingml/2006/main" name="TAT 2">
  <a:themeElements>
    <a:clrScheme name="TAT">
      <a:dk1>
        <a:srgbClr val="000000"/>
      </a:dk1>
      <a:lt1>
        <a:srgbClr val="FFFFFF"/>
      </a:lt1>
      <a:dk2>
        <a:srgbClr val="300F5E"/>
      </a:dk2>
      <a:lt2>
        <a:srgbClr val="EFEFEF"/>
      </a:lt2>
      <a:accent1>
        <a:srgbClr val="00FFFF"/>
      </a:accent1>
      <a:accent2>
        <a:srgbClr val="00BCF2"/>
      </a:accent2>
      <a:accent3>
        <a:srgbClr val="00D8CC"/>
      </a:accent3>
      <a:accent4>
        <a:srgbClr val="00FF00"/>
      </a:accent4>
      <a:accent5>
        <a:srgbClr val="EC008C"/>
      </a:accent5>
      <a:accent6>
        <a:srgbClr val="FF8C00"/>
      </a:accent6>
      <a:hlink>
        <a:srgbClr val="30205D"/>
      </a:hlink>
      <a:folHlink>
        <a:srgbClr val="300F5E"/>
      </a:folHlink>
    </a:clrScheme>
    <a:fontScheme name="TAT">
      <a:majorFont>
        <a:latin typeface="Geomanist Bold"/>
        <a:ea typeface=""/>
        <a:cs typeface=""/>
      </a:majorFont>
      <a:minorFont>
        <a:latin typeface="Geomanist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mallipohja_tyhjä_2022" id="{65EBAC47-328A-49A9-9BDD-3B0A26ACCCC0}" vid="{013CAB4B-0BCA-4FDE-A1E2-E2B5BEF11F30}"/>
    </a:ext>
  </a:extLst>
</a:theme>
</file>

<file path=ppt/theme/theme3.xml><?xml version="1.0" encoding="utf-8"?>
<a:theme xmlns:a="http://schemas.openxmlformats.org/drawingml/2006/main" name="TAT 3">
  <a:themeElements>
    <a:clrScheme name="TAT">
      <a:dk1>
        <a:srgbClr val="000000"/>
      </a:dk1>
      <a:lt1>
        <a:srgbClr val="FFFFFF"/>
      </a:lt1>
      <a:dk2>
        <a:srgbClr val="300F5E"/>
      </a:dk2>
      <a:lt2>
        <a:srgbClr val="EFEFEF"/>
      </a:lt2>
      <a:accent1>
        <a:srgbClr val="00FFFF"/>
      </a:accent1>
      <a:accent2>
        <a:srgbClr val="00BCF2"/>
      </a:accent2>
      <a:accent3>
        <a:srgbClr val="00D8CC"/>
      </a:accent3>
      <a:accent4>
        <a:srgbClr val="00FF00"/>
      </a:accent4>
      <a:accent5>
        <a:srgbClr val="EC008C"/>
      </a:accent5>
      <a:accent6>
        <a:srgbClr val="FF8C00"/>
      </a:accent6>
      <a:hlink>
        <a:srgbClr val="30205D"/>
      </a:hlink>
      <a:folHlink>
        <a:srgbClr val="300F5E"/>
      </a:folHlink>
    </a:clrScheme>
    <a:fontScheme name="TAT">
      <a:majorFont>
        <a:latin typeface="Geomanist Bold"/>
        <a:ea typeface=""/>
        <a:cs typeface=""/>
      </a:majorFont>
      <a:minorFont>
        <a:latin typeface="Geomanist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mallipohja_tyhjä_2022" id="{65EBAC47-328A-49A9-9BDD-3B0A26ACCCC0}" vid="{E854CA33-296E-4A96-8E2F-DEAF4F61FACB}"/>
    </a:ext>
  </a:extLst>
</a:theme>
</file>

<file path=ppt/theme/theme4.xml><?xml version="1.0" encoding="utf-8"?>
<a:theme xmlns:a="http://schemas.openxmlformats.org/drawingml/2006/main" name="TAT 4">
  <a:themeElements>
    <a:clrScheme name="TAT">
      <a:dk1>
        <a:srgbClr val="000000"/>
      </a:dk1>
      <a:lt1>
        <a:srgbClr val="FFFFFF"/>
      </a:lt1>
      <a:dk2>
        <a:srgbClr val="300F5E"/>
      </a:dk2>
      <a:lt2>
        <a:srgbClr val="EFEFEF"/>
      </a:lt2>
      <a:accent1>
        <a:srgbClr val="00FFFF"/>
      </a:accent1>
      <a:accent2>
        <a:srgbClr val="00BCF2"/>
      </a:accent2>
      <a:accent3>
        <a:srgbClr val="00D8CC"/>
      </a:accent3>
      <a:accent4>
        <a:srgbClr val="00FF00"/>
      </a:accent4>
      <a:accent5>
        <a:srgbClr val="EC008C"/>
      </a:accent5>
      <a:accent6>
        <a:srgbClr val="FF8C00"/>
      </a:accent6>
      <a:hlink>
        <a:srgbClr val="30205D"/>
      </a:hlink>
      <a:folHlink>
        <a:srgbClr val="300F5E"/>
      </a:folHlink>
    </a:clrScheme>
    <a:fontScheme name="TAT">
      <a:majorFont>
        <a:latin typeface="Geomanist Bold"/>
        <a:ea typeface=""/>
        <a:cs typeface=""/>
      </a:majorFont>
      <a:minorFont>
        <a:latin typeface="Geomanist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mallipohja_tyhjä_2022" id="{65EBAC47-328A-49A9-9BDD-3B0A26ACCCC0}" vid="{8DD81D77-1F2C-4B54-8413-EDA3A2A81D97}"/>
    </a:ext>
  </a:extLst>
</a:theme>
</file>

<file path=ppt/theme/theme5.xml><?xml version="1.0" encoding="utf-8"?>
<a:theme xmlns:a="http://schemas.openxmlformats.org/drawingml/2006/main" name="TAT 5">
  <a:themeElements>
    <a:clrScheme name="TAT">
      <a:dk1>
        <a:srgbClr val="000000"/>
      </a:dk1>
      <a:lt1>
        <a:srgbClr val="FFFFFF"/>
      </a:lt1>
      <a:dk2>
        <a:srgbClr val="300F5E"/>
      </a:dk2>
      <a:lt2>
        <a:srgbClr val="EFEFEF"/>
      </a:lt2>
      <a:accent1>
        <a:srgbClr val="00FFFF"/>
      </a:accent1>
      <a:accent2>
        <a:srgbClr val="00BCF2"/>
      </a:accent2>
      <a:accent3>
        <a:srgbClr val="00D8CC"/>
      </a:accent3>
      <a:accent4>
        <a:srgbClr val="00FF00"/>
      </a:accent4>
      <a:accent5>
        <a:srgbClr val="EC008C"/>
      </a:accent5>
      <a:accent6>
        <a:srgbClr val="FF8C00"/>
      </a:accent6>
      <a:hlink>
        <a:srgbClr val="30205D"/>
      </a:hlink>
      <a:folHlink>
        <a:srgbClr val="300F5E"/>
      </a:folHlink>
    </a:clrScheme>
    <a:fontScheme name="TAT">
      <a:majorFont>
        <a:latin typeface="Geomanist Bold"/>
        <a:ea typeface=""/>
        <a:cs typeface=""/>
      </a:majorFont>
      <a:minorFont>
        <a:latin typeface="Geomanist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mallipohja_tyhjä_2022" id="{65EBAC47-328A-49A9-9BDD-3B0A26ACCCC0}" vid="{A7A17059-3F49-4670-A3A2-ABD60F4D5FB7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0B6B78A6941408A90372B3F68DBDA" ma:contentTypeVersion="16" ma:contentTypeDescription="Create a new document." ma:contentTypeScope="" ma:versionID="c9b8e94b80d4a8f2da18cdee8e852442">
  <xsd:schema xmlns:xsd="http://www.w3.org/2001/XMLSchema" xmlns:xs="http://www.w3.org/2001/XMLSchema" xmlns:p="http://schemas.microsoft.com/office/2006/metadata/properties" xmlns:ns2="0e3cafc4-93ba-489e-88e0-5310d8e166b9" xmlns:ns3="2b104ebc-4fe4-4568-ac24-b34eb1a23887" targetNamespace="http://schemas.microsoft.com/office/2006/metadata/properties" ma:root="true" ma:fieldsID="cd793d8d932bbe54802952aa24e06a35" ns2:_="" ns3:_="">
    <xsd:import namespace="0e3cafc4-93ba-489e-88e0-5310d8e166b9"/>
    <xsd:import namespace="2b104ebc-4fe4-4568-ac24-b34eb1a238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3cafc4-93ba-489e-88e0-5310d8e166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2b0897a-976a-40fc-9eb3-43b30155ff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104ebc-4fe4-4568-ac24-b34eb1a2388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5c1e218-6636-438d-a491-0946a4a52d6f}" ma:internalName="TaxCatchAll" ma:showField="CatchAllData" ma:web="2b104ebc-4fe4-4568-ac24-b34eb1a238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104ebc-4fe4-4568-ac24-b34eb1a23887" xsi:nil="true"/>
    <lcf76f155ced4ddcb4097134ff3c332f xmlns="0e3cafc4-93ba-489e-88e0-5310d8e166b9">
      <Terms xmlns="http://schemas.microsoft.com/office/infopath/2007/PartnerControls"/>
    </lcf76f155ced4ddcb4097134ff3c332f>
    <SharedWithUsers xmlns="2b104ebc-4fe4-4568-ac24-b34eb1a23887">
      <UserInfo>
        <DisplayName/>
        <AccountId xsi:nil="true"/>
        <AccountType/>
      </UserInfo>
    </SharedWithUsers>
    <MediaLengthInSeconds xmlns="0e3cafc4-93ba-489e-88e0-5310d8e166b9" xsi:nil="true"/>
  </documentManagement>
</p:properties>
</file>

<file path=customXml/itemProps1.xml><?xml version="1.0" encoding="utf-8"?>
<ds:datastoreItem xmlns:ds="http://schemas.openxmlformats.org/officeDocument/2006/customXml" ds:itemID="{44F76C55-F648-44A0-B2F7-F28C27B171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3cafc4-93ba-489e-88e0-5310d8e166b9"/>
    <ds:schemaRef ds:uri="2b104ebc-4fe4-4568-ac24-b34eb1a238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16149E-E88A-493D-9A9D-6D8C8BB7BB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DC56EC-D0FF-4B80-B1C2-8B2EE3AF5141}">
  <ds:schemaRefs>
    <ds:schemaRef ds:uri="2b104ebc-4fe4-4568-ac24-b34eb1a23887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0e3cafc4-93ba-489e-88e0-5310d8e166b9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TAT_Powerpoint_mallipohja_tyhjä_2022[1406]</Template>
  <TotalTime>5181</TotalTime>
  <Words>1293</Words>
  <Application>Microsoft Office PowerPoint</Application>
  <PresentationFormat>Laajakuva</PresentationFormat>
  <Paragraphs>135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16</vt:i4>
      </vt:variant>
    </vt:vector>
  </HeadingPairs>
  <TitlesOfParts>
    <vt:vector size="26" baseType="lpstr">
      <vt:lpstr>Arial</vt:lpstr>
      <vt:lpstr>Calibri</vt:lpstr>
      <vt:lpstr>Geomanist</vt:lpstr>
      <vt:lpstr>Geomanist Bold</vt:lpstr>
      <vt:lpstr>Geomanist Regular</vt:lpstr>
      <vt:lpstr>TAT perus</vt:lpstr>
      <vt:lpstr>TAT 2</vt:lpstr>
      <vt:lpstr>TAT 3</vt:lpstr>
      <vt:lpstr>TAT 4</vt:lpstr>
      <vt:lpstr>TAT 5</vt:lpstr>
      <vt:lpstr>Johdannaiset</vt:lpstr>
      <vt:lpstr>Johdannaisilla hallitaan riskiä</vt:lpstr>
      <vt:lpstr>Kuinka paljon maailmassa oli erilaista varallisuutta vuonna 2020? </vt:lpstr>
      <vt:lpstr>Futuurit ja termiinit</vt:lpstr>
      <vt:lpstr>PowerPoint-esitys</vt:lpstr>
      <vt:lpstr>PowerPoint-esitys</vt:lpstr>
      <vt:lpstr>PowerPoint-esitys</vt:lpstr>
      <vt:lpstr>PowerPoint-esitys</vt:lpstr>
      <vt:lpstr>Optiot ja warrantit</vt:lpstr>
      <vt:lpstr>Esimerkki: Osto-optio</vt:lpstr>
      <vt:lpstr>PowerPoint-esitys</vt:lpstr>
      <vt:lpstr>PowerPoint-esitys</vt:lpstr>
      <vt:lpstr>PowerPoint-esitys</vt:lpstr>
      <vt:lpstr>PowerPoint-esitys</vt:lpstr>
      <vt:lpstr>PowerPoint-esitys</vt:lpstr>
      <vt:lpstr>Swapit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Holmström Timo</dc:creator>
  <cp:lastModifiedBy>Toni Uusimäki</cp:lastModifiedBy>
  <cp:revision>84</cp:revision>
  <cp:lastPrinted>2023-10-10T09:48:15Z</cp:lastPrinted>
  <dcterms:created xsi:type="dcterms:W3CDTF">2022-04-07T10:52:35Z</dcterms:created>
  <dcterms:modified xsi:type="dcterms:W3CDTF">2023-10-10T10:42:23Z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0x0101001C90B6B78A6941408A90372B3F68DBDA</vt:lpwstr>
  </property>
  <property fmtid="{D5CDD505-2E9C-101B-9397-08002B2CF9AE}" pid="3" name="Order">
    <vt:r8>7998000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MediaServiceImageTags">
    <vt:lpwstr/>
  </property>
</Properties>
</file>