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5" r:id="rId5"/>
    <p:sldMasterId id="2147483690" r:id="rId6"/>
    <p:sldMasterId id="2147483704" r:id="rId7"/>
    <p:sldMasterId id="2147483718" r:id="rId8"/>
  </p:sldMasterIdLst>
  <p:notesMasterIdLst>
    <p:notesMasterId r:id="rId18"/>
  </p:notesMasterIdLst>
  <p:sldIdLst>
    <p:sldId id="257" r:id="rId9"/>
    <p:sldId id="258" r:id="rId10"/>
    <p:sldId id="263" r:id="rId11"/>
    <p:sldId id="267" r:id="rId12"/>
    <p:sldId id="268" r:id="rId13"/>
    <p:sldId id="259" r:id="rId14"/>
    <p:sldId id="260" r:id="rId15"/>
    <p:sldId id="262" r:id="rId16"/>
    <p:sldId id="26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F5E"/>
    <a:srgbClr val="00BCF2"/>
    <a:srgbClr val="00D8CC"/>
    <a:srgbClr val="FF8C00"/>
    <a:srgbClr val="EC008C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Shillerin P/E</c:v>
                </c:pt>
              </c:strCache>
            </c:strRef>
          </c:tx>
          <c:spPr>
            <a:ln w="38100" cap="rnd">
              <a:solidFill>
                <a:schemeClr val="tx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Taul1!$A$2:$A$104</c:f>
              <c:numCache>
                <c:formatCode>d\.m\.yyyy;@</c:formatCode>
                <c:ptCount val="103"/>
                <c:pt idx="0">
                  <c:v>44562</c:v>
                </c:pt>
                <c:pt idx="1">
                  <c:v>44197</c:v>
                </c:pt>
                <c:pt idx="2">
                  <c:v>43831</c:v>
                </c:pt>
                <c:pt idx="3">
                  <c:v>43466</c:v>
                </c:pt>
                <c:pt idx="4">
                  <c:v>43101</c:v>
                </c:pt>
                <c:pt idx="5">
                  <c:v>42736</c:v>
                </c:pt>
                <c:pt idx="6">
                  <c:v>42370</c:v>
                </c:pt>
                <c:pt idx="7">
                  <c:v>42005</c:v>
                </c:pt>
                <c:pt idx="8">
                  <c:v>41640</c:v>
                </c:pt>
                <c:pt idx="9">
                  <c:v>41275</c:v>
                </c:pt>
                <c:pt idx="10">
                  <c:v>40909</c:v>
                </c:pt>
                <c:pt idx="11">
                  <c:v>40544</c:v>
                </c:pt>
                <c:pt idx="12">
                  <c:v>40179</c:v>
                </c:pt>
                <c:pt idx="13">
                  <c:v>39814</c:v>
                </c:pt>
                <c:pt idx="14">
                  <c:v>39448</c:v>
                </c:pt>
                <c:pt idx="15">
                  <c:v>39083</c:v>
                </c:pt>
                <c:pt idx="16">
                  <c:v>38718</c:v>
                </c:pt>
                <c:pt idx="17">
                  <c:v>38353</c:v>
                </c:pt>
                <c:pt idx="18">
                  <c:v>37987</c:v>
                </c:pt>
                <c:pt idx="19">
                  <c:v>37622</c:v>
                </c:pt>
                <c:pt idx="20">
                  <c:v>37257</c:v>
                </c:pt>
                <c:pt idx="21">
                  <c:v>36892</c:v>
                </c:pt>
                <c:pt idx="22">
                  <c:v>36526</c:v>
                </c:pt>
                <c:pt idx="23">
                  <c:v>36161</c:v>
                </c:pt>
                <c:pt idx="24">
                  <c:v>35796</c:v>
                </c:pt>
                <c:pt idx="25">
                  <c:v>35431</c:v>
                </c:pt>
                <c:pt idx="26">
                  <c:v>35065</c:v>
                </c:pt>
                <c:pt idx="27">
                  <c:v>34700</c:v>
                </c:pt>
                <c:pt idx="28">
                  <c:v>34335</c:v>
                </c:pt>
                <c:pt idx="29">
                  <c:v>33970</c:v>
                </c:pt>
                <c:pt idx="30">
                  <c:v>33604</c:v>
                </c:pt>
                <c:pt idx="31">
                  <c:v>33239</c:v>
                </c:pt>
                <c:pt idx="32">
                  <c:v>32874</c:v>
                </c:pt>
                <c:pt idx="33">
                  <c:v>32509</c:v>
                </c:pt>
                <c:pt idx="34">
                  <c:v>32143</c:v>
                </c:pt>
                <c:pt idx="35">
                  <c:v>31778</c:v>
                </c:pt>
                <c:pt idx="36">
                  <c:v>31413</c:v>
                </c:pt>
                <c:pt idx="37">
                  <c:v>31048</c:v>
                </c:pt>
                <c:pt idx="38">
                  <c:v>30682</c:v>
                </c:pt>
                <c:pt idx="39">
                  <c:v>30317</c:v>
                </c:pt>
                <c:pt idx="40">
                  <c:v>29952</c:v>
                </c:pt>
                <c:pt idx="41">
                  <c:v>29587</c:v>
                </c:pt>
                <c:pt idx="42">
                  <c:v>29221</c:v>
                </c:pt>
                <c:pt idx="43">
                  <c:v>28856</c:v>
                </c:pt>
                <c:pt idx="44">
                  <c:v>28491</c:v>
                </c:pt>
                <c:pt idx="45">
                  <c:v>28126</c:v>
                </c:pt>
                <c:pt idx="46">
                  <c:v>27760</c:v>
                </c:pt>
                <c:pt idx="47">
                  <c:v>27395</c:v>
                </c:pt>
                <c:pt idx="48">
                  <c:v>27030</c:v>
                </c:pt>
                <c:pt idx="49">
                  <c:v>26665</c:v>
                </c:pt>
                <c:pt idx="50">
                  <c:v>26299</c:v>
                </c:pt>
                <c:pt idx="51">
                  <c:v>25934</c:v>
                </c:pt>
                <c:pt idx="52">
                  <c:v>25569</c:v>
                </c:pt>
              </c:numCache>
            </c:numRef>
          </c:cat>
          <c:val>
            <c:numRef>
              <c:f>Taul1!$B$2:$B$104</c:f>
              <c:numCache>
                <c:formatCode>General</c:formatCode>
                <c:ptCount val="103"/>
                <c:pt idx="0">
                  <c:v>36.94</c:v>
                </c:pt>
                <c:pt idx="1">
                  <c:v>34.51</c:v>
                </c:pt>
                <c:pt idx="2">
                  <c:v>30.99</c:v>
                </c:pt>
                <c:pt idx="3">
                  <c:v>28.38</c:v>
                </c:pt>
                <c:pt idx="4">
                  <c:v>33.31</c:v>
                </c:pt>
                <c:pt idx="5">
                  <c:v>28.06</c:v>
                </c:pt>
                <c:pt idx="6">
                  <c:v>24.21</c:v>
                </c:pt>
                <c:pt idx="7">
                  <c:v>26.49</c:v>
                </c:pt>
                <c:pt idx="8">
                  <c:v>24.86</c:v>
                </c:pt>
                <c:pt idx="9">
                  <c:v>21.9</c:v>
                </c:pt>
                <c:pt idx="10">
                  <c:v>21.21</c:v>
                </c:pt>
                <c:pt idx="11">
                  <c:v>22.98</c:v>
                </c:pt>
                <c:pt idx="12">
                  <c:v>20.53</c:v>
                </c:pt>
                <c:pt idx="13">
                  <c:v>15.17</c:v>
                </c:pt>
                <c:pt idx="14">
                  <c:v>24.02</c:v>
                </c:pt>
                <c:pt idx="15">
                  <c:v>27.21</c:v>
                </c:pt>
                <c:pt idx="16">
                  <c:v>26.47</c:v>
                </c:pt>
                <c:pt idx="17">
                  <c:v>26.59</c:v>
                </c:pt>
                <c:pt idx="18">
                  <c:v>27.66</c:v>
                </c:pt>
                <c:pt idx="19">
                  <c:v>22.9</c:v>
                </c:pt>
                <c:pt idx="20">
                  <c:v>30.28</c:v>
                </c:pt>
                <c:pt idx="21">
                  <c:v>36.979999999999997</c:v>
                </c:pt>
                <c:pt idx="22">
                  <c:v>43.77</c:v>
                </c:pt>
                <c:pt idx="23">
                  <c:v>40.57</c:v>
                </c:pt>
                <c:pt idx="24">
                  <c:v>32.86</c:v>
                </c:pt>
                <c:pt idx="25">
                  <c:v>28.33</c:v>
                </c:pt>
                <c:pt idx="26">
                  <c:v>24.76</c:v>
                </c:pt>
                <c:pt idx="27">
                  <c:v>20.22</c:v>
                </c:pt>
                <c:pt idx="28">
                  <c:v>21.41</c:v>
                </c:pt>
                <c:pt idx="29">
                  <c:v>20.32</c:v>
                </c:pt>
                <c:pt idx="30">
                  <c:v>19.77</c:v>
                </c:pt>
                <c:pt idx="31">
                  <c:v>15.61</c:v>
                </c:pt>
                <c:pt idx="32">
                  <c:v>17.05</c:v>
                </c:pt>
                <c:pt idx="33">
                  <c:v>15.09</c:v>
                </c:pt>
                <c:pt idx="34">
                  <c:v>13.9</c:v>
                </c:pt>
                <c:pt idx="35">
                  <c:v>14.92</c:v>
                </c:pt>
                <c:pt idx="36">
                  <c:v>11.72</c:v>
                </c:pt>
                <c:pt idx="37">
                  <c:v>10</c:v>
                </c:pt>
                <c:pt idx="38">
                  <c:v>9.89</c:v>
                </c:pt>
                <c:pt idx="39">
                  <c:v>8.76</c:v>
                </c:pt>
                <c:pt idx="40">
                  <c:v>7.39</c:v>
                </c:pt>
                <c:pt idx="41">
                  <c:v>9.26</c:v>
                </c:pt>
                <c:pt idx="42">
                  <c:v>8.85</c:v>
                </c:pt>
                <c:pt idx="43">
                  <c:v>9.26</c:v>
                </c:pt>
                <c:pt idx="44">
                  <c:v>9.24</c:v>
                </c:pt>
                <c:pt idx="45">
                  <c:v>11.44</c:v>
                </c:pt>
                <c:pt idx="46">
                  <c:v>11.19</c:v>
                </c:pt>
                <c:pt idx="47">
                  <c:v>8.92</c:v>
                </c:pt>
                <c:pt idx="48">
                  <c:v>13.53</c:v>
                </c:pt>
                <c:pt idx="49">
                  <c:v>18.71</c:v>
                </c:pt>
                <c:pt idx="50">
                  <c:v>17.260000000000002</c:v>
                </c:pt>
                <c:pt idx="51">
                  <c:v>16.46</c:v>
                </c:pt>
                <c:pt idx="52">
                  <c:v>9.2200000000000006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8E9-4969-A687-95D60794E72A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P/E</c:v>
                </c:pt>
              </c:strCache>
            </c:strRef>
          </c:tx>
          <c:spPr>
            <a:ln w="285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Taul1!$A$2:$A$104</c:f>
              <c:numCache>
                <c:formatCode>d\.m\.yyyy;@</c:formatCode>
                <c:ptCount val="103"/>
                <c:pt idx="0">
                  <c:v>44562</c:v>
                </c:pt>
                <c:pt idx="1">
                  <c:v>44197</c:v>
                </c:pt>
                <c:pt idx="2">
                  <c:v>43831</c:v>
                </c:pt>
                <c:pt idx="3">
                  <c:v>43466</c:v>
                </c:pt>
                <c:pt idx="4">
                  <c:v>43101</c:v>
                </c:pt>
                <c:pt idx="5">
                  <c:v>42736</c:v>
                </c:pt>
                <c:pt idx="6">
                  <c:v>42370</c:v>
                </c:pt>
                <c:pt idx="7">
                  <c:v>42005</c:v>
                </c:pt>
                <c:pt idx="8">
                  <c:v>41640</c:v>
                </c:pt>
                <c:pt idx="9">
                  <c:v>41275</c:v>
                </c:pt>
                <c:pt idx="10">
                  <c:v>40909</c:v>
                </c:pt>
                <c:pt idx="11">
                  <c:v>40544</c:v>
                </c:pt>
                <c:pt idx="12">
                  <c:v>40179</c:v>
                </c:pt>
                <c:pt idx="13">
                  <c:v>39814</c:v>
                </c:pt>
                <c:pt idx="14">
                  <c:v>39448</c:v>
                </c:pt>
                <c:pt idx="15">
                  <c:v>39083</c:v>
                </c:pt>
                <c:pt idx="16">
                  <c:v>38718</c:v>
                </c:pt>
                <c:pt idx="17">
                  <c:v>38353</c:v>
                </c:pt>
                <c:pt idx="18">
                  <c:v>37987</c:v>
                </c:pt>
                <c:pt idx="19">
                  <c:v>37622</c:v>
                </c:pt>
                <c:pt idx="20">
                  <c:v>37257</c:v>
                </c:pt>
                <c:pt idx="21">
                  <c:v>36892</c:v>
                </c:pt>
                <c:pt idx="22">
                  <c:v>36526</c:v>
                </c:pt>
                <c:pt idx="23">
                  <c:v>36161</c:v>
                </c:pt>
                <c:pt idx="24">
                  <c:v>35796</c:v>
                </c:pt>
                <c:pt idx="25">
                  <c:v>35431</c:v>
                </c:pt>
                <c:pt idx="26">
                  <c:v>35065</c:v>
                </c:pt>
                <c:pt idx="27">
                  <c:v>34700</c:v>
                </c:pt>
                <c:pt idx="28">
                  <c:v>34335</c:v>
                </c:pt>
                <c:pt idx="29">
                  <c:v>33970</c:v>
                </c:pt>
                <c:pt idx="30">
                  <c:v>33604</c:v>
                </c:pt>
                <c:pt idx="31">
                  <c:v>33239</c:v>
                </c:pt>
                <c:pt idx="32">
                  <c:v>32874</c:v>
                </c:pt>
                <c:pt idx="33">
                  <c:v>32509</c:v>
                </c:pt>
                <c:pt idx="34">
                  <c:v>32143</c:v>
                </c:pt>
                <c:pt idx="35">
                  <c:v>31778</c:v>
                </c:pt>
                <c:pt idx="36">
                  <c:v>31413</c:v>
                </c:pt>
                <c:pt idx="37">
                  <c:v>31048</c:v>
                </c:pt>
                <c:pt idx="38">
                  <c:v>30682</c:v>
                </c:pt>
                <c:pt idx="39">
                  <c:v>30317</c:v>
                </c:pt>
                <c:pt idx="40">
                  <c:v>29952</c:v>
                </c:pt>
                <c:pt idx="41">
                  <c:v>29587</c:v>
                </c:pt>
                <c:pt idx="42">
                  <c:v>29221</c:v>
                </c:pt>
                <c:pt idx="43">
                  <c:v>28856</c:v>
                </c:pt>
                <c:pt idx="44">
                  <c:v>28491</c:v>
                </c:pt>
                <c:pt idx="45">
                  <c:v>28126</c:v>
                </c:pt>
                <c:pt idx="46">
                  <c:v>27760</c:v>
                </c:pt>
                <c:pt idx="47">
                  <c:v>27395</c:v>
                </c:pt>
                <c:pt idx="48">
                  <c:v>27030</c:v>
                </c:pt>
                <c:pt idx="49">
                  <c:v>26665</c:v>
                </c:pt>
                <c:pt idx="50">
                  <c:v>26299</c:v>
                </c:pt>
                <c:pt idx="51">
                  <c:v>25934</c:v>
                </c:pt>
                <c:pt idx="52">
                  <c:v>25569</c:v>
                </c:pt>
              </c:numCache>
            </c:numRef>
          </c:cat>
          <c:val>
            <c:numRef>
              <c:f>Taul1!$C$2:$C$104</c:f>
              <c:numCache>
                <c:formatCode>General</c:formatCode>
                <c:ptCount val="103"/>
                <c:pt idx="0">
                  <c:v>23.12</c:v>
                </c:pt>
                <c:pt idx="1">
                  <c:v>35.96</c:v>
                </c:pt>
                <c:pt idx="2">
                  <c:v>24.88</c:v>
                </c:pt>
                <c:pt idx="3">
                  <c:v>19.600000000000001</c:v>
                </c:pt>
                <c:pt idx="4">
                  <c:v>24.97</c:v>
                </c:pt>
                <c:pt idx="5">
                  <c:v>23.59</c:v>
                </c:pt>
                <c:pt idx="6">
                  <c:v>22.18</c:v>
                </c:pt>
                <c:pt idx="7">
                  <c:v>20.02</c:v>
                </c:pt>
                <c:pt idx="8">
                  <c:v>18.149999999999999</c:v>
                </c:pt>
                <c:pt idx="9">
                  <c:v>17.03</c:v>
                </c:pt>
                <c:pt idx="10">
                  <c:v>14.87</c:v>
                </c:pt>
                <c:pt idx="11">
                  <c:v>16.3</c:v>
                </c:pt>
                <c:pt idx="12">
                  <c:v>20.7</c:v>
                </c:pt>
                <c:pt idx="13">
                  <c:v>70.91</c:v>
                </c:pt>
                <c:pt idx="14">
                  <c:v>21.46</c:v>
                </c:pt>
                <c:pt idx="15">
                  <c:v>17.36</c:v>
                </c:pt>
                <c:pt idx="16">
                  <c:v>18.07</c:v>
                </c:pt>
                <c:pt idx="17">
                  <c:v>19.989999999999998</c:v>
                </c:pt>
                <c:pt idx="18">
                  <c:v>22.73</c:v>
                </c:pt>
                <c:pt idx="19">
                  <c:v>31.43</c:v>
                </c:pt>
                <c:pt idx="20">
                  <c:v>46.17</c:v>
                </c:pt>
                <c:pt idx="21">
                  <c:v>27.55</c:v>
                </c:pt>
                <c:pt idx="22">
                  <c:v>29.04</c:v>
                </c:pt>
                <c:pt idx="23">
                  <c:v>32.92</c:v>
                </c:pt>
                <c:pt idx="24">
                  <c:v>24.29</c:v>
                </c:pt>
                <c:pt idx="25">
                  <c:v>19.53</c:v>
                </c:pt>
                <c:pt idx="26">
                  <c:v>18.079999999999998</c:v>
                </c:pt>
                <c:pt idx="27">
                  <c:v>14.89</c:v>
                </c:pt>
                <c:pt idx="28">
                  <c:v>21.34</c:v>
                </c:pt>
                <c:pt idx="29">
                  <c:v>22.5</c:v>
                </c:pt>
                <c:pt idx="30">
                  <c:v>25.93</c:v>
                </c:pt>
                <c:pt idx="31">
                  <c:v>15.35</c:v>
                </c:pt>
                <c:pt idx="32">
                  <c:v>15.13</c:v>
                </c:pt>
                <c:pt idx="33">
                  <c:v>11.82</c:v>
                </c:pt>
                <c:pt idx="34">
                  <c:v>14.02</c:v>
                </c:pt>
                <c:pt idx="35">
                  <c:v>18.010000000000002</c:v>
                </c:pt>
                <c:pt idx="36">
                  <c:v>14.28</c:v>
                </c:pt>
                <c:pt idx="37">
                  <c:v>10.36</c:v>
                </c:pt>
                <c:pt idx="38">
                  <c:v>11.52</c:v>
                </c:pt>
                <c:pt idx="39">
                  <c:v>11.48</c:v>
                </c:pt>
                <c:pt idx="40">
                  <c:v>7.73</c:v>
                </c:pt>
                <c:pt idx="41">
                  <c:v>9.02</c:v>
                </c:pt>
                <c:pt idx="42">
                  <c:v>7.39</c:v>
                </c:pt>
                <c:pt idx="43">
                  <c:v>7.88</c:v>
                </c:pt>
                <c:pt idx="44">
                  <c:v>8.2799999999999994</c:v>
                </c:pt>
                <c:pt idx="45">
                  <c:v>10.41</c:v>
                </c:pt>
                <c:pt idx="46">
                  <c:v>11.82</c:v>
                </c:pt>
                <c:pt idx="47">
                  <c:v>8.3000000000000007</c:v>
                </c:pt>
                <c:pt idx="48">
                  <c:v>11.68</c:v>
                </c:pt>
                <c:pt idx="49">
                  <c:v>18.09</c:v>
                </c:pt>
                <c:pt idx="50">
                  <c:v>18.010000000000002</c:v>
                </c:pt>
                <c:pt idx="51">
                  <c:v>18.12</c:v>
                </c:pt>
                <c:pt idx="52">
                  <c:v>15.76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8E9-4969-A687-95D60794E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2603976"/>
        <c:axId val="402604304"/>
      </c:lineChart>
      <c:dateAx>
        <c:axId val="402603976"/>
        <c:scaling>
          <c:orientation val="minMax"/>
        </c:scaling>
        <c:delete val="0"/>
        <c:axPos val="b"/>
        <c:numFmt formatCode="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2604304"/>
        <c:crosses val="autoZero"/>
        <c:auto val="0"/>
        <c:lblOffset val="100"/>
        <c:baseTimeUnit val="years"/>
      </c:dateAx>
      <c:valAx>
        <c:axId val="40260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2603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5.3.2023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2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89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5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91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98986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10FA6-69AA-48E7-A44F-27E4E7080B13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788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295BC-3F59-4CEC-BB26-9043D313EA1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42EF68-F33F-4DCE-87EF-621C4942B7C2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83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9EC0B-4296-4D71-999C-AB70F1E75FFC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1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062D4-2A27-45B0-8274-B0FACF46B5C7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DD4430-C6B8-4541-A6AC-3417A22A973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BBD35-9528-463E-9FFF-86E1303862A0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7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913CB5-8B44-46D2-8A1B-DB95D4012BBD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02666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19E50D-295B-4071-85B9-AC920488E75C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23028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21090C81-0F89-4209-9251-72ABE78F87F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53D9C8-E6CC-4098-AF64-FB142BD6B637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8504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CBF-5E24-49D0-9441-CD3122BF65C2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805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DA309-ADA2-4F68-8606-00535AE70D50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9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365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48EF-B62B-488C-9F98-626DBD1B49B0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61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70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125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51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15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16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81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52294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172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FB3068CD-9B78-43D8-B59C-1A6F4851FE8E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368606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53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67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9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12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35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144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45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868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099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27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1853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60718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D8DB35C5-7247-4ACB-9A83-A179111BD198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0172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365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15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5680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321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05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70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2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0642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5.3.2023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7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4649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160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2492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65199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658E366B-1468-444B-BF41-7A2A91F090E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97250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6351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062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5597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536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8" r:id="rId3"/>
    <p:sldLayoutId id="2147483650" r:id="rId4"/>
    <p:sldLayoutId id="2147483669" r:id="rId5"/>
    <p:sldLayoutId id="2147483660" r:id="rId6"/>
    <p:sldLayoutId id="2147483661" r:id="rId7"/>
    <p:sldLayoutId id="2147483670" r:id="rId8"/>
    <p:sldLayoutId id="2147483666" r:id="rId9"/>
    <p:sldLayoutId id="2147483664" r:id="rId10"/>
    <p:sldLayoutId id="2147483651" r:id="rId11"/>
    <p:sldLayoutId id="2147483673" r:id="rId12"/>
    <p:sldLayoutId id="2147483654" r:id="rId13"/>
    <p:sldLayoutId id="2147483655" r:id="rId14"/>
    <p:sldLayoutId id="2147483671" r:id="rId15"/>
    <p:sldLayoutId id="2147483674" r:id="rId16"/>
    <p:sldLayoutId id="2147483672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14405C-FCC7-4CD6-852B-9B9A5EB0774A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5.3.2023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crotrends.net/1324/s-p-500-earnings-history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B64ED-C354-4439-928F-27BFA78476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Talouden suhdannevaihtelut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921E009A-66B9-43D8-9DAD-739B446DD4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Taloussuhdanteet ja sijoittaminen</a:t>
            </a:r>
          </a:p>
        </p:txBody>
      </p:sp>
    </p:spTree>
    <p:extLst>
      <p:ext uri="{BB962C8B-B14F-4D97-AF65-F5344CB8AC3E}">
        <p14:creationId xmlns:p14="http://schemas.microsoft.com/office/powerpoint/2010/main" val="140989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3159BBA6-C132-47DB-80DC-78BC5DF6E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Pohdintatehtävä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F29A638-9FC3-4C94-8C2F-5057A125B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467853"/>
            <a:ext cx="10941425" cy="4760923"/>
          </a:xfrm>
        </p:spPr>
        <p:txBody>
          <a:bodyPr/>
          <a:lstStyle/>
          <a:p>
            <a:pPr marL="0" indent="0">
              <a:buNone/>
            </a:pPr>
            <a:r>
              <a:rPr lang="fi-FI" sz="2800" b="0" i="0" dirty="0">
                <a:effectLst/>
              </a:rPr>
              <a:t>Tehtävämonisteessa on kuvaajia, jotka kertovat Suomen taloudesta vuosina 1986–2020. Tuona aikana Suomi koki kaksi lamaa (1990-luvun lama ja finanssikriisi) ja yhden osakekuplan (ns. IT-kupla)</a:t>
            </a:r>
          </a:p>
          <a:p>
            <a:pPr marL="0" indent="0">
              <a:buNone/>
            </a:pPr>
            <a:endParaRPr lang="fi-FI" sz="2800" b="0" i="0" dirty="0">
              <a:effectLst/>
            </a:endParaRPr>
          </a:p>
          <a:p>
            <a:pPr marL="0" indent="0">
              <a:buNone/>
            </a:pPr>
            <a:r>
              <a:rPr lang="fi-FI" sz="2400" b="1" dirty="0"/>
              <a:t>a) </a:t>
            </a:r>
            <a:r>
              <a:rPr lang="fi-FI" sz="2400" b="0" i="0" dirty="0">
                <a:effectLst/>
              </a:rPr>
              <a:t>Tee kuvaajien avulla lista siitä, mitä Suomen taloudessa tapahtui näiden kahden laman aikana. Tee jokaisesta kuviosta muutama olennainen havainto. Mitä yhtäläisyyksiä tai eroavaisuuksia huomaat kahdessa talouskriisissä?</a:t>
            </a:r>
          </a:p>
          <a:p>
            <a:pPr marL="0" indent="0">
              <a:buNone/>
            </a:pPr>
            <a:r>
              <a:rPr lang="fi-FI" sz="2400" b="1" i="0" dirty="0">
                <a:effectLst/>
              </a:rPr>
              <a:t>b) </a:t>
            </a:r>
            <a:r>
              <a:rPr lang="fi-FI" sz="2400" b="0" i="0" dirty="0">
                <a:effectLst/>
              </a:rPr>
              <a:t>Pohdi, millä eri tavoin listassa näkyvät ilmiöt vaikuttavat suomalaisten pörssiyritysten liiketoimintaan ja osakesijoittamisesta saataviin tuottoihin. </a:t>
            </a:r>
          </a:p>
          <a:p>
            <a:pPr marL="0" indent="0">
              <a:buNone/>
            </a:pPr>
            <a:r>
              <a:rPr lang="fi-FI" sz="2400" b="1" dirty="0"/>
              <a:t>c) </a:t>
            </a:r>
            <a:r>
              <a:rPr lang="fi-FI" sz="2400" dirty="0"/>
              <a:t>Arvioi kuvioiden perusteella, millaisia vaikutuksia laskusuhdanteilla voi olla kuukausittain säästävän ja sijoittavan henkilön elämään.</a:t>
            </a:r>
            <a:endParaRPr lang="fi-FI" sz="24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909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DFF7EBAC-90D9-4D97-8048-3789A5F8D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5" y="1014613"/>
            <a:ext cx="8584102" cy="5413397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B78E5B1D-AC8D-4509-A2A9-93F2FF47DE17}"/>
              </a:ext>
            </a:extLst>
          </p:cNvPr>
          <p:cNvSpPr txBox="1"/>
          <p:nvPr/>
        </p:nvSpPr>
        <p:spPr>
          <a:xfrm>
            <a:off x="144377" y="6570167"/>
            <a:ext cx="50154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1400" dirty="0"/>
              <a:t>Lähde: </a:t>
            </a:r>
            <a:r>
              <a:rPr lang="fi-FI" sz="1400" dirty="0">
                <a:hlinkClick r:id="rId3"/>
              </a:rPr>
              <a:t>https://www.macrotrends.net/1324/s-p-500-earnings-history</a:t>
            </a:r>
            <a:endParaRPr lang="fi-FI" sz="1400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C9AD8E37-7934-44DA-AD58-C367B546034F}"/>
              </a:ext>
            </a:extLst>
          </p:cNvPr>
          <p:cNvSpPr txBox="1"/>
          <p:nvPr/>
        </p:nvSpPr>
        <p:spPr>
          <a:xfrm>
            <a:off x="654448" y="456676"/>
            <a:ext cx="78213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200" b="1" dirty="0"/>
              <a:t>S&amp;P 500 indeksi ja EPS 1970–2020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6E9CB0C-90C5-4410-9BDE-66D34D42CADC}"/>
              </a:ext>
            </a:extLst>
          </p:cNvPr>
          <p:cNvSpPr txBox="1"/>
          <p:nvPr/>
        </p:nvSpPr>
        <p:spPr>
          <a:xfrm>
            <a:off x="1340641" y="5342021"/>
            <a:ext cx="51296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1200" dirty="0"/>
              <a:t>öljykriisi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707413C5-2763-4E9E-945A-ECDCBC333F9F}"/>
              </a:ext>
            </a:extLst>
          </p:cNvPr>
          <p:cNvSpPr txBox="1"/>
          <p:nvPr/>
        </p:nvSpPr>
        <p:spPr>
          <a:xfrm>
            <a:off x="3381999" y="4832684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1990-luvun lama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69E13099-D091-4E93-8F23-F2DABBC58860}"/>
              </a:ext>
            </a:extLst>
          </p:cNvPr>
          <p:cNvSpPr txBox="1"/>
          <p:nvPr/>
        </p:nvSpPr>
        <p:spPr>
          <a:xfrm>
            <a:off x="4784558" y="3877721"/>
            <a:ext cx="73280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IT-kupla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18A004CB-CFEC-4C02-BF9C-D65AA743B683}"/>
              </a:ext>
            </a:extLst>
          </p:cNvPr>
          <p:cNvSpPr txBox="1"/>
          <p:nvPr/>
        </p:nvSpPr>
        <p:spPr>
          <a:xfrm>
            <a:off x="5844462" y="2626894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finanssi-kriisi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472FD71-0699-4C30-80BC-8B20F8048509}"/>
              </a:ext>
            </a:extLst>
          </p:cNvPr>
          <p:cNvSpPr txBox="1"/>
          <p:nvPr/>
        </p:nvSpPr>
        <p:spPr>
          <a:xfrm>
            <a:off x="2083045" y="4895114"/>
            <a:ext cx="86763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1980-luvun lama</a:t>
            </a:r>
          </a:p>
          <a:p>
            <a:pPr algn="ctr"/>
            <a:r>
              <a:rPr lang="fi-FI" sz="1200" dirty="0"/>
              <a:t>(2. öljykriisi)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87E7C7FF-85F1-47C3-AB11-BC31776E7C42}"/>
              </a:ext>
            </a:extLst>
          </p:cNvPr>
          <p:cNvSpPr txBox="1"/>
          <p:nvPr/>
        </p:nvSpPr>
        <p:spPr>
          <a:xfrm>
            <a:off x="8475763" y="1057234"/>
            <a:ext cx="3443182" cy="47089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dirty="0"/>
              <a:t>Oheinen kuvio näyttää Yhdysvaltain pörssin </a:t>
            </a:r>
            <a:r>
              <a:rPr lang="fi-FI" b="1" dirty="0"/>
              <a:t>S&amp;P 500 indeksin </a:t>
            </a:r>
            <a:r>
              <a:rPr lang="fi-FI" dirty="0"/>
              <a:t>(</a:t>
            </a:r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sininen</a:t>
            </a:r>
            <a:r>
              <a:rPr lang="fi-FI" dirty="0"/>
              <a:t>) ja keskimääräisen </a:t>
            </a:r>
            <a:r>
              <a:rPr lang="fi-FI" b="1" dirty="0"/>
              <a:t>osakekohtaisen tuloksen </a:t>
            </a:r>
            <a:r>
              <a:rPr lang="fi-FI" dirty="0"/>
              <a:t>(</a:t>
            </a:r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oranssi</a:t>
            </a:r>
            <a:r>
              <a:rPr lang="fi-FI" dirty="0"/>
              <a:t>) kehityksen vuosina 1970–2020.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Lamat on merkitty kuvioon harmaalla. </a:t>
            </a:r>
          </a:p>
          <a:p>
            <a:pPr algn="l"/>
            <a:endParaRPr lang="fi-FI" dirty="0"/>
          </a:p>
          <a:p>
            <a:pPr algn="l"/>
            <a:r>
              <a:rPr lang="fi-FI" b="1" dirty="0"/>
              <a:t>Tehtävä</a:t>
            </a:r>
          </a:p>
          <a:p>
            <a:pPr algn="l"/>
            <a:r>
              <a:rPr lang="fi-FI" dirty="0"/>
              <a:t>Tarkastele kuviota. </a:t>
            </a:r>
          </a:p>
          <a:p>
            <a:pPr marL="265113" indent="-265113" algn="l">
              <a:buAutoNum type="alphaLcParenR"/>
            </a:pPr>
            <a:r>
              <a:rPr lang="fi-FI" dirty="0"/>
              <a:t>Miten pörssikurssit ja toisaalta yritysten tekemä voitto ovat kehittyneet ajanjaksona? </a:t>
            </a:r>
          </a:p>
          <a:p>
            <a:pPr marL="265113" indent="-265113" algn="l">
              <a:buAutoNum type="alphaLcParenR"/>
            </a:pPr>
            <a:r>
              <a:rPr lang="fi-FI" dirty="0"/>
              <a:t>Mitkä tekijät selittävät kehitystä? </a:t>
            </a:r>
          </a:p>
          <a:p>
            <a:pPr marL="265113" indent="-265113" algn="l">
              <a:buAutoNum type="alphaLcParenR"/>
            </a:pPr>
            <a:r>
              <a:rPr lang="fi-FI" dirty="0"/>
              <a:t>Miten laskusuhdanteiden vaikutus ilmenee kuviosta? 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A8E694F9-2ABC-4FCD-B1F4-65571B8E2753}"/>
              </a:ext>
            </a:extLst>
          </p:cNvPr>
          <p:cNvSpPr txBox="1"/>
          <p:nvPr/>
        </p:nvSpPr>
        <p:spPr>
          <a:xfrm>
            <a:off x="7265991" y="1110173"/>
            <a:ext cx="73280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korona</a:t>
            </a:r>
          </a:p>
        </p:txBody>
      </p:sp>
    </p:spTree>
    <p:extLst>
      <p:ext uri="{BB962C8B-B14F-4D97-AF65-F5344CB8AC3E}">
        <p14:creationId xmlns:p14="http://schemas.microsoft.com/office/powerpoint/2010/main" val="115366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62B4DCA3-B460-4968-8E50-95ED84FD51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6544336"/>
              </p:ext>
            </p:extLst>
          </p:nvPr>
        </p:nvGraphicFramePr>
        <p:xfrm>
          <a:off x="397042" y="1684421"/>
          <a:ext cx="10684041" cy="4634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uorakulmio 4">
            <a:extLst>
              <a:ext uri="{FF2B5EF4-FFF2-40B4-BE49-F238E27FC236}">
                <a16:creationId xmlns:a16="http://schemas.microsoft.com/office/drawing/2014/main" id="{58539FE7-6CAF-4448-BEFE-6FA18F80FD3C}"/>
              </a:ext>
            </a:extLst>
          </p:cNvPr>
          <p:cNvSpPr/>
          <p:nvPr/>
        </p:nvSpPr>
        <p:spPr>
          <a:xfrm>
            <a:off x="6894097" y="1684421"/>
            <a:ext cx="300789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E1984115-E3E6-4BD1-8A5D-2980B1E75802}"/>
              </a:ext>
            </a:extLst>
          </p:cNvPr>
          <p:cNvSpPr/>
          <p:nvPr/>
        </p:nvSpPr>
        <p:spPr>
          <a:xfrm>
            <a:off x="8165433" y="1684421"/>
            <a:ext cx="461209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7D11930E-8862-4296-871E-C3849AD971B1}"/>
              </a:ext>
            </a:extLst>
          </p:cNvPr>
          <p:cNvSpPr/>
          <p:nvPr/>
        </p:nvSpPr>
        <p:spPr>
          <a:xfrm>
            <a:off x="4997117" y="1684421"/>
            <a:ext cx="200525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9586809-E6FC-47F1-A427-B309003A8C45}"/>
              </a:ext>
            </a:extLst>
          </p:cNvPr>
          <p:cNvSpPr txBox="1"/>
          <p:nvPr/>
        </p:nvSpPr>
        <p:spPr>
          <a:xfrm>
            <a:off x="4730978" y="3816948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1990-luvun lama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B7EA97E-F63A-42E4-9065-59525BBC60DC}"/>
              </a:ext>
            </a:extLst>
          </p:cNvPr>
          <p:cNvSpPr txBox="1"/>
          <p:nvPr/>
        </p:nvSpPr>
        <p:spPr>
          <a:xfrm>
            <a:off x="6466744" y="2733332"/>
            <a:ext cx="105523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IT-kuplan jälkeinen laskusuhdanne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800AD0A9-1931-4867-9BAF-A7C4A1ADEE15}"/>
              </a:ext>
            </a:extLst>
          </p:cNvPr>
          <p:cNvSpPr txBox="1"/>
          <p:nvPr/>
        </p:nvSpPr>
        <p:spPr>
          <a:xfrm>
            <a:off x="8029636" y="1839345"/>
            <a:ext cx="7328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finanssi-kriisi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472AA5BF-EE6C-4830-A754-AFEA31A07363}"/>
              </a:ext>
            </a:extLst>
          </p:cNvPr>
          <p:cNvSpPr txBox="1"/>
          <p:nvPr/>
        </p:nvSpPr>
        <p:spPr>
          <a:xfrm>
            <a:off x="10273525" y="3429000"/>
            <a:ext cx="73280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/>
              <a:t>korona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D625ED81-CE29-44F6-A445-4821684D6F43}"/>
              </a:ext>
            </a:extLst>
          </p:cNvPr>
          <p:cNvSpPr/>
          <p:nvPr/>
        </p:nvSpPr>
        <p:spPr>
          <a:xfrm>
            <a:off x="10551695" y="1684421"/>
            <a:ext cx="176462" cy="3874168"/>
          </a:xfrm>
          <a:prstGeom prst="rect">
            <a:avLst/>
          </a:prstGeom>
          <a:solidFill>
            <a:schemeClr val="bg1">
              <a:lumMod val="6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50C3BEA7-0B1F-4891-B70C-B60C9EABCA32}"/>
              </a:ext>
            </a:extLst>
          </p:cNvPr>
          <p:cNvSpPr txBox="1"/>
          <p:nvPr/>
        </p:nvSpPr>
        <p:spPr>
          <a:xfrm>
            <a:off x="397042" y="711422"/>
            <a:ext cx="103311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200" b="1" dirty="0"/>
              <a:t>Yhdysvaltain pörssin P/E-luku ja ns. Shillerin P/E 1970–2022 </a:t>
            </a:r>
          </a:p>
        </p:txBody>
      </p:sp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C76AC1A1-3F6B-4A0B-AB90-350A304941BB}"/>
              </a:ext>
            </a:extLst>
          </p:cNvPr>
          <p:cNvCxnSpPr>
            <a:cxnSpLocks/>
          </p:cNvCxnSpPr>
          <p:nvPr/>
        </p:nvCxnSpPr>
        <p:spPr>
          <a:xfrm>
            <a:off x="789460" y="4677104"/>
            <a:ext cx="10141299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iruutu 19">
            <a:extLst>
              <a:ext uri="{FF2B5EF4-FFF2-40B4-BE49-F238E27FC236}">
                <a16:creationId xmlns:a16="http://schemas.microsoft.com/office/drawing/2014/main" id="{54542868-061F-45DF-BDCE-962FBB66D692}"/>
              </a:ext>
            </a:extLst>
          </p:cNvPr>
          <p:cNvSpPr txBox="1"/>
          <p:nvPr/>
        </p:nvSpPr>
        <p:spPr>
          <a:xfrm>
            <a:off x="11015260" y="4584771"/>
            <a:ext cx="87802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dirty="0"/>
              <a:t>keskiarvo</a:t>
            </a:r>
          </a:p>
        </p:txBody>
      </p:sp>
    </p:spTree>
    <p:extLst>
      <p:ext uri="{BB962C8B-B14F-4D97-AF65-F5344CB8AC3E}">
        <p14:creationId xmlns:p14="http://schemas.microsoft.com/office/powerpoint/2010/main" val="288134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 description available.">
            <a:extLst>
              <a:ext uri="{FF2B5EF4-FFF2-40B4-BE49-F238E27FC236}">
                <a16:creationId xmlns:a16="http://schemas.microsoft.com/office/drawing/2014/main" id="{18C6A6E1-47EF-4FA6-A1F2-E047427D7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060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7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AD52DC-68D3-4538-8135-F811ADB89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Yhteenveto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BD5538-C6B6-4642-A222-57B094714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765738"/>
            <a:ext cx="10941425" cy="4473548"/>
          </a:xfrm>
        </p:spPr>
        <p:txBody>
          <a:bodyPr/>
          <a:lstStyle/>
          <a:p>
            <a:r>
              <a:rPr lang="fi-FI" sz="2600" dirty="0"/>
              <a:t>Taloussuhdanteet vaikuttavat sekä sijoittajien käyttäytymiseen että yritysten liiketoimintaan. </a:t>
            </a:r>
          </a:p>
          <a:p>
            <a:r>
              <a:rPr lang="fi-FI" sz="2600" dirty="0"/>
              <a:t>Tyypillisesti </a:t>
            </a:r>
            <a:r>
              <a:rPr lang="fi-FI" sz="2600" b="1" dirty="0"/>
              <a:t>noususuhdanteessa</a:t>
            </a:r>
            <a:r>
              <a:rPr lang="fi-FI" sz="2600" dirty="0"/>
              <a:t> lähes kaikkien yritysten pörssikurssit nousevat, kun markkinoille virtaa rahaa. Optimismi tulevaisuudesta nostaa kursseja, sillä kasvavista yrityksistä ollaan valmiita maksamaan enemmän suhteessa liiketulokseen. </a:t>
            </a:r>
          </a:p>
          <a:p>
            <a:r>
              <a:rPr lang="fi-FI" sz="2600" b="1" dirty="0"/>
              <a:t>Laskusuhdanteessa</a:t>
            </a:r>
            <a:r>
              <a:rPr lang="fi-FI" sz="2600" dirty="0"/>
              <a:t> käy päinvastoin, kun pelokkaat sijoittajat myyvät omistuksiaan. Tulosten heikentyessä aiempia, liian optimistisia näkemyksiä kasvusta joudutaan korjaamaan, mikä heijastuu myös kursseihin.  </a:t>
            </a:r>
          </a:p>
          <a:p>
            <a:r>
              <a:rPr lang="fi-FI" sz="2600" dirty="0"/>
              <a:t>Järkevä sijoittaja varautuu laskusuhdanteisiin noudattamalla pitkäjänteistä sijoitussuunnitelmaa. </a:t>
            </a:r>
          </a:p>
        </p:txBody>
      </p:sp>
    </p:spTree>
    <p:extLst>
      <p:ext uri="{BB962C8B-B14F-4D97-AF65-F5344CB8AC3E}">
        <p14:creationId xmlns:p14="http://schemas.microsoft.com/office/powerpoint/2010/main" val="39971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0018F8-F9B8-436B-9701-860F6B184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Suhdanteet ja yksittäiset yritykset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3364B3-68C3-41BC-8A1F-32418A811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Pohdintatehtävä</a:t>
            </a:r>
          </a:p>
          <a:p>
            <a:pPr marL="0" indent="0">
              <a:buNone/>
            </a:pPr>
            <a:r>
              <a:rPr lang="fi-FI" sz="2800" dirty="0"/>
              <a:t>Suhdanteiden vaikutus yksittäiseen yritykseen riippuu toimialasta. </a:t>
            </a:r>
          </a:p>
          <a:p>
            <a:r>
              <a:rPr lang="fi-FI" sz="2800" b="1" dirty="0"/>
              <a:t>Vakaiden toimialojen </a:t>
            </a:r>
            <a:r>
              <a:rPr lang="fi-FI" sz="2800" dirty="0"/>
              <a:t>kysyntä on eri taloussuhdanteissa melko tasaista. </a:t>
            </a:r>
          </a:p>
          <a:p>
            <a:r>
              <a:rPr lang="fi-FI" sz="2800" b="1" dirty="0"/>
              <a:t>Syklisillä yrityksillä </a:t>
            </a:r>
            <a:r>
              <a:rPr lang="fi-FI" sz="2800" dirty="0"/>
              <a:t>puolestaan kysyntä heittelee voimakkaasti suhdanteiden mukana.  </a:t>
            </a:r>
          </a:p>
          <a:p>
            <a:endParaRPr lang="fi-FI" sz="2800" dirty="0"/>
          </a:p>
          <a:p>
            <a:pPr marL="0" indent="0">
              <a:buNone/>
            </a:pPr>
            <a:r>
              <a:rPr lang="fi-FI" sz="2800" dirty="0"/>
              <a:t>Arvioi vierustoverisi kanssa, ovatko seuraavan dian yritysten toimialat vakaita vai syklisiä. Perustele valintasi.  </a:t>
            </a:r>
          </a:p>
        </p:txBody>
      </p:sp>
    </p:spTree>
    <p:extLst>
      <p:ext uri="{BB962C8B-B14F-4D97-AF65-F5344CB8AC3E}">
        <p14:creationId xmlns:p14="http://schemas.microsoft.com/office/powerpoint/2010/main" val="2203436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esla (yritys) – Wikipedia">
            <a:extLst>
              <a:ext uri="{FF2B5EF4-FFF2-40B4-BE49-F238E27FC236}">
                <a16:creationId xmlns:a16="http://schemas.microsoft.com/office/drawing/2014/main" id="{03F527E5-B588-44EA-AD61-9C2409962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77" y="1284887"/>
            <a:ext cx="1340338" cy="172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070B910-B2B2-46E9-A53B-1D3CBE723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534" y="325820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fizer Logo, history, meaning, symbol, PNG">
            <a:extLst>
              <a:ext uri="{FF2B5EF4-FFF2-40B4-BE49-F238E27FC236}">
                <a16:creationId xmlns:a16="http://schemas.microsoft.com/office/drawing/2014/main" id="{32AD8D44-0B08-4059-8604-0C725132C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58" y="4466898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-ryhmä - Home | Facebook">
            <a:extLst>
              <a:ext uri="{FF2B5EF4-FFF2-40B4-BE49-F238E27FC236}">
                <a16:creationId xmlns:a16="http://schemas.microsoft.com/office/drawing/2014/main" id="{312D5EC5-9325-4FCE-BE72-FCAE4B44E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144" y="431302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ärtsilä – Wikipedia">
            <a:extLst>
              <a:ext uri="{FF2B5EF4-FFF2-40B4-BE49-F238E27FC236}">
                <a16:creationId xmlns:a16="http://schemas.microsoft.com/office/drawing/2014/main" id="{852E582F-E8A9-45FB-9BD4-8BF97C723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979" y="401855"/>
            <a:ext cx="25717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tusivu | OmaYhteisö">
            <a:extLst>
              <a:ext uri="{FF2B5EF4-FFF2-40B4-BE49-F238E27FC236}">
                <a16:creationId xmlns:a16="http://schemas.microsoft.com/office/drawing/2014/main" id="{62CEA146-880F-4B18-8C2D-719412D42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845913"/>
            <a:ext cx="2998733" cy="116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Nokia logo | Nokia">
            <a:extLst>
              <a:ext uri="{FF2B5EF4-FFF2-40B4-BE49-F238E27FC236}">
                <a16:creationId xmlns:a16="http://schemas.microsoft.com/office/drawing/2014/main" id="{941AA1E5-41F3-40D9-A125-F4B08C92A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127" y="2738437"/>
            <a:ext cx="329565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AF9591F1-7A61-4121-8F38-36987EC57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534" y="4707178"/>
            <a:ext cx="4124325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49303504-0052-41FE-B4C0-E1963209B653}"/>
              </a:ext>
            </a:extLst>
          </p:cNvPr>
          <p:cNvSpPr txBox="1"/>
          <p:nvPr/>
        </p:nvSpPr>
        <p:spPr>
          <a:xfrm>
            <a:off x="995208" y="3152000"/>
            <a:ext cx="94487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Sähköautot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4899A72-961B-4C15-BBB5-8B412208E936}"/>
              </a:ext>
            </a:extLst>
          </p:cNvPr>
          <p:cNvSpPr txBox="1"/>
          <p:nvPr/>
        </p:nvSpPr>
        <p:spPr>
          <a:xfrm>
            <a:off x="3338758" y="2049965"/>
            <a:ext cx="216217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Konepajateollisuus</a:t>
            </a:r>
          </a:p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(esim. laivamoottorit, koneet)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CA00E3D-0954-4496-B55A-EFB3B1A772C7}"/>
              </a:ext>
            </a:extLst>
          </p:cNvPr>
          <p:cNvSpPr txBox="1"/>
          <p:nvPr/>
        </p:nvSpPr>
        <p:spPr>
          <a:xfrm>
            <a:off x="8111977" y="2465463"/>
            <a:ext cx="81528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Pikaruoka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83FACCA1-0AE3-4724-BE7F-A574792E8335}"/>
              </a:ext>
            </a:extLst>
          </p:cNvPr>
          <p:cNvSpPr txBox="1"/>
          <p:nvPr/>
        </p:nvSpPr>
        <p:spPr>
          <a:xfrm>
            <a:off x="8901847" y="3735088"/>
            <a:ext cx="167821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Matkapuhelinverkot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9D8A89C-2A2C-49CB-9DF2-24CB56A61FE8}"/>
              </a:ext>
            </a:extLst>
          </p:cNvPr>
          <p:cNvSpPr txBox="1"/>
          <p:nvPr/>
        </p:nvSpPr>
        <p:spPr>
          <a:xfrm>
            <a:off x="4386615" y="4115537"/>
            <a:ext cx="127400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Teleoperaattori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7128EB80-5E4E-4DA3-B804-5885CDE3FCF3}"/>
              </a:ext>
            </a:extLst>
          </p:cNvPr>
          <p:cNvSpPr txBox="1"/>
          <p:nvPr/>
        </p:nvSpPr>
        <p:spPr>
          <a:xfrm>
            <a:off x="1367393" y="5922417"/>
            <a:ext cx="126291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Lääketeollisuus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693E00C2-83A6-477D-867A-828F9D0EF667}"/>
              </a:ext>
            </a:extLst>
          </p:cNvPr>
          <p:cNvSpPr txBox="1"/>
          <p:nvPr/>
        </p:nvSpPr>
        <p:spPr>
          <a:xfrm>
            <a:off x="3731339" y="6199416"/>
            <a:ext cx="299873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Päivittäistavaran, rakentamisen ja autojen kauppa</a:t>
            </a:r>
          </a:p>
          <a:p>
            <a:pPr algn="ctr"/>
            <a:endParaRPr lang="fi-FI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21B7EA00-C630-4E9B-B067-FE1F91CE714A}"/>
              </a:ext>
            </a:extLst>
          </p:cNvPr>
          <p:cNvSpPr txBox="1"/>
          <p:nvPr/>
        </p:nvSpPr>
        <p:spPr>
          <a:xfrm>
            <a:off x="8101342" y="5922417"/>
            <a:ext cx="299873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Rakennusala</a:t>
            </a:r>
          </a:p>
          <a:p>
            <a:pPr algn="ctr"/>
            <a:endParaRPr lang="fi-FI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3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9A45C-B270-4830-A642-E197CC68C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Syklisten ja vakaiden yritysten hinnoittelu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9D2C91-037F-460D-A239-A3AD38D4D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678872"/>
            <a:ext cx="10941425" cy="4140000"/>
          </a:xfrm>
        </p:spPr>
        <p:txBody>
          <a:bodyPr/>
          <a:lstStyle/>
          <a:p>
            <a:r>
              <a:rPr lang="fi-FI" sz="2600" dirty="0"/>
              <a:t>Yksittäisen yrityksen pörssikurssi heijastelee sekä sen liiketoimintaan ladattuja odotuksia että yrityksen tuloskuntoa.</a:t>
            </a:r>
          </a:p>
          <a:p>
            <a:r>
              <a:rPr lang="fi-FI" sz="2600" b="1" dirty="0"/>
              <a:t>Syklisten yritysten </a:t>
            </a:r>
            <a:r>
              <a:rPr lang="fi-FI" sz="2600" dirty="0"/>
              <a:t>osakkeiden arvo heiluu pörssissä tavanomaista voimakkaammin, sillä niiden liiketulos vaihtelee enemmän.</a:t>
            </a:r>
          </a:p>
          <a:p>
            <a:pPr marL="631825" lvl="1" indent="-273050">
              <a:buClr>
                <a:srgbClr val="002060"/>
              </a:buClr>
            </a:pPr>
            <a:r>
              <a:rPr lang="fi-FI" sz="2400" dirty="0"/>
              <a:t>korkeasuhdanteessa ne vaikuttavat P/E-arvolla tarkasteltuna ”edullisilta”: markkinat uskovat, että liiketulos on altis putoamaan, kun suhdanne kääntyy</a:t>
            </a:r>
          </a:p>
          <a:p>
            <a:pPr lvl="1">
              <a:buClr>
                <a:srgbClr val="002060"/>
              </a:buClr>
            </a:pPr>
            <a:r>
              <a:rPr lang="fi-FI" sz="2400" dirty="0"/>
              <a:t>matalasuhdanteessa samat yritykset saattavat näyttää kalliilta: markkinat ennakoivat, että kysyntä elpyy, kun suhdanne taittuu uuteen nousuun</a:t>
            </a:r>
          </a:p>
          <a:p>
            <a:r>
              <a:rPr lang="fi-FI" sz="2600" b="1" dirty="0"/>
              <a:t>Vakaista yrityksistä </a:t>
            </a:r>
            <a:r>
              <a:rPr lang="fi-FI" sz="2600" dirty="0"/>
              <a:t>markkinat ovat epävarmoina aikoina valmiita maksamaan enemmän suhteessa liiketulokseen, sillä vähäriskisempinä sijoituksina pienentävät salkun riskiä (tuottavat hyvin myös huonoina aikoina). </a:t>
            </a:r>
          </a:p>
        </p:txBody>
      </p:sp>
    </p:spTree>
    <p:extLst>
      <p:ext uri="{BB962C8B-B14F-4D97-AF65-F5344CB8AC3E}">
        <p14:creationId xmlns:p14="http://schemas.microsoft.com/office/powerpoint/2010/main" val="90241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ppt/theme/theme2.xml><?xml version="1.0" encoding="utf-8"?>
<a:theme xmlns:a="http://schemas.openxmlformats.org/drawingml/2006/main" name="TAT 2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013CAB4B-0BCA-4FDE-A1E2-E2B5BEF11F30}"/>
    </a:ext>
  </a:extLst>
</a:theme>
</file>

<file path=ppt/theme/theme3.xml><?xml version="1.0" encoding="utf-8"?>
<a:theme xmlns:a="http://schemas.openxmlformats.org/drawingml/2006/main" name="TAT 3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E854CA33-296E-4A96-8E2F-DEAF4F61FACB}"/>
    </a:ext>
  </a:extLst>
</a:theme>
</file>

<file path=ppt/theme/theme4.xml><?xml version="1.0" encoding="utf-8"?>
<a:theme xmlns:a="http://schemas.openxmlformats.org/drawingml/2006/main" name="TAT 4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8DD81D77-1F2C-4B54-8413-EDA3A2A81D97}"/>
    </a:ext>
  </a:extLst>
</a:theme>
</file>

<file path=ppt/theme/theme5.xml><?xml version="1.0" encoding="utf-8"?>
<a:theme xmlns:a="http://schemas.openxmlformats.org/drawingml/2006/main" name="TAT 5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A7A17059-3F49-4670-A3A2-ABD60F4D5FB7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C90B6B78A6941408A90372B3F68DBDA" ma:contentTypeVersion="13" ma:contentTypeDescription="Luo uusi asiakirja." ma:contentTypeScope="" ma:versionID="4dd431feb2a1daf84b8f7ee09943b216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ed15f3ca93137f8c00ae0a824900b15a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722CA5-43C4-4993-97E3-6ACBE5BB5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DC56EC-D0FF-4B80-B1C2-8B2EE3AF514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0e3cafc4-93ba-489e-88e0-5310d8e166b9"/>
    <ds:schemaRef ds:uri="http://purl.org/dc/dcmitype/"/>
    <ds:schemaRef ds:uri="http://schemas.openxmlformats.org/package/2006/metadata/core-properties"/>
    <ds:schemaRef ds:uri="2b104ebc-4fe4-4568-ac24-b34eb1a2388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998</TotalTime>
  <Words>434</Words>
  <Application>Microsoft Office PowerPoint</Application>
  <PresentationFormat>Laajakuva</PresentationFormat>
  <Paragraphs>59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9</vt:i4>
      </vt:variant>
    </vt:vector>
  </HeadingPairs>
  <TitlesOfParts>
    <vt:vector size="19" baseType="lpstr">
      <vt:lpstr>Arial</vt:lpstr>
      <vt:lpstr>Calibri</vt:lpstr>
      <vt:lpstr>Geomanist</vt:lpstr>
      <vt:lpstr>Geomanist Bold</vt:lpstr>
      <vt:lpstr>Geomanist Regular</vt:lpstr>
      <vt:lpstr>TAT perus</vt:lpstr>
      <vt:lpstr>TAT 2</vt:lpstr>
      <vt:lpstr>TAT 3</vt:lpstr>
      <vt:lpstr>TAT 4</vt:lpstr>
      <vt:lpstr>TAT 5</vt:lpstr>
      <vt:lpstr> Talouden suhdannevaihtelut</vt:lpstr>
      <vt:lpstr>Pohdintatehtävä</vt:lpstr>
      <vt:lpstr>PowerPoint-esitys</vt:lpstr>
      <vt:lpstr>PowerPoint-esitys</vt:lpstr>
      <vt:lpstr>PowerPoint-esitys</vt:lpstr>
      <vt:lpstr>Yhteenveto</vt:lpstr>
      <vt:lpstr>Suhdanteet ja yksittäiset yritykset</vt:lpstr>
      <vt:lpstr>PowerPoint-esitys</vt:lpstr>
      <vt:lpstr>Syklisten ja vakaiden yritysten hinnoittelu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Oppilas</cp:lastModifiedBy>
  <cp:revision>25</cp:revision>
  <dcterms:created xsi:type="dcterms:W3CDTF">2022-04-07T10:52:35Z</dcterms:created>
  <dcterms:modified xsi:type="dcterms:W3CDTF">2023-03-05T20:25:44Z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</Properties>
</file>