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8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9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7" r:id="rId9"/>
    <p:sldId id="268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-laskentataulukko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-laskentataulukko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4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5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6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7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8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Arial"/>
                    <a:cs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Sheet1!$A$2:$A$36</c:f>
              <c:strCache>
                <c:ptCount val="35"/>
                <c:pt idx="0">
                  <c:v>-86</c:v>
                </c:pt>
                <c:pt idx="1">
                  <c:v>-87</c:v>
                </c:pt>
                <c:pt idx="2">
                  <c:v>-88</c:v>
                </c:pt>
                <c:pt idx="3">
                  <c:v>-89</c:v>
                </c:pt>
                <c:pt idx="4">
                  <c:v>-90</c:v>
                </c:pt>
                <c:pt idx="5">
                  <c:v>-91</c:v>
                </c:pt>
                <c:pt idx="6">
                  <c:v>-92</c:v>
                </c:pt>
                <c:pt idx="7">
                  <c:v>-93</c:v>
                </c:pt>
                <c:pt idx="8">
                  <c:v>-94</c:v>
                </c:pt>
                <c:pt idx="9">
                  <c:v>-95</c:v>
                </c:pt>
                <c:pt idx="10">
                  <c:v>-96</c:v>
                </c:pt>
                <c:pt idx="11">
                  <c:v>-97</c:v>
                </c:pt>
                <c:pt idx="12">
                  <c:v>-98</c:v>
                </c:pt>
                <c:pt idx="13">
                  <c:v>-99</c:v>
                </c:pt>
                <c:pt idx="14">
                  <c:v>-00</c:v>
                </c:pt>
                <c:pt idx="15">
                  <c:v>-01</c:v>
                </c:pt>
                <c:pt idx="16">
                  <c:v>-02</c:v>
                </c:pt>
                <c:pt idx="17">
                  <c:v>-03</c:v>
                </c:pt>
                <c:pt idx="18">
                  <c:v>-04</c:v>
                </c:pt>
                <c:pt idx="19">
                  <c:v>-05</c:v>
                </c:pt>
                <c:pt idx="20">
                  <c:v>-06</c:v>
                </c:pt>
                <c:pt idx="21">
                  <c:v>-07</c:v>
                </c:pt>
                <c:pt idx="22">
                  <c:v>-08</c:v>
                </c:pt>
                <c:pt idx="23">
                  <c:v>-09</c:v>
                </c:pt>
                <c:pt idx="24">
                  <c:v>-10</c:v>
                </c:pt>
                <c:pt idx="25">
                  <c:v>-11</c:v>
                </c:pt>
                <c:pt idx="26">
                  <c:v>-12</c:v>
                </c:pt>
                <c:pt idx="27">
                  <c:v>-13</c:v>
                </c:pt>
                <c:pt idx="28">
                  <c:v>-14</c:v>
                </c:pt>
                <c:pt idx="29">
                  <c:v>-15</c:v>
                </c:pt>
                <c:pt idx="30">
                  <c:v>-16</c:v>
                </c:pt>
                <c:pt idx="31">
                  <c:v>-17</c:v>
                </c:pt>
                <c:pt idx="32">
                  <c:v>-18*</c:v>
                </c:pt>
                <c:pt idx="33">
                  <c:v>-19*</c:v>
                </c:pt>
                <c:pt idx="34">
                  <c:v>-20*</c:v>
                </c:pt>
              </c:strCache>
            </c:strRef>
          </c:cat>
          <c:val>
            <c:numRef>
              <c:f>Sheet1!$B$2:$B$36</c:f>
              <c:numCache>
                <c:formatCode>General</c:formatCode>
                <c:ptCount val="35"/>
                <c:pt idx="0">
                  <c:v>2.6</c:v>
                </c:pt>
                <c:pt idx="1">
                  <c:v>3.6</c:v>
                </c:pt>
                <c:pt idx="2">
                  <c:v>5.0999999999999996</c:v>
                </c:pt>
                <c:pt idx="3">
                  <c:v>5.4</c:v>
                </c:pt>
                <c:pt idx="4">
                  <c:v>0.7</c:v>
                </c:pt>
                <c:pt idx="5">
                  <c:v>-5.9</c:v>
                </c:pt>
                <c:pt idx="6">
                  <c:v>-3.3</c:v>
                </c:pt>
                <c:pt idx="7">
                  <c:v>-0.7</c:v>
                </c:pt>
                <c:pt idx="8">
                  <c:v>3.9</c:v>
                </c:pt>
                <c:pt idx="9">
                  <c:v>4.2</c:v>
                </c:pt>
                <c:pt idx="10">
                  <c:v>3.7</c:v>
                </c:pt>
                <c:pt idx="11">
                  <c:v>6.3</c:v>
                </c:pt>
                <c:pt idx="12">
                  <c:v>5.4</c:v>
                </c:pt>
                <c:pt idx="13">
                  <c:v>4.4000000000000004</c:v>
                </c:pt>
                <c:pt idx="14">
                  <c:v>5.6</c:v>
                </c:pt>
                <c:pt idx="15">
                  <c:v>2.6</c:v>
                </c:pt>
                <c:pt idx="16">
                  <c:v>1.7</c:v>
                </c:pt>
                <c:pt idx="17" formatCode="0.0">
                  <c:v>2</c:v>
                </c:pt>
                <c:pt idx="18" formatCode="0.0">
                  <c:v>3.9</c:v>
                </c:pt>
                <c:pt idx="19" formatCode="0.0">
                  <c:v>2.8</c:v>
                </c:pt>
                <c:pt idx="20" formatCode="0.0">
                  <c:v>4.0999999999999996</c:v>
                </c:pt>
                <c:pt idx="21" formatCode="0.0">
                  <c:v>5.2</c:v>
                </c:pt>
                <c:pt idx="22" formatCode="0.0">
                  <c:v>0.7</c:v>
                </c:pt>
                <c:pt idx="23" formatCode="0.0">
                  <c:v>-8.3000000000000007</c:v>
                </c:pt>
                <c:pt idx="24" formatCode="0.0">
                  <c:v>3</c:v>
                </c:pt>
                <c:pt idx="25">
                  <c:v>2.6</c:v>
                </c:pt>
                <c:pt idx="26">
                  <c:v>-1.4</c:v>
                </c:pt>
                <c:pt idx="27">
                  <c:v>-0.9</c:v>
                </c:pt>
                <c:pt idx="28">
                  <c:v>-0.4</c:v>
                </c:pt>
                <c:pt idx="29">
                  <c:v>0.5</c:v>
                </c:pt>
                <c:pt idx="30">
                  <c:v>2.8</c:v>
                </c:pt>
                <c:pt idx="31">
                  <c:v>3.2</c:v>
                </c:pt>
                <c:pt idx="32">
                  <c:v>1.3</c:v>
                </c:pt>
                <c:pt idx="33">
                  <c:v>1.3</c:v>
                </c:pt>
                <c:pt idx="34">
                  <c:v>-2.8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21-48B3-8FA0-AFAA3BEBFA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089775544"/>
        <c:axId val="-2124205784"/>
      </c:barChart>
      <c:catAx>
        <c:axId val="20897755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 anchor="b" anchorCtr="1"/>
          <a:lstStyle/>
          <a:p>
            <a:pPr>
              <a:defRPr sz="1200">
                <a:latin typeface="Arial"/>
                <a:cs typeface="Arial"/>
              </a:defRPr>
            </a:pPr>
            <a:endParaRPr lang="fi-FI"/>
          </a:p>
        </c:txPr>
        <c:crossAx val="-2124205784"/>
        <c:crosses val="autoZero"/>
        <c:auto val="1"/>
        <c:lblAlgn val="ctr"/>
        <c:lblOffset val="100"/>
        <c:noMultiLvlLbl val="0"/>
      </c:catAx>
      <c:valAx>
        <c:axId val="-2124205784"/>
        <c:scaling>
          <c:orientation val="minMax"/>
          <c:max val="7"/>
          <c:min val="-9"/>
        </c:scaling>
        <c:delete val="0"/>
        <c:axPos val="l"/>
        <c:minorGridlines>
          <c:spPr>
            <a:ln>
              <a:prstDash val="sysDot"/>
            </a:ln>
          </c:spPr>
        </c:minorGridlines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>
                <a:latin typeface="Arial"/>
                <a:cs typeface="Arial"/>
              </a:defRPr>
            </a:pPr>
            <a:endParaRPr lang="fi-FI"/>
          </a:p>
        </c:txPr>
        <c:crossAx val="2089775544"/>
        <c:crosses val="autoZero"/>
        <c:crossBetween val="between"/>
        <c:majorUnit val="1"/>
        <c:minorUnit val="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Kuluttajahintaindeksin keskimääräinen vuosimuutos, %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>
                    <a:latin typeface="Arial"/>
                    <a:cs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Sheet1!$A$2:$A$36</c:f>
              <c:strCache>
                <c:ptCount val="35"/>
                <c:pt idx="0">
                  <c:v>-86</c:v>
                </c:pt>
                <c:pt idx="1">
                  <c:v>-87</c:v>
                </c:pt>
                <c:pt idx="2">
                  <c:v>-88</c:v>
                </c:pt>
                <c:pt idx="3">
                  <c:v>-89</c:v>
                </c:pt>
                <c:pt idx="4">
                  <c:v>-90</c:v>
                </c:pt>
                <c:pt idx="5">
                  <c:v>-91</c:v>
                </c:pt>
                <c:pt idx="6">
                  <c:v>-92</c:v>
                </c:pt>
                <c:pt idx="7">
                  <c:v>-93</c:v>
                </c:pt>
                <c:pt idx="8">
                  <c:v>-94</c:v>
                </c:pt>
                <c:pt idx="9">
                  <c:v>-95</c:v>
                </c:pt>
                <c:pt idx="10">
                  <c:v>-96</c:v>
                </c:pt>
                <c:pt idx="11">
                  <c:v>-97</c:v>
                </c:pt>
                <c:pt idx="12">
                  <c:v>-98</c:v>
                </c:pt>
                <c:pt idx="13">
                  <c:v>-99</c:v>
                </c:pt>
                <c:pt idx="14">
                  <c:v>-00</c:v>
                </c:pt>
                <c:pt idx="15">
                  <c:v>-01</c:v>
                </c:pt>
                <c:pt idx="16">
                  <c:v>-02</c:v>
                </c:pt>
                <c:pt idx="17">
                  <c:v>-03</c:v>
                </c:pt>
                <c:pt idx="18">
                  <c:v>-04</c:v>
                </c:pt>
                <c:pt idx="19">
                  <c:v>-05</c:v>
                </c:pt>
                <c:pt idx="20">
                  <c:v>-06</c:v>
                </c:pt>
                <c:pt idx="21">
                  <c:v>-07</c:v>
                </c:pt>
                <c:pt idx="22">
                  <c:v>-08</c:v>
                </c:pt>
                <c:pt idx="23">
                  <c:v>-09</c:v>
                </c:pt>
                <c:pt idx="24">
                  <c:v>-10</c:v>
                </c:pt>
                <c:pt idx="25">
                  <c:v>-11</c:v>
                </c:pt>
                <c:pt idx="26">
                  <c:v>-12</c:v>
                </c:pt>
                <c:pt idx="27">
                  <c:v>-13</c:v>
                </c:pt>
                <c:pt idx="28">
                  <c:v>-14</c:v>
                </c:pt>
                <c:pt idx="29">
                  <c:v>-15</c:v>
                </c:pt>
                <c:pt idx="30">
                  <c:v>-16</c:v>
                </c:pt>
                <c:pt idx="31">
                  <c:v>-17</c:v>
                </c:pt>
                <c:pt idx="32">
                  <c:v>-18</c:v>
                </c:pt>
                <c:pt idx="33">
                  <c:v>-19</c:v>
                </c:pt>
                <c:pt idx="34">
                  <c:v>-20</c:v>
                </c:pt>
              </c:strCache>
            </c:strRef>
          </c:cat>
          <c:val>
            <c:numRef>
              <c:f>Sheet1!$B$2:$B$36</c:f>
              <c:numCache>
                <c:formatCode>0.0</c:formatCode>
                <c:ptCount val="35"/>
                <c:pt idx="0">
                  <c:v>3.6</c:v>
                </c:pt>
                <c:pt idx="1">
                  <c:v>3.7</c:v>
                </c:pt>
                <c:pt idx="2">
                  <c:v>5.0999999999999996</c:v>
                </c:pt>
                <c:pt idx="3">
                  <c:v>6.6</c:v>
                </c:pt>
                <c:pt idx="4">
                  <c:v>6.1</c:v>
                </c:pt>
                <c:pt idx="5">
                  <c:v>4.0999999999999996</c:v>
                </c:pt>
                <c:pt idx="6">
                  <c:v>2.6</c:v>
                </c:pt>
                <c:pt idx="7">
                  <c:v>2.2000000000000002</c:v>
                </c:pt>
                <c:pt idx="8">
                  <c:v>1.1000000000000001</c:v>
                </c:pt>
                <c:pt idx="9">
                  <c:v>1</c:v>
                </c:pt>
                <c:pt idx="10">
                  <c:v>0.6</c:v>
                </c:pt>
                <c:pt idx="11">
                  <c:v>1.2</c:v>
                </c:pt>
                <c:pt idx="12">
                  <c:v>1.4</c:v>
                </c:pt>
                <c:pt idx="13">
                  <c:v>1.2</c:v>
                </c:pt>
                <c:pt idx="14">
                  <c:v>3.4</c:v>
                </c:pt>
                <c:pt idx="15">
                  <c:v>2.6</c:v>
                </c:pt>
                <c:pt idx="16">
                  <c:v>1.6</c:v>
                </c:pt>
                <c:pt idx="17">
                  <c:v>0.9</c:v>
                </c:pt>
                <c:pt idx="18">
                  <c:v>0.2</c:v>
                </c:pt>
                <c:pt idx="19">
                  <c:v>0.9</c:v>
                </c:pt>
                <c:pt idx="20">
                  <c:v>1.6</c:v>
                </c:pt>
                <c:pt idx="21">
                  <c:v>2.5</c:v>
                </c:pt>
                <c:pt idx="22">
                  <c:v>4.0999999999999996</c:v>
                </c:pt>
                <c:pt idx="23">
                  <c:v>0</c:v>
                </c:pt>
                <c:pt idx="24">
                  <c:v>1.2</c:v>
                </c:pt>
                <c:pt idx="25">
                  <c:v>3.4</c:v>
                </c:pt>
                <c:pt idx="26">
                  <c:v>2.8</c:v>
                </c:pt>
                <c:pt idx="27">
                  <c:v>1.5</c:v>
                </c:pt>
                <c:pt idx="28">
                  <c:v>1</c:v>
                </c:pt>
                <c:pt idx="29" formatCode="General">
                  <c:v>-0.2</c:v>
                </c:pt>
                <c:pt idx="30" formatCode="General">
                  <c:v>0.4</c:v>
                </c:pt>
                <c:pt idx="31" formatCode="General">
                  <c:v>0.8</c:v>
                </c:pt>
                <c:pt idx="32" formatCode="General">
                  <c:v>1.2</c:v>
                </c:pt>
                <c:pt idx="33" formatCode="General">
                  <c:v>1.1000000000000001</c:v>
                </c:pt>
                <c:pt idx="34" formatCode="General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13-4BC2-ACD9-E7C598E023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-2132800936"/>
        <c:axId val="-2126943992"/>
      </c:barChart>
      <c:catAx>
        <c:axId val="-2132800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 b="1"/>
            </a:pPr>
            <a:endParaRPr lang="fi-FI"/>
          </a:p>
        </c:txPr>
        <c:crossAx val="-2126943992"/>
        <c:crossesAt val="0"/>
        <c:auto val="1"/>
        <c:lblAlgn val="ctr"/>
        <c:lblOffset val="100"/>
        <c:noMultiLvlLbl val="0"/>
      </c:catAx>
      <c:valAx>
        <c:axId val="-2126943992"/>
        <c:scaling>
          <c:orientation val="minMax"/>
          <c:max val="8"/>
          <c:min val="0"/>
        </c:scaling>
        <c:delete val="0"/>
        <c:axPos val="l"/>
        <c:majorGridlines>
          <c:spPr>
            <a:ln>
              <a:solidFill>
                <a:schemeClr val="tx1">
                  <a:tint val="75000"/>
                </a:schemeClr>
              </a:solidFill>
              <a:prstDash val="sysDot"/>
            </a:ln>
          </c:spPr>
        </c:majorGridlines>
        <c:numFmt formatCode="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600" b="0">
                <a:latin typeface="Arial"/>
                <a:cs typeface="Arial"/>
              </a:defRPr>
            </a:pPr>
            <a:endParaRPr lang="fi-FI"/>
          </a:p>
        </c:txPr>
        <c:crossAx val="-2132800936"/>
        <c:crosses val="autoZero"/>
        <c:crossBetween val="between"/>
        <c:majorUnit val="1"/>
        <c:minorUnit val="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ln w="38100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numRef>
              <c:f>Taul1!$A$2:$A$36</c:f>
              <c:numCache>
                <c:formatCode>m/d/yyyy</c:formatCode>
                <c:ptCount val="35"/>
                <c:pt idx="0">
                  <c:v>44196</c:v>
                </c:pt>
                <c:pt idx="1">
                  <c:v>43830</c:v>
                </c:pt>
                <c:pt idx="2">
                  <c:v>43465</c:v>
                </c:pt>
                <c:pt idx="3">
                  <c:v>43100</c:v>
                </c:pt>
                <c:pt idx="4">
                  <c:v>42735</c:v>
                </c:pt>
                <c:pt idx="5">
                  <c:v>42369</c:v>
                </c:pt>
                <c:pt idx="6">
                  <c:v>42004</c:v>
                </c:pt>
                <c:pt idx="7">
                  <c:v>41639</c:v>
                </c:pt>
                <c:pt idx="8">
                  <c:v>41274</c:v>
                </c:pt>
                <c:pt idx="9">
                  <c:v>40908</c:v>
                </c:pt>
                <c:pt idx="10">
                  <c:v>40543</c:v>
                </c:pt>
                <c:pt idx="11">
                  <c:v>40178</c:v>
                </c:pt>
                <c:pt idx="12">
                  <c:v>39813</c:v>
                </c:pt>
                <c:pt idx="13">
                  <c:v>39447</c:v>
                </c:pt>
                <c:pt idx="14">
                  <c:v>39082</c:v>
                </c:pt>
                <c:pt idx="15">
                  <c:v>38717</c:v>
                </c:pt>
                <c:pt idx="16">
                  <c:v>38352</c:v>
                </c:pt>
                <c:pt idx="17">
                  <c:v>37986</c:v>
                </c:pt>
                <c:pt idx="18">
                  <c:v>37621</c:v>
                </c:pt>
                <c:pt idx="19">
                  <c:v>37256</c:v>
                </c:pt>
                <c:pt idx="20">
                  <c:v>36891</c:v>
                </c:pt>
                <c:pt idx="21">
                  <c:v>36525</c:v>
                </c:pt>
                <c:pt idx="22">
                  <c:v>36160</c:v>
                </c:pt>
                <c:pt idx="23">
                  <c:v>35795</c:v>
                </c:pt>
                <c:pt idx="24">
                  <c:v>35430</c:v>
                </c:pt>
                <c:pt idx="25">
                  <c:v>35064</c:v>
                </c:pt>
                <c:pt idx="26">
                  <c:v>34699</c:v>
                </c:pt>
                <c:pt idx="27">
                  <c:v>34334</c:v>
                </c:pt>
                <c:pt idx="28">
                  <c:v>33969</c:v>
                </c:pt>
                <c:pt idx="29">
                  <c:v>33603</c:v>
                </c:pt>
                <c:pt idx="30">
                  <c:v>33238</c:v>
                </c:pt>
                <c:pt idx="31">
                  <c:v>32873</c:v>
                </c:pt>
                <c:pt idx="32">
                  <c:v>32508</c:v>
                </c:pt>
                <c:pt idx="33">
                  <c:v>32142</c:v>
                </c:pt>
                <c:pt idx="34">
                  <c:v>31777</c:v>
                </c:pt>
              </c:numCache>
            </c:numRef>
          </c:cat>
          <c:val>
            <c:numRef>
              <c:f>Taul1!$B$2:$B$36</c:f>
              <c:numCache>
                <c:formatCode>0.0\ %</c:formatCode>
                <c:ptCount val="35"/>
                <c:pt idx="0">
                  <c:v>-0.11700000000000001</c:v>
                </c:pt>
                <c:pt idx="1">
                  <c:v>2.1499999999999998E-2</c:v>
                </c:pt>
                <c:pt idx="2">
                  <c:v>6.6500000000000004E-2</c:v>
                </c:pt>
                <c:pt idx="3">
                  <c:v>0.151</c:v>
                </c:pt>
                <c:pt idx="4">
                  <c:v>-3.7199999999999997E-2</c:v>
                </c:pt>
                <c:pt idx="5">
                  <c:v>-3.7400000000000003E-2</c:v>
                </c:pt>
                <c:pt idx="6">
                  <c:v>-1.2999999999999999E-3</c:v>
                </c:pt>
                <c:pt idx="7">
                  <c:v>-1.46E-2</c:v>
                </c:pt>
                <c:pt idx="8">
                  <c:v>4.0000000000000002E-4</c:v>
                </c:pt>
                <c:pt idx="9">
                  <c:v>8.4199999999999997E-2</c:v>
                </c:pt>
                <c:pt idx="10">
                  <c:v>0.16370000000000001</c:v>
                </c:pt>
                <c:pt idx="11">
                  <c:v>-0.31290000000000001</c:v>
                </c:pt>
                <c:pt idx="12">
                  <c:v>-1.6000000000000001E-3</c:v>
                </c:pt>
                <c:pt idx="13">
                  <c:v>6.83E-2</c:v>
                </c:pt>
                <c:pt idx="14">
                  <c:v>0.17230000000000001</c:v>
                </c:pt>
                <c:pt idx="15">
                  <c:v>7.2300000000000003E-2</c:v>
                </c:pt>
                <c:pt idx="16">
                  <c:v>5.4699999999999999E-2</c:v>
                </c:pt>
                <c:pt idx="17">
                  <c:v>-1.83E-2</c:v>
                </c:pt>
                <c:pt idx="18">
                  <c:v>-1.1599999999999999E-2</c:v>
                </c:pt>
                <c:pt idx="19">
                  <c:v>-3.4000000000000002E-2</c:v>
                </c:pt>
                <c:pt idx="20">
                  <c:v>0.26090000000000002</c:v>
                </c:pt>
                <c:pt idx="21">
                  <c:v>1.2E-2</c:v>
                </c:pt>
                <c:pt idx="22">
                  <c:v>8.3299999999999999E-2</c:v>
                </c:pt>
                <c:pt idx="23">
                  <c:v>0.14230000000000001</c:v>
                </c:pt>
                <c:pt idx="24">
                  <c:v>5.8599999999999999E-2</c:v>
                </c:pt>
                <c:pt idx="25">
                  <c:v>0.14180000000000001</c:v>
                </c:pt>
                <c:pt idx="26">
                  <c:v>0.14949999999999999</c:v>
                </c:pt>
                <c:pt idx="27">
                  <c:v>0.248</c:v>
                </c:pt>
                <c:pt idx="28">
                  <c:v>0.1575</c:v>
                </c:pt>
                <c:pt idx="29">
                  <c:v>-8.3699999999999997E-2</c:v>
                </c:pt>
                <c:pt idx="30">
                  <c:v>1.55E-2</c:v>
                </c:pt>
                <c:pt idx="31">
                  <c:v>7.4099999999999999E-2</c:v>
                </c:pt>
                <c:pt idx="32">
                  <c:v>8.6400000000000005E-2</c:v>
                </c:pt>
                <c:pt idx="33">
                  <c:v>3.56E-2</c:v>
                </c:pt>
                <c:pt idx="34">
                  <c:v>-1.72E-2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BCD7-4DF2-B91C-295138B089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52887608"/>
        <c:axId val="452891544"/>
      </c:lineChart>
      <c:dateAx>
        <c:axId val="4528876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noFill/>
              <a:round/>
            </a:ln>
            <a:effectLst/>
          </c:spPr>
        </c:minorGridlines>
        <c:numFmt formatCode="\-yy" sourceLinked="0"/>
        <c:majorTickMark val="out"/>
        <c:minorTickMark val="none"/>
        <c:tickLblPos val="low"/>
        <c:spPr>
          <a:noFill/>
          <a:ln w="9525" cap="flat" cmpd="sng" algn="ctr">
            <a:gradFill>
              <a:gsLst>
                <a:gs pos="0">
                  <a:srgbClr val="C00000"/>
                </a:gs>
                <a:gs pos="100000">
                  <a:srgbClr val="C00000"/>
                </a:gs>
                <a:gs pos="83000">
                  <a:srgbClr val="C00000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round/>
          </a:ln>
          <a:effectLst/>
        </c:spPr>
        <c:txPr>
          <a:bodyPr rot="0" spcFirstLastPara="1" vertOverflow="ellipsis" wrap="square" anchor="t" anchorCtr="0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52891544"/>
        <c:crosses val="autoZero"/>
        <c:auto val="0"/>
        <c:lblOffset val="100"/>
        <c:baseTimeUnit val="years"/>
        <c:majorUnit val="1"/>
        <c:majorTimeUnit val="years"/>
        <c:minorUnit val="2"/>
        <c:minorTimeUnit val="years"/>
      </c:dateAx>
      <c:valAx>
        <c:axId val="452891544"/>
        <c:scaling>
          <c:orientation val="minMax"/>
        </c:scaling>
        <c:delete val="0"/>
        <c:axPos val="l"/>
        <c:majorGridlines>
          <c:spPr>
            <a:ln w="1270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52887608"/>
        <c:crossesAt val="1986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Taul1!$C$1</c:f>
              <c:strCache>
                <c:ptCount val="1"/>
                <c:pt idx="0">
                  <c:v>Työttömiä, tuhatta (oik.)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Taul1!$A$2:$A$36</c:f>
              <c:numCache>
                <c:formatCode>m/d/yyyy</c:formatCode>
                <c:ptCount val="35"/>
                <c:pt idx="0">
                  <c:v>44196</c:v>
                </c:pt>
                <c:pt idx="1">
                  <c:v>43830</c:v>
                </c:pt>
                <c:pt idx="2">
                  <c:v>43465</c:v>
                </c:pt>
                <c:pt idx="3">
                  <c:v>43100</c:v>
                </c:pt>
                <c:pt idx="4">
                  <c:v>42735</c:v>
                </c:pt>
                <c:pt idx="5">
                  <c:v>42369</c:v>
                </c:pt>
                <c:pt idx="6">
                  <c:v>42004</c:v>
                </c:pt>
                <c:pt idx="7">
                  <c:v>41639</c:v>
                </c:pt>
                <c:pt idx="8">
                  <c:v>41274</c:v>
                </c:pt>
                <c:pt idx="9">
                  <c:v>40908</c:v>
                </c:pt>
                <c:pt idx="10">
                  <c:v>40543</c:v>
                </c:pt>
                <c:pt idx="11">
                  <c:v>40178</c:v>
                </c:pt>
                <c:pt idx="12">
                  <c:v>39813</c:v>
                </c:pt>
                <c:pt idx="13">
                  <c:v>39447</c:v>
                </c:pt>
                <c:pt idx="14">
                  <c:v>39082</c:v>
                </c:pt>
                <c:pt idx="15">
                  <c:v>38717</c:v>
                </c:pt>
                <c:pt idx="16">
                  <c:v>38352</c:v>
                </c:pt>
                <c:pt idx="17">
                  <c:v>37986</c:v>
                </c:pt>
                <c:pt idx="18">
                  <c:v>37621</c:v>
                </c:pt>
                <c:pt idx="19">
                  <c:v>37256</c:v>
                </c:pt>
                <c:pt idx="20">
                  <c:v>36891</c:v>
                </c:pt>
                <c:pt idx="21">
                  <c:v>36525</c:v>
                </c:pt>
                <c:pt idx="22">
                  <c:v>36160</c:v>
                </c:pt>
                <c:pt idx="23">
                  <c:v>35795</c:v>
                </c:pt>
                <c:pt idx="24">
                  <c:v>35430</c:v>
                </c:pt>
                <c:pt idx="25">
                  <c:v>35064</c:v>
                </c:pt>
                <c:pt idx="26">
                  <c:v>34699</c:v>
                </c:pt>
                <c:pt idx="27">
                  <c:v>34334</c:v>
                </c:pt>
                <c:pt idx="28">
                  <c:v>33969</c:v>
                </c:pt>
                <c:pt idx="29">
                  <c:v>33603</c:v>
                </c:pt>
                <c:pt idx="30">
                  <c:v>33238</c:v>
                </c:pt>
                <c:pt idx="31">
                  <c:v>32873</c:v>
                </c:pt>
                <c:pt idx="32">
                  <c:v>32508</c:v>
                </c:pt>
                <c:pt idx="33">
                  <c:v>32142</c:v>
                </c:pt>
                <c:pt idx="34">
                  <c:v>31777</c:v>
                </c:pt>
              </c:numCache>
            </c:numRef>
          </c:cat>
          <c:val>
            <c:numRef>
              <c:f>Taul1!$C$2:$C$36</c:f>
              <c:numCache>
                <c:formatCode>General</c:formatCode>
                <c:ptCount val="35"/>
                <c:pt idx="0">
                  <c:v>220</c:v>
                </c:pt>
                <c:pt idx="1">
                  <c:v>184</c:v>
                </c:pt>
                <c:pt idx="2">
                  <c:v>202</c:v>
                </c:pt>
                <c:pt idx="3">
                  <c:v>234</c:v>
                </c:pt>
                <c:pt idx="4">
                  <c:v>237</c:v>
                </c:pt>
                <c:pt idx="5">
                  <c:v>252</c:v>
                </c:pt>
                <c:pt idx="6">
                  <c:v>232</c:v>
                </c:pt>
                <c:pt idx="7">
                  <c:v>219</c:v>
                </c:pt>
                <c:pt idx="8">
                  <c:v>207</c:v>
                </c:pt>
                <c:pt idx="9">
                  <c:v>209</c:v>
                </c:pt>
                <c:pt idx="10">
                  <c:v>224</c:v>
                </c:pt>
                <c:pt idx="11">
                  <c:v>221</c:v>
                </c:pt>
                <c:pt idx="12">
                  <c:v>172</c:v>
                </c:pt>
                <c:pt idx="13">
                  <c:v>183</c:v>
                </c:pt>
                <c:pt idx="14">
                  <c:v>204</c:v>
                </c:pt>
                <c:pt idx="15">
                  <c:v>220</c:v>
                </c:pt>
                <c:pt idx="16">
                  <c:v>229</c:v>
                </c:pt>
                <c:pt idx="17">
                  <c:v>235</c:v>
                </c:pt>
                <c:pt idx="18">
                  <c:v>237</c:v>
                </c:pt>
                <c:pt idx="19">
                  <c:v>238</c:v>
                </c:pt>
                <c:pt idx="20">
                  <c:v>253</c:v>
                </c:pt>
                <c:pt idx="21">
                  <c:v>261</c:v>
                </c:pt>
                <c:pt idx="22">
                  <c:v>285</c:v>
                </c:pt>
                <c:pt idx="23">
                  <c:v>314</c:v>
                </c:pt>
                <c:pt idx="24">
                  <c:v>363</c:v>
                </c:pt>
                <c:pt idx="25">
                  <c:v>382</c:v>
                </c:pt>
                <c:pt idx="26">
                  <c:v>408</c:v>
                </c:pt>
                <c:pt idx="27">
                  <c:v>405</c:v>
                </c:pt>
                <c:pt idx="28">
                  <c:v>292</c:v>
                </c:pt>
                <c:pt idx="29">
                  <c:v>169</c:v>
                </c:pt>
                <c:pt idx="30">
                  <c:v>82</c:v>
                </c:pt>
                <c:pt idx="31">
                  <c:v>80</c:v>
                </c:pt>
                <c:pt idx="32">
                  <c:v>116</c:v>
                </c:pt>
                <c:pt idx="33">
                  <c:v>130</c:v>
                </c:pt>
                <c:pt idx="34">
                  <c:v>138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E4-4807-BD56-2C1FE9E106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9"/>
        <c:overlap val="-27"/>
        <c:axId val="386735000"/>
        <c:axId val="386734672"/>
      </c:barChart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Työttömyysaste, % (vas.)</c:v>
                </c:pt>
              </c:strCache>
            </c:strRef>
          </c:tx>
          <c:spPr>
            <a:ln w="38100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numRef>
              <c:f>Taul1!$A$2:$A$36</c:f>
              <c:numCache>
                <c:formatCode>m/d/yyyy</c:formatCode>
                <c:ptCount val="35"/>
                <c:pt idx="0">
                  <c:v>44196</c:v>
                </c:pt>
                <c:pt idx="1">
                  <c:v>43830</c:v>
                </c:pt>
                <c:pt idx="2">
                  <c:v>43465</c:v>
                </c:pt>
                <c:pt idx="3">
                  <c:v>43100</c:v>
                </c:pt>
                <c:pt idx="4">
                  <c:v>42735</c:v>
                </c:pt>
                <c:pt idx="5">
                  <c:v>42369</c:v>
                </c:pt>
                <c:pt idx="6">
                  <c:v>42004</c:v>
                </c:pt>
                <c:pt idx="7">
                  <c:v>41639</c:v>
                </c:pt>
                <c:pt idx="8">
                  <c:v>41274</c:v>
                </c:pt>
                <c:pt idx="9">
                  <c:v>40908</c:v>
                </c:pt>
                <c:pt idx="10">
                  <c:v>40543</c:v>
                </c:pt>
                <c:pt idx="11">
                  <c:v>40178</c:v>
                </c:pt>
                <c:pt idx="12">
                  <c:v>39813</c:v>
                </c:pt>
                <c:pt idx="13">
                  <c:v>39447</c:v>
                </c:pt>
                <c:pt idx="14">
                  <c:v>39082</c:v>
                </c:pt>
                <c:pt idx="15">
                  <c:v>38717</c:v>
                </c:pt>
                <c:pt idx="16">
                  <c:v>38352</c:v>
                </c:pt>
                <c:pt idx="17">
                  <c:v>37986</c:v>
                </c:pt>
                <c:pt idx="18">
                  <c:v>37621</c:v>
                </c:pt>
                <c:pt idx="19">
                  <c:v>37256</c:v>
                </c:pt>
                <c:pt idx="20">
                  <c:v>36891</c:v>
                </c:pt>
                <c:pt idx="21">
                  <c:v>36525</c:v>
                </c:pt>
                <c:pt idx="22">
                  <c:v>36160</c:v>
                </c:pt>
                <c:pt idx="23">
                  <c:v>35795</c:v>
                </c:pt>
                <c:pt idx="24">
                  <c:v>35430</c:v>
                </c:pt>
                <c:pt idx="25">
                  <c:v>35064</c:v>
                </c:pt>
                <c:pt idx="26">
                  <c:v>34699</c:v>
                </c:pt>
                <c:pt idx="27">
                  <c:v>34334</c:v>
                </c:pt>
                <c:pt idx="28">
                  <c:v>33969</c:v>
                </c:pt>
                <c:pt idx="29">
                  <c:v>33603</c:v>
                </c:pt>
                <c:pt idx="30">
                  <c:v>33238</c:v>
                </c:pt>
                <c:pt idx="31">
                  <c:v>32873</c:v>
                </c:pt>
                <c:pt idx="32">
                  <c:v>32508</c:v>
                </c:pt>
                <c:pt idx="33">
                  <c:v>32142</c:v>
                </c:pt>
                <c:pt idx="34">
                  <c:v>31777</c:v>
                </c:pt>
              </c:numCache>
            </c:numRef>
          </c:cat>
          <c:val>
            <c:numRef>
              <c:f>Taul1!$B$2:$B$36</c:f>
              <c:numCache>
                <c:formatCode>General</c:formatCode>
                <c:ptCount val="35"/>
                <c:pt idx="0">
                  <c:v>7.6</c:v>
                </c:pt>
                <c:pt idx="1">
                  <c:v>6.7</c:v>
                </c:pt>
                <c:pt idx="2">
                  <c:v>7.4</c:v>
                </c:pt>
                <c:pt idx="3">
                  <c:v>8.6</c:v>
                </c:pt>
                <c:pt idx="4">
                  <c:v>8.8000000000000007</c:v>
                </c:pt>
                <c:pt idx="5">
                  <c:v>9.4</c:v>
                </c:pt>
                <c:pt idx="6">
                  <c:v>8.6999999999999993</c:v>
                </c:pt>
                <c:pt idx="7">
                  <c:v>8.1999999999999993</c:v>
                </c:pt>
                <c:pt idx="8">
                  <c:v>7.7</c:v>
                </c:pt>
                <c:pt idx="9">
                  <c:v>7.8</c:v>
                </c:pt>
                <c:pt idx="10">
                  <c:v>8.4</c:v>
                </c:pt>
                <c:pt idx="11">
                  <c:v>8.1999999999999993</c:v>
                </c:pt>
                <c:pt idx="12">
                  <c:v>6.4</c:v>
                </c:pt>
                <c:pt idx="13">
                  <c:v>6.9</c:v>
                </c:pt>
                <c:pt idx="14">
                  <c:v>7.7</c:v>
                </c:pt>
                <c:pt idx="15">
                  <c:v>8.4</c:v>
                </c:pt>
                <c:pt idx="16">
                  <c:v>8.8000000000000007</c:v>
                </c:pt>
                <c:pt idx="17">
                  <c:v>9</c:v>
                </c:pt>
                <c:pt idx="18">
                  <c:v>9.1</c:v>
                </c:pt>
                <c:pt idx="19">
                  <c:v>9.1</c:v>
                </c:pt>
                <c:pt idx="20">
                  <c:v>9.8000000000000007</c:v>
                </c:pt>
                <c:pt idx="21">
                  <c:v>10.199999999999999</c:v>
                </c:pt>
                <c:pt idx="22">
                  <c:v>11.4</c:v>
                </c:pt>
                <c:pt idx="23">
                  <c:v>12.7</c:v>
                </c:pt>
                <c:pt idx="24">
                  <c:v>14.6</c:v>
                </c:pt>
                <c:pt idx="25">
                  <c:v>15.4</c:v>
                </c:pt>
                <c:pt idx="26">
                  <c:v>16.600000000000001</c:v>
                </c:pt>
                <c:pt idx="27">
                  <c:v>16.3</c:v>
                </c:pt>
                <c:pt idx="28">
                  <c:v>11.7</c:v>
                </c:pt>
                <c:pt idx="29">
                  <c:v>6.6</c:v>
                </c:pt>
                <c:pt idx="30">
                  <c:v>3.2</c:v>
                </c:pt>
                <c:pt idx="31">
                  <c:v>3.1</c:v>
                </c:pt>
                <c:pt idx="32">
                  <c:v>4.5</c:v>
                </c:pt>
                <c:pt idx="33">
                  <c:v>5.0999999999999996</c:v>
                </c:pt>
                <c:pt idx="34">
                  <c:v>5.4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C6E4-4807-BD56-2C1FE9E106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6726144"/>
        <c:axId val="386728112"/>
      </c:lineChart>
      <c:dateAx>
        <c:axId val="386726144"/>
        <c:scaling>
          <c:orientation val="minMax"/>
        </c:scaling>
        <c:delete val="0"/>
        <c:axPos val="b"/>
        <c:numFmt formatCode="\-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86728112"/>
        <c:crosses val="autoZero"/>
        <c:auto val="1"/>
        <c:lblOffset val="100"/>
        <c:baseTimeUnit val="years"/>
      </c:dateAx>
      <c:valAx>
        <c:axId val="386728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86726144"/>
        <c:crosses val="autoZero"/>
        <c:crossBetween val="between"/>
      </c:valAx>
      <c:valAx>
        <c:axId val="38673467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86735000"/>
        <c:crosses val="max"/>
        <c:crossBetween val="between"/>
      </c:valAx>
      <c:dateAx>
        <c:axId val="386735000"/>
        <c:scaling>
          <c:orientation val="minMax"/>
        </c:scaling>
        <c:delete val="1"/>
        <c:axPos val="b"/>
        <c:numFmt formatCode="m/d/yyyy" sourceLinked="1"/>
        <c:majorTickMark val="out"/>
        <c:minorTickMark val="none"/>
        <c:tickLblPos val="nextTo"/>
        <c:crossAx val="386734672"/>
        <c:crosses val="autoZero"/>
        <c:auto val="1"/>
        <c:lblOffset val="100"/>
        <c:baseTimeUnit val="years"/>
      </c:date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Julkisyhteisöjen velka, milj. € (oik.)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Taul1!$A$2:$A$36</c:f>
              <c:numCache>
                <c:formatCode>d\.m\.yyyy;@</c:formatCode>
                <c:ptCount val="35"/>
                <c:pt idx="0">
                  <c:v>31777</c:v>
                </c:pt>
                <c:pt idx="1">
                  <c:v>32142</c:v>
                </c:pt>
                <c:pt idx="2">
                  <c:v>32508</c:v>
                </c:pt>
                <c:pt idx="3">
                  <c:v>32873</c:v>
                </c:pt>
                <c:pt idx="4">
                  <c:v>33238</c:v>
                </c:pt>
                <c:pt idx="5">
                  <c:v>33603</c:v>
                </c:pt>
                <c:pt idx="6">
                  <c:v>33969</c:v>
                </c:pt>
                <c:pt idx="7">
                  <c:v>34334</c:v>
                </c:pt>
                <c:pt idx="8">
                  <c:v>34699</c:v>
                </c:pt>
                <c:pt idx="9">
                  <c:v>35064</c:v>
                </c:pt>
                <c:pt idx="10">
                  <c:v>35430</c:v>
                </c:pt>
                <c:pt idx="11">
                  <c:v>35795</c:v>
                </c:pt>
                <c:pt idx="12">
                  <c:v>36160</c:v>
                </c:pt>
                <c:pt idx="13">
                  <c:v>36525</c:v>
                </c:pt>
                <c:pt idx="14">
                  <c:v>36891</c:v>
                </c:pt>
                <c:pt idx="15">
                  <c:v>37256</c:v>
                </c:pt>
                <c:pt idx="16">
                  <c:v>37621</c:v>
                </c:pt>
                <c:pt idx="17">
                  <c:v>37986</c:v>
                </c:pt>
                <c:pt idx="18">
                  <c:v>38352</c:v>
                </c:pt>
                <c:pt idx="19">
                  <c:v>38717</c:v>
                </c:pt>
                <c:pt idx="20">
                  <c:v>39082</c:v>
                </c:pt>
                <c:pt idx="21">
                  <c:v>39447</c:v>
                </c:pt>
                <c:pt idx="22">
                  <c:v>39813</c:v>
                </c:pt>
                <c:pt idx="23">
                  <c:v>40178</c:v>
                </c:pt>
                <c:pt idx="24">
                  <c:v>40543</c:v>
                </c:pt>
                <c:pt idx="25">
                  <c:v>40908</c:v>
                </c:pt>
                <c:pt idx="26">
                  <c:v>41274</c:v>
                </c:pt>
                <c:pt idx="27">
                  <c:v>41639</c:v>
                </c:pt>
                <c:pt idx="28">
                  <c:v>42004</c:v>
                </c:pt>
                <c:pt idx="29">
                  <c:v>42369</c:v>
                </c:pt>
                <c:pt idx="30">
                  <c:v>42735</c:v>
                </c:pt>
                <c:pt idx="31">
                  <c:v>43100</c:v>
                </c:pt>
                <c:pt idx="32">
                  <c:v>43465</c:v>
                </c:pt>
                <c:pt idx="33">
                  <c:v>43830</c:v>
                </c:pt>
                <c:pt idx="34">
                  <c:v>44196</c:v>
                </c:pt>
              </c:numCache>
            </c:numRef>
          </c:cat>
          <c:val>
            <c:numRef>
              <c:f>Taul1!$B$2:$B$36</c:f>
              <c:numCache>
                <c:formatCode>#,##0</c:formatCode>
                <c:ptCount val="35"/>
                <c:pt idx="0">
                  <c:v>10273</c:v>
                </c:pt>
                <c:pt idx="1">
                  <c:v>11919</c:v>
                </c:pt>
                <c:pt idx="2">
                  <c:v>12657</c:v>
                </c:pt>
                <c:pt idx="3">
                  <c:v>12224</c:v>
                </c:pt>
                <c:pt idx="4">
                  <c:v>12547</c:v>
                </c:pt>
                <c:pt idx="5">
                  <c:v>18996</c:v>
                </c:pt>
                <c:pt idx="6">
                  <c:v>33250</c:v>
                </c:pt>
                <c:pt idx="7">
                  <c:v>46404</c:v>
                </c:pt>
                <c:pt idx="8">
                  <c:v>50950</c:v>
                </c:pt>
                <c:pt idx="9">
                  <c:v>54351</c:v>
                </c:pt>
                <c:pt idx="10">
                  <c:v>56458</c:v>
                </c:pt>
                <c:pt idx="11">
                  <c:v>57858</c:v>
                </c:pt>
                <c:pt idx="12">
                  <c:v>56414</c:v>
                </c:pt>
                <c:pt idx="13">
                  <c:v>55912</c:v>
                </c:pt>
                <c:pt idx="14">
                  <c:v>57926</c:v>
                </c:pt>
                <c:pt idx="15">
                  <c:v>59187</c:v>
                </c:pt>
                <c:pt idx="16">
                  <c:v>59661</c:v>
                </c:pt>
                <c:pt idx="17">
                  <c:v>64870</c:v>
                </c:pt>
                <c:pt idx="18">
                  <c:v>67697</c:v>
                </c:pt>
                <c:pt idx="19">
                  <c:v>65759</c:v>
                </c:pt>
                <c:pt idx="20">
                  <c:v>65894</c:v>
                </c:pt>
                <c:pt idx="21">
                  <c:v>63425</c:v>
                </c:pt>
                <c:pt idx="22">
                  <c:v>63254</c:v>
                </c:pt>
                <c:pt idx="23">
                  <c:v>75482</c:v>
                </c:pt>
                <c:pt idx="24">
                  <c:v>88248</c:v>
                </c:pt>
                <c:pt idx="25">
                  <c:v>95576</c:v>
                </c:pt>
                <c:pt idx="26">
                  <c:v>107801</c:v>
                </c:pt>
                <c:pt idx="27">
                  <c:v>114888</c:v>
                </c:pt>
                <c:pt idx="28">
                  <c:v>123778</c:v>
                </c:pt>
                <c:pt idx="29">
                  <c:v>134529</c:v>
                </c:pt>
                <c:pt idx="30">
                  <c:v>137420</c:v>
                </c:pt>
                <c:pt idx="31">
                  <c:v>138422</c:v>
                </c:pt>
                <c:pt idx="32">
                  <c:v>139564</c:v>
                </c:pt>
                <c:pt idx="33">
                  <c:v>142938</c:v>
                </c:pt>
                <c:pt idx="34">
                  <c:v>164182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53-4AE6-8276-642362A5D0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8"/>
        <c:overlap val="-27"/>
        <c:axId val="435080480"/>
        <c:axId val="435076216"/>
      </c:barChart>
      <c:lineChart>
        <c:grouping val="standard"/>
        <c:varyColors val="0"/>
        <c:ser>
          <c:idx val="1"/>
          <c:order val="1"/>
          <c:tx>
            <c:strRef>
              <c:f>Taul1!$C$1</c:f>
              <c:strCache>
                <c:ptCount val="1"/>
                <c:pt idx="0">
                  <c:v>Julkisyhteisöjen yli-/alijäämä, % (vas.)</c:v>
                </c:pt>
              </c:strCache>
            </c:strRef>
          </c:tx>
          <c:spPr>
            <a:ln w="38100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numRef>
              <c:f>Taul1!$A$2:$A$36</c:f>
              <c:numCache>
                <c:formatCode>d\.m\.yyyy;@</c:formatCode>
                <c:ptCount val="35"/>
                <c:pt idx="0">
                  <c:v>31777</c:v>
                </c:pt>
                <c:pt idx="1">
                  <c:v>32142</c:v>
                </c:pt>
                <c:pt idx="2">
                  <c:v>32508</c:v>
                </c:pt>
                <c:pt idx="3">
                  <c:v>32873</c:v>
                </c:pt>
                <c:pt idx="4">
                  <c:v>33238</c:v>
                </c:pt>
                <c:pt idx="5">
                  <c:v>33603</c:v>
                </c:pt>
                <c:pt idx="6">
                  <c:v>33969</c:v>
                </c:pt>
                <c:pt idx="7">
                  <c:v>34334</c:v>
                </c:pt>
                <c:pt idx="8">
                  <c:v>34699</c:v>
                </c:pt>
                <c:pt idx="9">
                  <c:v>35064</c:v>
                </c:pt>
                <c:pt idx="10">
                  <c:v>35430</c:v>
                </c:pt>
                <c:pt idx="11">
                  <c:v>35795</c:v>
                </c:pt>
                <c:pt idx="12">
                  <c:v>36160</c:v>
                </c:pt>
                <c:pt idx="13">
                  <c:v>36525</c:v>
                </c:pt>
                <c:pt idx="14">
                  <c:v>36891</c:v>
                </c:pt>
                <c:pt idx="15">
                  <c:v>37256</c:v>
                </c:pt>
                <c:pt idx="16">
                  <c:v>37621</c:v>
                </c:pt>
                <c:pt idx="17">
                  <c:v>37986</c:v>
                </c:pt>
                <c:pt idx="18">
                  <c:v>38352</c:v>
                </c:pt>
                <c:pt idx="19">
                  <c:v>38717</c:v>
                </c:pt>
                <c:pt idx="20">
                  <c:v>39082</c:v>
                </c:pt>
                <c:pt idx="21">
                  <c:v>39447</c:v>
                </c:pt>
                <c:pt idx="22">
                  <c:v>39813</c:v>
                </c:pt>
                <c:pt idx="23">
                  <c:v>40178</c:v>
                </c:pt>
                <c:pt idx="24">
                  <c:v>40543</c:v>
                </c:pt>
                <c:pt idx="25">
                  <c:v>40908</c:v>
                </c:pt>
                <c:pt idx="26">
                  <c:v>41274</c:v>
                </c:pt>
                <c:pt idx="27">
                  <c:v>41639</c:v>
                </c:pt>
                <c:pt idx="28">
                  <c:v>42004</c:v>
                </c:pt>
                <c:pt idx="29">
                  <c:v>42369</c:v>
                </c:pt>
                <c:pt idx="30">
                  <c:v>42735</c:v>
                </c:pt>
                <c:pt idx="31">
                  <c:v>43100</c:v>
                </c:pt>
                <c:pt idx="32">
                  <c:v>43465</c:v>
                </c:pt>
                <c:pt idx="33">
                  <c:v>43830</c:v>
                </c:pt>
                <c:pt idx="34">
                  <c:v>44196</c:v>
                </c:pt>
              </c:numCache>
            </c:numRef>
          </c:cat>
          <c:val>
            <c:numRef>
              <c:f>Taul1!$C$2:$C$36</c:f>
              <c:numCache>
                <c:formatCode>General</c:formatCode>
                <c:ptCount val="35"/>
                <c:pt idx="0">
                  <c:v>3.8</c:v>
                </c:pt>
                <c:pt idx="1">
                  <c:v>1.6</c:v>
                </c:pt>
                <c:pt idx="2">
                  <c:v>5.0999999999999996</c:v>
                </c:pt>
                <c:pt idx="3">
                  <c:v>6.7</c:v>
                </c:pt>
                <c:pt idx="4">
                  <c:v>5.3</c:v>
                </c:pt>
                <c:pt idx="5">
                  <c:v>-0.9</c:v>
                </c:pt>
                <c:pt idx="6">
                  <c:v>-5.3</c:v>
                </c:pt>
                <c:pt idx="7">
                  <c:v>-8.1</c:v>
                </c:pt>
                <c:pt idx="8">
                  <c:v>-6.5</c:v>
                </c:pt>
                <c:pt idx="9">
                  <c:v>-5.9</c:v>
                </c:pt>
                <c:pt idx="10">
                  <c:v>-3.2</c:v>
                </c:pt>
                <c:pt idx="11">
                  <c:v>-1.2</c:v>
                </c:pt>
                <c:pt idx="12">
                  <c:v>1.6</c:v>
                </c:pt>
                <c:pt idx="13">
                  <c:v>1.7</c:v>
                </c:pt>
                <c:pt idx="14">
                  <c:v>6.9</c:v>
                </c:pt>
                <c:pt idx="15">
                  <c:v>5</c:v>
                </c:pt>
                <c:pt idx="16">
                  <c:v>4.0999999999999996</c:v>
                </c:pt>
                <c:pt idx="17">
                  <c:v>2.4</c:v>
                </c:pt>
                <c:pt idx="18">
                  <c:v>2.2000000000000002</c:v>
                </c:pt>
                <c:pt idx="19">
                  <c:v>2.7</c:v>
                </c:pt>
                <c:pt idx="20">
                  <c:v>4</c:v>
                </c:pt>
                <c:pt idx="21">
                  <c:v>5.0999999999999996</c:v>
                </c:pt>
                <c:pt idx="22">
                  <c:v>4.2</c:v>
                </c:pt>
                <c:pt idx="23">
                  <c:v>-2.5</c:v>
                </c:pt>
                <c:pt idx="24">
                  <c:v>-2.5</c:v>
                </c:pt>
                <c:pt idx="25">
                  <c:v>-1</c:v>
                </c:pt>
                <c:pt idx="26">
                  <c:v>-2.2000000000000002</c:v>
                </c:pt>
                <c:pt idx="27">
                  <c:v>-2.5</c:v>
                </c:pt>
                <c:pt idx="28">
                  <c:v>-3</c:v>
                </c:pt>
                <c:pt idx="29">
                  <c:v>-2.4</c:v>
                </c:pt>
                <c:pt idx="30">
                  <c:v>-1.7</c:v>
                </c:pt>
                <c:pt idx="31">
                  <c:v>-0.7</c:v>
                </c:pt>
                <c:pt idx="32">
                  <c:v>-0.9</c:v>
                </c:pt>
                <c:pt idx="33">
                  <c:v>-0.9</c:v>
                </c:pt>
                <c:pt idx="34">
                  <c:v>-5.5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FB53-4AE6-8276-642362A5D0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5063424"/>
        <c:axId val="435078840"/>
      </c:lineChart>
      <c:dateAx>
        <c:axId val="435063424"/>
        <c:scaling>
          <c:orientation val="minMax"/>
        </c:scaling>
        <c:delete val="0"/>
        <c:axPos val="b"/>
        <c:numFmt formatCode="\-yy" sourceLinked="0"/>
        <c:majorTickMark val="none"/>
        <c:minorTickMark val="none"/>
        <c:tickLblPos val="low"/>
        <c:spPr>
          <a:noFill/>
          <a:ln w="22225" cap="flat" cmpd="sng" algn="ctr">
            <a:solidFill>
              <a:srgbClr val="C00000"/>
            </a:solidFill>
            <a:prstDash val="dash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35078840"/>
        <c:crosses val="autoZero"/>
        <c:auto val="1"/>
        <c:lblOffset val="100"/>
        <c:baseTimeUnit val="years"/>
      </c:dateAx>
      <c:valAx>
        <c:axId val="435078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35063424"/>
        <c:crosses val="autoZero"/>
        <c:crossBetween val="between"/>
      </c:valAx>
      <c:valAx>
        <c:axId val="435076216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35080480"/>
        <c:crosses val="max"/>
        <c:crossBetween val="between"/>
      </c:valAx>
      <c:dateAx>
        <c:axId val="435080480"/>
        <c:scaling>
          <c:orientation val="minMax"/>
        </c:scaling>
        <c:delete val="1"/>
        <c:axPos val="b"/>
        <c:numFmt formatCode="d\.m\.yyyy;@" sourceLinked="1"/>
        <c:majorTickMark val="out"/>
        <c:minorTickMark val="none"/>
        <c:tickLblPos val="nextTo"/>
        <c:crossAx val="435076216"/>
        <c:crosses val="autoZero"/>
        <c:auto val="1"/>
        <c:lblOffset val="100"/>
        <c:baseTimeUnit val="years"/>
        <c:majorUnit val="1"/>
        <c:minorUnit val="1"/>
      </c:date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5764062393563695E-2"/>
          <c:y val="2.2183098369382218E-2"/>
          <c:w val="0.92390249165539351"/>
          <c:h val="0.81976952914599677"/>
        </c:manualLayout>
      </c:layout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Velkaantumisaste, % (vas.)</c:v>
                </c:pt>
              </c:strCache>
            </c:strRef>
          </c:tx>
          <c:spPr>
            <a:ln w="38100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numRef>
              <c:f>Taul1!$A$2:$A$37</c:f>
              <c:numCache>
                <c:formatCode>m/d/yyyy</c:formatCode>
                <c:ptCount val="36"/>
                <c:pt idx="0">
                  <c:v>31412</c:v>
                </c:pt>
                <c:pt idx="1">
                  <c:v>31777</c:v>
                </c:pt>
                <c:pt idx="2">
                  <c:v>32142</c:v>
                </c:pt>
                <c:pt idx="3">
                  <c:v>32508</c:v>
                </c:pt>
                <c:pt idx="4">
                  <c:v>32873</c:v>
                </c:pt>
                <c:pt idx="5">
                  <c:v>33238</c:v>
                </c:pt>
                <c:pt idx="6">
                  <c:v>33603</c:v>
                </c:pt>
                <c:pt idx="7">
                  <c:v>33969</c:v>
                </c:pt>
                <c:pt idx="8">
                  <c:v>34334</c:v>
                </c:pt>
                <c:pt idx="9">
                  <c:v>34699</c:v>
                </c:pt>
                <c:pt idx="10">
                  <c:v>35064</c:v>
                </c:pt>
                <c:pt idx="11">
                  <c:v>35430</c:v>
                </c:pt>
                <c:pt idx="12">
                  <c:v>35795</c:v>
                </c:pt>
                <c:pt idx="13">
                  <c:v>36160</c:v>
                </c:pt>
                <c:pt idx="14">
                  <c:v>36525</c:v>
                </c:pt>
                <c:pt idx="15">
                  <c:v>36891</c:v>
                </c:pt>
                <c:pt idx="16">
                  <c:v>37256</c:v>
                </c:pt>
                <c:pt idx="17">
                  <c:v>37621</c:v>
                </c:pt>
                <c:pt idx="18">
                  <c:v>37986</c:v>
                </c:pt>
                <c:pt idx="19">
                  <c:v>38352</c:v>
                </c:pt>
                <c:pt idx="20">
                  <c:v>38717</c:v>
                </c:pt>
                <c:pt idx="21">
                  <c:v>39082</c:v>
                </c:pt>
                <c:pt idx="22">
                  <c:v>39447</c:v>
                </c:pt>
                <c:pt idx="23">
                  <c:v>39813</c:v>
                </c:pt>
                <c:pt idx="24">
                  <c:v>40178</c:v>
                </c:pt>
                <c:pt idx="25">
                  <c:v>40543</c:v>
                </c:pt>
                <c:pt idx="26">
                  <c:v>40908</c:v>
                </c:pt>
                <c:pt idx="27">
                  <c:v>41274</c:v>
                </c:pt>
                <c:pt idx="28">
                  <c:v>41639</c:v>
                </c:pt>
                <c:pt idx="29">
                  <c:v>42004</c:v>
                </c:pt>
                <c:pt idx="30">
                  <c:v>42369</c:v>
                </c:pt>
                <c:pt idx="31">
                  <c:v>42735</c:v>
                </c:pt>
                <c:pt idx="32">
                  <c:v>43100</c:v>
                </c:pt>
                <c:pt idx="33">
                  <c:v>43465</c:v>
                </c:pt>
                <c:pt idx="34">
                  <c:v>43830</c:v>
                </c:pt>
                <c:pt idx="35">
                  <c:v>44196</c:v>
                </c:pt>
              </c:numCache>
            </c:numRef>
          </c:cat>
          <c:val>
            <c:numRef>
              <c:f>Taul1!$B$2:$B$37</c:f>
              <c:numCache>
                <c:formatCode>General</c:formatCode>
                <c:ptCount val="36"/>
                <c:pt idx="0">
                  <c:v>62.9</c:v>
                </c:pt>
                <c:pt idx="1">
                  <c:v>66.7</c:v>
                </c:pt>
                <c:pt idx="2">
                  <c:v>72.5</c:v>
                </c:pt>
                <c:pt idx="3">
                  <c:v>87</c:v>
                </c:pt>
                <c:pt idx="4">
                  <c:v>88.1</c:v>
                </c:pt>
                <c:pt idx="5">
                  <c:v>85.7</c:v>
                </c:pt>
                <c:pt idx="6">
                  <c:v>81.2</c:v>
                </c:pt>
                <c:pt idx="7">
                  <c:v>76.8</c:v>
                </c:pt>
                <c:pt idx="8">
                  <c:v>74</c:v>
                </c:pt>
                <c:pt idx="9">
                  <c:v>73.400000000000006</c:v>
                </c:pt>
                <c:pt idx="10">
                  <c:v>66.2</c:v>
                </c:pt>
                <c:pt idx="11">
                  <c:v>63.5</c:v>
                </c:pt>
                <c:pt idx="12">
                  <c:v>60.7</c:v>
                </c:pt>
                <c:pt idx="13">
                  <c:v>61.6</c:v>
                </c:pt>
                <c:pt idx="14">
                  <c:v>64.099999999999994</c:v>
                </c:pt>
                <c:pt idx="15">
                  <c:v>65.8</c:v>
                </c:pt>
                <c:pt idx="16">
                  <c:v>67.5</c:v>
                </c:pt>
                <c:pt idx="17">
                  <c:v>70.7</c:v>
                </c:pt>
                <c:pt idx="18">
                  <c:v>75.900000000000006</c:v>
                </c:pt>
                <c:pt idx="19">
                  <c:v>82.1</c:v>
                </c:pt>
                <c:pt idx="20">
                  <c:v>92</c:v>
                </c:pt>
                <c:pt idx="21">
                  <c:v>99.9</c:v>
                </c:pt>
                <c:pt idx="22">
                  <c:v>105.6</c:v>
                </c:pt>
                <c:pt idx="23">
                  <c:v>106.5</c:v>
                </c:pt>
                <c:pt idx="24">
                  <c:v>108.9</c:v>
                </c:pt>
                <c:pt idx="25">
                  <c:v>110.8</c:v>
                </c:pt>
                <c:pt idx="26">
                  <c:v>112.3</c:v>
                </c:pt>
                <c:pt idx="27">
                  <c:v>114.9</c:v>
                </c:pt>
                <c:pt idx="28">
                  <c:v>115.1</c:v>
                </c:pt>
                <c:pt idx="29">
                  <c:v>117.5</c:v>
                </c:pt>
                <c:pt idx="30">
                  <c:v>119.7</c:v>
                </c:pt>
                <c:pt idx="31">
                  <c:v>122.4</c:v>
                </c:pt>
                <c:pt idx="32">
                  <c:v>125.4</c:v>
                </c:pt>
                <c:pt idx="33">
                  <c:v>127</c:v>
                </c:pt>
                <c:pt idx="34">
                  <c:v>128</c:v>
                </c:pt>
                <c:pt idx="35">
                  <c:v>132.6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2A99-48AD-BE99-C3136D7858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6126360"/>
        <c:axId val="456130296"/>
      </c:lineChart>
      <c:lineChart>
        <c:grouping val="standard"/>
        <c:varyColors val="0"/>
        <c:ser>
          <c:idx val="1"/>
          <c:order val="1"/>
          <c:tx>
            <c:strRef>
              <c:f>Taul1!$C$1</c:f>
              <c:strCache>
                <c:ptCount val="1"/>
                <c:pt idx="0">
                  <c:v>Korkorasitus, % (oik.)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Taul1!$A$2:$A$37</c:f>
              <c:numCache>
                <c:formatCode>m/d/yyyy</c:formatCode>
                <c:ptCount val="36"/>
                <c:pt idx="0">
                  <c:v>31412</c:v>
                </c:pt>
                <c:pt idx="1">
                  <c:v>31777</c:v>
                </c:pt>
                <c:pt idx="2">
                  <c:v>32142</c:v>
                </c:pt>
                <c:pt idx="3">
                  <c:v>32508</c:v>
                </c:pt>
                <c:pt idx="4">
                  <c:v>32873</c:v>
                </c:pt>
                <c:pt idx="5">
                  <c:v>33238</c:v>
                </c:pt>
                <c:pt idx="6">
                  <c:v>33603</c:v>
                </c:pt>
                <c:pt idx="7">
                  <c:v>33969</c:v>
                </c:pt>
                <c:pt idx="8">
                  <c:v>34334</c:v>
                </c:pt>
                <c:pt idx="9">
                  <c:v>34699</c:v>
                </c:pt>
                <c:pt idx="10">
                  <c:v>35064</c:v>
                </c:pt>
                <c:pt idx="11">
                  <c:v>35430</c:v>
                </c:pt>
                <c:pt idx="12">
                  <c:v>35795</c:v>
                </c:pt>
                <c:pt idx="13">
                  <c:v>36160</c:v>
                </c:pt>
                <c:pt idx="14">
                  <c:v>36525</c:v>
                </c:pt>
                <c:pt idx="15">
                  <c:v>36891</c:v>
                </c:pt>
                <c:pt idx="16">
                  <c:v>37256</c:v>
                </c:pt>
                <c:pt idx="17">
                  <c:v>37621</c:v>
                </c:pt>
                <c:pt idx="18">
                  <c:v>37986</c:v>
                </c:pt>
                <c:pt idx="19">
                  <c:v>38352</c:v>
                </c:pt>
                <c:pt idx="20">
                  <c:v>38717</c:v>
                </c:pt>
                <c:pt idx="21">
                  <c:v>39082</c:v>
                </c:pt>
                <c:pt idx="22">
                  <c:v>39447</c:v>
                </c:pt>
                <c:pt idx="23">
                  <c:v>39813</c:v>
                </c:pt>
                <c:pt idx="24">
                  <c:v>40178</c:v>
                </c:pt>
                <c:pt idx="25">
                  <c:v>40543</c:v>
                </c:pt>
                <c:pt idx="26">
                  <c:v>40908</c:v>
                </c:pt>
                <c:pt idx="27">
                  <c:v>41274</c:v>
                </c:pt>
                <c:pt idx="28">
                  <c:v>41639</c:v>
                </c:pt>
                <c:pt idx="29">
                  <c:v>42004</c:v>
                </c:pt>
                <c:pt idx="30">
                  <c:v>42369</c:v>
                </c:pt>
                <c:pt idx="31">
                  <c:v>42735</c:v>
                </c:pt>
                <c:pt idx="32">
                  <c:v>43100</c:v>
                </c:pt>
                <c:pt idx="33">
                  <c:v>43465</c:v>
                </c:pt>
                <c:pt idx="34">
                  <c:v>43830</c:v>
                </c:pt>
                <c:pt idx="35">
                  <c:v>44196</c:v>
                </c:pt>
              </c:numCache>
            </c:numRef>
          </c:cat>
          <c:val>
            <c:numRef>
              <c:f>Taul1!$C$2:$C$37</c:f>
              <c:numCache>
                <c:formatCode>General</c:formatCode>
                <c:ptCount val="36"/>
                <c:pt idx="0">
                  <c:v>5.4</c:v>
                </c:pt>
                <c:pt idx="1">
                  <c:v>5.4</c:v>
                </c:pt>
                <c:pt idx="2">
                  <c:v>5.5</c:v>
                </c:pt>
                <c:pt idx="3">
                  <c:v>6.8</c:v>
                </c:pt>
                <c:pt idx="4">
                  <c:v>8.3000000000000007</c:v>
                </c:pt>
                <c:pt idx="5">
                  <c:v>9.6</c:v>
                </c:pt>
                <c:pt idx="6">
                  <c:v>9.4</c:v>
                </c:pt>
                <c:pt idx="7">
                  <c:v>9.5</c:v>
                </c:pt>
                <c:pt idx="8">
                  <c:v>7.6</c:v>
                </c:pt>
                <c:pt idx="9">
                  <c:v>6.1</c:v>
                </c:pt>
                <c:pt idx="10">
                  <c:v>5.2</c:v>
                </c:pt>
                <c:pt idx="11">
                  <c:v>4.2</c:v>
                </c:pt>
                <c:pt idx="12">
                  <c:v>3.3</c:v>
                </c:pt>
                <c:pt idx="13">
                  <c:v>3.1</c:v>
                </c:pt>
                <c:pt idx="14">
                  <c:v>2.8</c:v>
                </c:pt>
                <c:pt idx="15">
                  <c:v>3.4</c:v>
                </c:pt>
                <c:pt idx="16">
                  <c:v>3.6</c:v>
                </c:pt>
                <c:pt idx="17">
                  <c:v>3.1</c:v>
                </c:pt>
                <c:pt idx="18">
                  <c:v>2.7</c:v>
                </c:pt>
                <c:pt idx="19">
                  <c:v>2.6</c:v>
                </c:pt>
                <c:pt idx="20">
                  <c:v>2.8</c:v>
                </c:pt>
                <c:pt idx="21">
                  <c:v>3.3</c:v>
                </c:pt>
                <c:pt idx="22">
                  <c:v>4.5999999999999996</c:v>
                </c:pt>
                <c:pt idx="23">
                  <c:v>5.5</c:v>
                </c:pt>
                <c:pt idx="24">
                  <c:v>3.3</c:v>
                </c:pt>
                <c:pt idx="25">
                  <c:v>2.4</c:v>
                </c:pt>
                <c:pt idx="26">
                  <c:v>2.8</c:v>
                </c:pt>
                <c:pt idx="27">
                  <c:v>2.5</c:v>
                </c:pt>
                <c:pt idx="28">
                  <c:v>1.9</c:v>
                </c:pt>
                <c:pt idx="29">
                  <c:v>2</c:v>
                </c:pt>
                <c:pt idx="30">
                  <c:v>1.9</c:v>
                </c:pt>
                <c:pt idx="31">
                  <c:v>1.7</c:v>
                </c:pt>
                <c:pt idx="32">
                  <c:v>1.6</c:v>
                </c:pt>
                <c:pt idx="33">
                  <c:v>1.6</c:v>
                </c:pt>
                <c:pt idx="34">
                  <c:v>1.6</c:v>
                </c:pt>
                <c:pt idx="35">
                  <c:v>1.6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2A99-48AD-BE99-C3136D7858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6128000"/>
        <c:axId val="456121440"/>
      </c:lineChart>
      <c:dateAx>
        <c:axId val="4561263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-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56130296"/>
        <c:crosses val="autoZero"/>
        <c:auto val="1"/>
        <c:lblOffset val="100"/>
        <c:baseTimeUnit val="years"/>
      </c:dateAx>
      <c:valAx>
        <c:axId val="456130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2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56126360"/>
        <c:crosses val="autoZero"/>
        <c:crossBetween val="between"/>
      </c:valAx>
      <c:valAx>
        <c:axId val="456121440"/>
        <c:scaling>
          <c:orientation val="minMax"/>
          <c:max val="14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accent2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56128000"/>
        <c:crosses val="max"/>
        <c:crossBetween val="between"/>
      </c:valAx>
      <c:dateAx>
        <c:axId val="456128000"/>
        <c:scaling>
          <c:orientation val="minMax"/>
        </c:scaling>
        <c:delete val="1"/>
        <c:axPos val="b"/>
        <c:numFmt formatCode="m/d/yyyy" sourceLinked="1"/>
        <c:majorTickMark val="out"/>
        <c:minorTickMark val="none"/>
        <c:tickLblPos val="nextTo"/>
        <c:crossAx val="456121440"/>
        <c:crosses val="autoZero"/>
        <c:auto val="1"/>
        <c:lblOffset val="100"/>
        <c:baseTimeUnit val="years"/>
      </c:date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Konkurssit vuosittain</c:v>
                </c:pt>
              </c:strCache>
            </c:strRef>
          </c:tx>
          <c:spPr>
            <a:ln w="38100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Taul1!$A$2:$A$36</c:f>
              <c:numCache>
                <c:formatCode>m/d/yyyy</c:formatCode>
                <c:ptCount val="35"/>
                <c:pt idx="0">
                  <c:v>31777</c:v>
                </c:pt>
                <c:pt idx="1">
                  <c:v>32142</c:v>
                </c:pt>
                <c:pt idx="2">
                  <c:v>32508</c:v>
                </c:pt>
                <c:pt idx="3">
                  <c:v>32873</c:v>
                </c:pt>
                <c:pt idx="4">
                  <c:v>33238</c:v>
                </c:pt>
                <c:pt idx="5">
                  <c:v>33603</c:v>
                </c:pt>
                <c:pt idx="6">
                  <c:v>33969</c:v>
                </c:pt>
                <c:pt idx="7">
                  <c:v>34334</c:v>
                </c:pt>
                <c:pt idx="8">
                  <c:v>34699</c:v>
                </c:pt>
                <c:pt idx="9">
                  <c:v>35064</c:v>
                </c:pt>
                <c:pt idx="10">
                  <c:v>35430</c:v>
                </c:pt>
                <c:pt idx="11">
                  <c:v>35795</c:v>
                </c:pt>
                <c:pt idx="12">
                  <c:v>36160</c:v>
                </c:pt>
                <c:pt idx="13">
                  <c:v>36525</c:v>
                </c:pt>
                <c:pt idx="14">
                  <c:v>36891</c:v>
                </c:pt>
                <c:pt idx="15">
                  <c:v>37256</c:v>
                </c:pt>
                <c:pt idx="16">
                  <c:v>37621</c:v>
                </c:pt>
                <c:pt idx="17">
                  <c:v>37986</c:v>
                </c:pt>
                <c:pt idx="18">
                  <c:v>38352</c:v>
                </c:pt>
                <c:pt idx="19">
                  <c:v>38717</c:v>
                </c:pt>
                <c:pt idx="20">
                  <c:v>39082</c:v>
                </c:pt>
                <c:pt idx="21">
                  <c:v>39447</c:v>
                </c:pt>
                <c:pt idx="22">
                  <c:v>39813</c:v>
                </c:pt>
                <c:pt idx="23">
                  <c:v>40178</c:v>
                </c:pt>
                <c:pt idx="24">
                  <c:v>40543</c:v>
                </c:pt>
                <c:pt idx="25">
                  <c:v>40908</c:v>
                </c:pt>
                <c:pt idx="26">
                  <c:v>41274</c:v>
                </c:pt>
                <c:pt idx="27">
                  <c:v>41639</c:v>
                </c:pt>
                <c:pt idx="28">
                  <c:v>42004</c:v>
                </c:pt>
                <c:pt idx="29">
                  <c:v>42369</c:v>
                </c:pt>
                <c:pt idx="30">
                  <c:v>42735</c:v>
                </c:pt>
                <c:pt idx="31">
                  <c:v>43100</c:v>
                </c:pt>
                <c:pt idx="32">
                  <c:v>43465</c:v>
                </c:pt>
                <c:pt idx="33">
                  <c:v>43830</c:v>
                </c:pt>
                <c:pt idx="34">
                  <c:v>44196</c:v>
                </c:pt>
              </c:numCache>
            </c:numRef>
          </c:cat>
          <c:val>
            <c:numRef>
              <c:f>Taul1!$B$2:$B$36</c:f>
              <c:numCache>
                <c:formatCode>General</c:formatCode>
                <c:ptCount val="35"/>
                <c:pt idx="0">
                  <c:v>2503</c:v>
                </c:pt>
                <c:pt idx="1">
                  <c:v>2844</c:v>
                </c:pt>
                <c:pt idx="2">
                  <c:v>2583</c:v>
                </c:pt>
                <c:pt idx="3">
                  <c:v>2749</c:v>
                </c:pt>
                <c:pt idx="4">
                  <c:v>3634</c:v>
                </c:pt>
                <c:pt idx="5">
                  <c:v>6255</c:v>
                </c:pt>
                <c:pt idx="6">
                  <c:v>7391</c:v>
                </c:pt>
                <c:pt idx="7">
                  <c:v>6861</c:v>
                </c:pt>
                <c:pt idx="8">
                  <c:v>5545</c:v>
                </c:pt>
                <c:pt idx="9">
                  <c:v>4700</c:v>
                </c:pt>
                <c:pt idx="10">
                  <c:v>4296</c:v>
                </c:pt>
                <c:pt idx="11">
                  <c:v>3612</c:v>
                </c:pt>
                <c:pt idx="12">
                  <c:v>3138</c:v>
                </c:pt>
                <c:pt idx="13">
                  <c:v>3080</c:v>
                </c:pt>
                <c:pt idx="14">
                  <c:v>2908</c:v>
                </c:pt>
                <c:pt idx="15">
                  <c:v>2794</c:v>
                </c:pt>
                <c:pt idx="16">
                  <c:v>2885</c:v>
                </c:pt>
                <c:pt idx="17">
                  <c:v>2769</c:v>
                </c:pt>
                <c:pt idx="18">
                  <c:v>2428</c:v>
                </c:pt>
                <c:pt idx="19">
                  <c:v>2278</c:v>
                </c:pt>
                <c:pt idx="20">
                  <c:v>2285</c:v>
                </c:pt>
                <c:pt idx="21">
                  <c:v>2254</c:v>
                </c:pt>
                <c:pt idx="22">
                  <c:v>2612</c:v>
                </c:pt>
                <c:pt idx="23">
                  <c:v>3275</c:v>
                </c:pt>
                <c:pt idx="24">
                  <c:v>2864</c:v>
                </c:pt>
                <c:pt idx="25">
                  <c:v>2947</c:v>
                </c:pt>
                <c:pt idx="26">
                  <c:v>2961</c:v>
                </c:pt>
                <c:pt idx="27">
                  <c:v>3131</c:v>
                </c:pt>
                <c:pt idx="28">
                  <c:v>2986</c:v>
                </c:pt>
                <c:pt idx="29">
                  <c:v>2574</c:v>
                </c:pt>
                <c:pt idx="30">
                  <c:v>2408</c:v>
                </c:pt>
                <c:pt idx="31">
                  <c:v>2168</c:v>
                </c:pt>
                <c:pt idx="32">
                  <c:v>2546</c:v>
                </c:pt>
                <c:pt idx="33">
                  <c:v>2623</c:v>
                </c:pt>
                <c:pt idx="34">
                  <c:v>2135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A141-4591-BFF8-A73C6D6F5B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dropLines>
        <c:smooth val="0"/>
        <c:axId val="524233728"/>
        <c:axId val="524231760"/>
      </c:lineChart>
      <c:dateAx>
        <c:axId val="524233728"/>
        <c:scaling>
          <c:orientation val="minMax"/>
        </c:scaling>
        <c:delete val="0"/>
        <c:axPos val="b"/>
        <c:numFmt formatCode="\-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24231760"/>
        <c:crosses val="autoZero"/>
        <c:auto val="1"/>
        <c:lblOffset val="100"/>
        <c:baseTimeUnit val="years"/>
      </c:dateAx>
      <c:valAx>
        <c:axId val="524231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24233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Koko maa</c:v>
                </c:pt>
              </c:strCache>
            </c:strRef>
          </c:tx>
          <c:spPr>
            <a:ln w="38100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numRef>
              <c:f>Taul1!$A$2:$A$34</c:f>
              <c:numCache>
                <c:formatCode>m/d/yyyy</c:formatCode>
                <c:ptCount val="33"/>
                <c:pt idx="0">
                  <c:v>32508</c:v>
                </c:pt>
                <c:pt idx="1">
                  <c:v>32873</c:v>
                </c:pt>
                <c:pt idx="2">
                  <c:v>33238</c:v>
                </c:pt>
                <c:pt idx="3">
                  <c:v>33603</c:v>
                </c:pt>
                <c:pt idx="4">
                  <c:v>33969</c:v>
                </c:pt>
                <c:pt idx="5">
                  <c:v>34334</c:v>
                </c:pt>
                <c:pt idx="6">
                  <c:v>34699</c:v>
                </c:pt>
                <c:pt idx="7">
                  <c:v>35064</c:v>
                </c:pt>
                <c:pt idx="8">
                  <c:v>35430</c:v>
                </c:pt>
                <c:pt idx="9">
                  <c:v>35795</c:v>
                </c:pt>
                <c:pt idx="10">
                  <c:v>36160</c:v>
                </c:pt>
                <c:pt idx="11">
                  <c:v>36525</c:v>
                </c:pt>
                <c:pt idx="12">
                  <c:v>36891</c:v>
                </c:pt>
                <c:pt idx="13">
                  <c:v>37256</c:v>
                </c:pt>
                <c:pt idx="14">
                  <c:v>37621</c:v>
                </c:pt>
                <c:pt idx="15">
                  <c:v>37986</c:v>
                </c:pt>
                <c:pt idx="16">
                  <c:v>38352</c:v>
                </c:pt>
                <c:pt idx="17">
                  <c:v>38717</c:v>
                </c:pt>
                <c:pt idx="18">
                  <c:v>39082</c:v>
                </c:pt>
                <c:pt idx="19">
                  <c:v>39447</c:v>
                </c:pt>
                <c:pt idx="20">
                  <c:v>39813</c:v>
                </c:pt>
                <c:pt idx="21">
                  <c:v>40178</c:v>
                </c:pt>
                <c:pt idx="22">
                  <c:v>40543</c:v>
                </c:pt>
                <c:pt idx="23">
                  <c:v>40908</c:v>
                </c:pt>
                <c:pt idx="24">
                  <c:v>41274</c:v>
                </c:pt>
                <c:pt idx="25">
                  <c:v>41639</c:v>
                </c:pt>
                <c:pt idx="26">
                  <c:v>42004</c:v>
                </c:pt>
                <c:pt idx="27">
                  <c:v>42369</c:v>
                </c:pt>
                <c:pt idx="28">
                  <c:v>42735</c:v>
                </c:pt>
                <c:pt idx="29">
                  <c:v>43100</c:v>
                </c:pt>
                <c:pt idx="30">
                  <c:v>43465</c:v>
                </c:pt>
                <c:pt idx="31">
                  <c:v>43830</c:v>
                </c:pt>
                <c:pt idx="32">
                  <c:v>44196</c:v>
                </c:pt>
              </c:numCache>
            </c:numRef>
          </c:cat>
          <c:val>
            <c:numRef>
              <c:f>Taul1!$B$2:$B$34</c:f>
              <c:numCache>
                <c:formatCode>General</c:formatCode>
                <c:ptCount val="33"/>
                <c:pt idx="0">
                  <c:v>109.5</c:v>
                </c:pt>
                <c:pt idx="1">
                  <c:v>125.9</c:v>
                </c:pt>
                <c:pt idx="2">
                  <c:v>113.8</c:v>
                </c:pt>
                <c:pt idx="3">
                  <c:v>94.2</c:v>
                </c:pt>
                <c:pt idx="4">
                  <c:v>74.900000000000006</c:v>
                </c:pt>
                <c:pt idx="5">
                  <c:v>67.099999999999994</c:v>
                </c:pt>
                <c:pt idx="6">
                  <c:v>70.5</c:v>
                </c:pt>
                <c:pt idx="7">
                  <c:v>67.400000000000006</c:v>
                </c:pt>
                <c:pt idx="8">
                  <c:v>69.3</c:v>
                </c:pt>
                <c:pt idx="9">
                  <c:v>81.099999999999994</c:v>
                </c:pt>
                <c:pt idx="10">
                  <c:v>88.4</c:v>
                </c:pt>
                <c:pt idx="11">
                  <c:v>96</c:v>
                </c:pt>
                <c:pt idx="12">
                  <c:v>100</c:v>
                </c:pt>
                <c:pt idx="13">
                  <c:v>97</c:v>
                </c:pt>
                <c:pt idx="14">
                  <c:v>102.5</c:v>
                </c:pt>
                <c:pt idx="15">
                  <c:v>108.1</c:v>
                </c:pt>
                <c:pt idx="16">
                  <c:v>115.8</c:v>
                </c:pt>
                <c:pt idx="17">
                  <c:v>121.8</c:v>
                </c:pt>
                <c:pt idx="18">
                  <c:v>128.6</c:v>
                </c:pt>
                <c:pt idx="19">
                  <c:v>132.4</c:v>
                </c:pt>
                <c:pt idx="20">
                  <c:v>127.9</c:v>
                </c:pt>
                <c:pt idx="21">
                  <c:v>127.8</c:v>
                </c:pt>
                <c:pt idx="22">
                  <c:v>137.30000000000001</c:v>
                </c:pt>
                <c:pt idx="23">
                  <c:v>136.19999999999999</c:v>
                </c:pt>
                <c:pt idx="24">
                  <c:v>134.69999999999999</c:v>
                </c:pt>
                <c:pt idx="25">
                  <c:v>134.80000000000001</c:v>
                </c:pt>
                <c:pt idx="26">
                  <c:v>132.69999999999999</c:v>
                </c:pt>
                <c:pt idx="27">
                  <c:v>131.9</c:v>
                </c:pt>
                <c:pt idx="28">
                  <c:v>132.6</c:v>
                </c:pt>
                <c:pt idx="29">
                  <c:v>132.9</c:v>
                </c:pt>
                <c:pt idx="30">
                  <c:v>132.9</c:v>
                </c:pt>
                <c:pt idx="31">
                  <c:v>132.4</c:v>
                </c:pt>
                <c:pt idx="32">
                  <c:v>133.9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EB33-4215-8CAC-97A3D867A5F2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Pääkaupunkiseutu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Taul1!$A$2:$A$34</c:f>
              <c:numCache>
                <c:formatCode>m/d/yyyy</c:formatCode>
                <c:ptCount val="33"/>
                <c:pt idx="0">
                  <c:v>32508</c:v>
                </c:pt>
                <c:pt idx="1">
                  <c:v>32873</c:v>
                </c:pt>
                <c:pt idx="2">
                  <c:v>33238</c:v>
                </c:pt>
                <c:pt idx="3">
                  <c:v>33603</c:v>
                </c:pt>
                <c:pt idx="4">
                  <c:v>33969</c:v>
                </c:pt>
                <c:pt idx="5">
                  <c:v>34334</c:v>
                </c:pt>
                <c:pt idx="6">
                  <c:v>34699</c:v>
                </c:pt>
                <c:pt idx="7">
                  <c:v>35064</c:v>
                </c:pt>
                <c:pt idx="8">
                  <c:v>35430</c:v>
                </c:pt>
                <c:pt idx="9">
                  <c:v>35795</c:v>
                </c:pt>
                <c:pt idx="10">
                  <c:v>36160</c:v>
                </c:pt>
                <c:pt idx="11">
                  <c:v>36525</c:v>
                </c:pt>
                <c:pt idx="12">
                  <c:v>36891</c:v>
                </c:pt>
                <c:pt idx="13">
                  <c:v>37256</c:v>
                </c:pt>
                <c:pt idx="14">
                  <c:v>37621</c:v>
                </c:pt>
                <c:pt idx="15">
                  <c:v>37986</c:v>
                </c:pt>
                <c:pt idx="16">
                  <c:v>38352</c:v>
                </c:pt>
                <c:pt idx="17">
                  <c:v>38717</c:v>
                </c:pt>
                <c:pt idx="18">
                  <c:v>39082</c:v>
                </c:pt>
                <c:pt idx="19">
                  <c:v>39447</c:v>
                </c:pt>
                <c:pt idx="20">
                  <c:v>39813</c:v>
                </c:pt>
                <c:pt idx="21">
                  <c:v>40178</c:v>
                </c:pt>
                <c:pt idx="22">
                  <c:v>40543</c:v>
                </c:pt>
                <c:pt idx="23">
                  <c:v>40908</c:v>
                </c:pt>
                <c:pt idx="24">
                  <c:v>41274</c:v>
                </c:pt>
                <c:pt idx="25">
                  <c:v>41639</c:v>
                </c:pt>
                <c:pt idx="26">
                  <c:v>42004</c:v>
                </c:pt>
                <c:pt idx="27">
                  <c:v>42369</c:v>
                </c:pt>
                <c:pt idx="28">
                  <c:v>42735</c:v>
                </c:pt>
                <c:pt idx="29">
                  <c:v>43100</c:v>
                </c:pt>
                <c:pt idx="30">
                  <c:v>43465</c:v>
                </c:pt>
                <c:pt idx="31">
                  <c:v>43830</c:v>
                </c:pt>
                <c:pt idx="32">
                  <c:v>44196</c:v>
                </c:pt>
              </c:numCache>
            </c:numRef>
          </c:cat>
          <c:val>
            <c:numRef>
              <c:f>Taul1!$C$2:$C$34</c:f>
              <c:numCache>
                <c:formatCode>General</c:formatCode>
                <c:ptCount val="33"/>
                <c:pt idx="0">
                  <c:v>108.6</c:v>
                </c:pt>
                <c:pt idx="1">
                  <c:v>124.4</c:v>
                </c:pt>
                <c:pt idx="2">
                  <c:v>109.1</c:v>
                </c:pt>
                <c:pt idx="3">
                  <c:v>86.2</c:v>
                </c:pt>
                <c:pt idx="4">
                  <c:v>65.099999999999994</c:v>
                </c:pt>
                <c:pt idx="5">
                  <c:v>60.1</c:v>
                </c:pt>
                <c:pt idx="6">
                  <c:v>65.400000000000006</c:v>
                </c:pt>
                <c:pt idx="7">
                  <c:v>61.6</c:v>
                </c:pt>
                <c:pt idx="8">
                  <c:v>63.5</c:v>
                </c:pt>
                <c:pt idx="9">
                  <c:v>76.900000000000006</c:v>
                </c:pt>
                <c:pt idx="10">
                  <c:v>84.7</c:v>
                </c:pt>
                <c:pt idx="11">
                  <c:v>93.3</c:v>
                </c:pt>
                <c:pt idx="12">
                  <c:v>100</c:v>
                </c:pt>
                <c:pt idx="13">
                  <c:v>97.1</c:v>
                </c:pt>
                <c:pt idx="14">
                  <c:v>104.8</c:v>
                </c:pt>
                <c:pt idx="15">
                  <c:v>110.5</c:v>
                </c:pt>
                <c:pt idx="16">
                  <c:v>117.4</c:v>
                </c:pt>
                <c:pt idx="17">
                  <c:v>123.1</c:v>
                </c:pt>
                <c:pt idx="18">
                  <c:v>131.1</c:v>
                </c:pt>
                <c:pt idx="19">
                  <c:v>136.69999999999999</c:v>
                </c:pt>
                <c:pt idx="20">
                  <c:v>132</c:v>
                </c:pt>
                <c:pt idx="21">
                  <c:v>132.30000000000001</c:v>
                </c:pt>
                <c:pt idx="22">
                  <c:v>145.5</c:v>
                </c:pt>
                <c:pt idx="23">
                  <c:v>145.19999999999999</c:v>
                </c:pt>
                <c:pt idx="24">
                  <c:v>144.5</c:v>
                </c:pt>
                <c:pt idx="25">
                  <c:v>146</c:v>
                </c:pt>
                <c:pt idx="26">
                  <c:v>144.80000000000001</c:v>
                </c:pt>
                <c:pt idx="27">
                  <c:v>144.9</c:v>
                </c:pt>
                <c:pt idx="28">
                  <c:v>147.5</c:v>
                </c:pt>
                <c:pt idx="29">
                  <c:v>150.19999999999999</c:v>
                </c:pt>
                <c:pt idx="30">
                  <c:v>152.6</c:v>
                </c:pt>
                <c:pt idx="31">
                  <c:v>154.6</c:v>
                </c:pt>
                <c:pt idx="32">
                  <c:v>159.69999999999999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873-49D6-BE30-ED98826980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57972584"/>
        <c:axId val="357972912"/>
      </c:lineChart>
      <c:dateAx>
        <c:axId val="357972584"/>
        <c:scaling>
          <c:orientation val="minMax"/>
        </c:scaling>
        <c:delete val="0"/>
        <c:axPos val="b"/>
        <c:numFmt formatCode="\-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57972912"/>
        <c:crosses val="autoZero"/>
        <c:auto val="1"/>
        <c:lblOffset val="100"/>
        <c:baseTimeUnit val="years"/>
      </c:dateAx>
      <c:valAx>
        <c:axId val="357972912"/>
        <c:scaling>
          <c:orientation val="minMax"/>
          <c:min val="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57972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OMXH25</c:v>
                </c:pt>
              </c:strCache>
            </c:strRef>
          </c:tx>
          <c:spPr>
            <a:ln w="38100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numRef>
              <c:f>Taul1!$A$2:$A$392</c:f>
              <c:numCache>
                <c:formatCode>m/d/yyyy</c:formatCode>
                <c:ptCount val="391"/>
                <c:pt idx="0">
                  <c:v>44193</c:v>
                </c:pt>
                <c:pt idx="1">
                  <c:v>44163</c:v>
                </c:pt>
                <c:pt idx="2">
                  <c:v>44132</c:v>
                </c:pt>
                <c:pt idx="3">
                  <c:v>44102</c:v>
                </c:pt>
                <c:pt idx="4">
                  <c:v>44071</c:v>
                </c:pt>
                <c:pt idx="5">
                  <c:v>44040</c:v>
                </c:pt>
                <c:pt idx="6">
                  <c:v>44010</c:v>
                </c:pt>
                <c:pt idx="7">
                  <c:v>43979</c:v>
                </c:pt>
                <c:pt idx="8">
                  <c:v>43949</c:v>
                </c:pt>
                <c:pt idx="9">
                  <c:v>43918</c:v>
                </c:pt>
                <c:pt idx="10">
                  <c:v>43889</c:v>
                </c:pt>
                <c:pt idx="11">
                  <c:v>43858</c:v>
                </c:pt>
                <c:pt idx="12">
                  <c:v>43827</c:v>
                </c:pt>
                <c:pt idx="13">
                  <c:v>43797</c:v>
                </c:pt>
                <c:pt idx="14">
                  <c:v>43766</c:v>
                </c:pt>
                <c:pt idx="15">
                  <c:v>43736</c:v>
                </c:pt>
                <c:pt idx="16">
                  <c:v>43705</c:v>
                </c:pt>
                <c:pt idx="17">
                  <c:v>43674</c:v>
                </c:pt>
                <c:pt idx="18">
                  <c:v>43644</c:v>
                </c:pt>
                <c:pt idx="19">
                  <c:v>43613</c:v>
                </c:pt>
                <c:pt idx="20">
                  <c:v>43583</c:v>
                </c:pt>
                <c:pt idx="21">
                  <c:v>43552</c:v>
                </c:pt>
                <c:pt idx="22">
                  <c:v>43524</c:v>
                </c:pt>
                <c:pt idx="23">
                  <c:v>43493</c:v>
                </c:pt>
                <c:pt idx="24">
                  <c:v>43462</c:v>
                </c:pt>
                <c:pt idx="25">
                  <c:v>43432</c:v>
                </c:pt>
                <c:pt idx="26">
                  <c:v>43401</c:v>
                </c:pt>
                <c:pt idx="27">
                  <c:v>43371</c:v>
                </c:pt>
                <c:pt idx="28">
                  <c:v>43340</c:v>
                </c:pt>
                <c:pt idx="29">
                  <c:v>43309</c:v>
                </c:pt>
                <c:pt idx="30">
                  <c:v>43279</c:v>
                </c:pt>
                <c:pt idx="31">
                  <c:v>43248</c:v>
                </c:pt>
                <c:pt idx="32">
                  <c:v>43218</c:v>
                </c:pt>
                <c:pt idx="33">
                  <c:v>43187</c:v>
                </c:pt>
                <c:pt idx="34">
                  <c:v>43159</c:v>
                </c:pt>
                <c:pt idx="35">
                  <c:v>43128</c:v>
                </c:pt>
                <c:pt idx="36">
                  <c:v>43097</c:v>
                </c:pt>
                <c:pt idx="37">
                  <c:v>43067</c:v>
                </c:pt>
                <c:pt idx="38">
                  <c:v>43036</c:v>
                </c:pt>
                <c:pt idx="39">
                  <c:v>43006</c:v>
                </c:pt>
                <c:pt idx="40">
                  <c:v>42975</c:v>
                </c:pt>
                <c:pt idx="41">
                  <c:v>42944</c:v>
                </c:pt>
                <c:pt idx="42">
                  <c:v>42914</c:v>
                </c:pt>
                <c:pt idx="43">
                  <c:v>42883</c:v>
                </c:pt>
                <c:pt idx="44">
                  <c:v>42853</c:v>
                </c:pt>
                <c:pt idx="45">
                  <c:v>42822</c:v>
                </c:pt>
                <c:pt idx="46">
                  <c:v>42794</c:v>
                </c:pt>
                <c:pt idx="47">
                  <c:v>42763</c:v>
                </c:pt>
                <c:pt idx="48">
                  <c:v>42732</c:v>
                </c:pt>
                <c:pt idx="49">
                  <c:v>42702</c:v>
                </c:pt>
                <c:pt idx="50">
                  <c:v>42671</c:v>
                </c:pt>
                <c:pt idx="51">
                  <c:v>42641</c:v>
                </c:pt>
                <c:pt idx="52">
                  <c:v>42610</c:v>
                </c:pt>
                <c:pt idx="53">
                  <c:v>42579</c:v>
                </c:pt>
                <c:pt idx="54">
                  <c:v>42549</c:v>
                </c:pt>
                <c:pt idx="55">
                  <c:v>42518</c:v>
                </c:pt>
                <c:pt idx="56">
                  <c:v>42488</c:v>
                </c:pt>
                <c:pt idx="57">
                  <c:v>42457</c:v>
                </c:pt>
                <c:pt idx="58">
                  <c:v>42428</c:v>
                </c:pt>
                <c:pt idx="59">
                  <c:v>42397</c:v>
                </c:pt>
                <c:pt idx="60">
                  <c:v>42366</c:v>
                </c:pt>
                <c:pt idx="61">
                  <c:v>42336</c:v>
                </c:pt>
                <c:pt idx="62">
                  <c:v>42305</c:v>
                </c:pt>
                <c:pt idx="63">
                  <c:v>42275</c:v>
                </c:pt>
                <c:pt idx="64">
                  <c:v>42244</c:v>
                </c:pt>
                <c:pt idx="65">
                  <c:v>42213</c:v>
                </c:pt>
                <c:pt idx="66">
                  <c:v>42183</c:v>
                </c:pt>
                <c:pt idx="67">
                  <c:v>42152</c:v>
                </c:pt>
                <c:pt idx="68">
                  <c:v>42122</c:v>
                </c:pt>
                <c:pt idx="69">
                  <c:v>42091</c:v>
                </c:pt>
                <c:pt idx="70">
                  <c:v>42063</c:v>
                </c:pt>
                <c:pt idx="71">
                  <c:v>42032</c:v>
                </c:pt>
                <c:pt idx="72">
                  <c:v>42001</c:v>
                </c:pt>
                <c:pt idx="73">
                  <c:v>41971</c:v>
                </c:pt>
                <c:pt idx="74">
                  <c:v>41940</c:v>
                </c:pt>
                <c:pt idx="75">
                  <c:v>41910</c:v>
                </c:pt>
                <c:pt idx="76">
                  <c:v>41879</c:v>
                </c:pt>
                <c:pt idx="77">
                  <c:v>41848</c:v>
                </c:pt>
                <c:pt idx="78">
                  <c:v>41818</c:v>
                </c:pt>
                <c:pt idx="79">
                  <c:v>41787</c:v>
                </c:pt>
                <c:pt idx="80">
                  <c:v>41757</c:v>
                </c:pt>
                <c:pt idx="81">
                  <c:v>41726</c:v>
                </c:pt>
                <c:pt idx="82">
                  <c:v>41698</c:v>
                </c:pt>
                <c:pt idx="83">
                  <c:v>41667</c:v>
                </c:pt>
                <c:pt idx="84">
                  <c:v>41636</c:v>
                </c:pt>
                <c:pt idx="85">
                  <c:v>41606</c:v>
                </c:pt>
                <c:pt idx="86">
                  <c:v>41575</c:v>
                </c:pt>
                <c:pt idx="87">
                  <c:v>41545</c:v>
                </c:pt>
                <c:pt idx="88">
                  <c:v>41514</c:v>
                </c:pt>
                <c:pt idx="89">
                  <c:v>41483</c:v>
                </c:pt>
                <c:pt idx="90">
                  <c:v>41453</c:v>
                </c:pt>
                <c:pt idx="91">
                  <c:v>41422</c:v>
                </c:pt>
                <c:pt idx="92">
                  <c:v>41392</c:v>
                </c:pt>
                <c:pt idx="93">
                  <c:v>41361</c:v>
                </c:pt>
                <c:pt idx="94">
                  <c:v>41333</c:v>
                </c:pt>
                <c:pt idx="95">
                  <c:v>41302</c:v>
                </c:pt>
                <c:pt idx="96">
                  <c:v>41271</c:v>
                </c:pt>
                <c:pt idx="97">
                  <c:v>41241</c:v>
                </c:pt>
                <c:pt idx="98">
                  <c:v>41210</c:v>
                </c:pt>
                <c:pt idx="99">
                  <c:v>41180</c:v>
                </c:pt>
                <c:pt idx="100">
                  <c:v>41149</c:v>
                </c:pt>
                <c:pt idx="101">
                  <c:v>41118</c:v>
                </c:pt>
                <c:pt idx="102">
                  <c:v>41088</c:v>
                </c:pt>
                <c:pt idx="103">
                  <c:v>41057</c:v>
                </c:pt>
                <c:pt idx="104">
                  <c:v>41027</c:v>
                </c:pt>
                <c:pt idx="105">
                  <c:v>40996</c:v>
                </c:pt>
                <c:pt idx="106">
                  <c:v>40967</c:v>
                </c:pt>
                <c:pt idx="107">
                  <c:v>40936</c:v>
                </c:pt>
                <c:pt idx="108">
                  <c:v>40905</c:v>
                </c:pt>
                <c:pt idx="109">
                  <c:v>40875</c:v>
                </c:pt>
                <c:pt idx="110">
                  <c:v>40844</c:v>
                </c:pt>
                <c:pt idx="111">
                  <c:v>40814</c:v>
                </c:pt>
                <c:pt idx="112">
                  <c:v>40783</c:v>
                </c:pt>
                <c:pt idx="113">
                  <c:v>40752</c:v>
                </c:pt>
                <c:pt idx="114">
                  <c:v>40722</c:v>
                </c:pt>
                <c:pt idx="115">
                  <c:v>40691</c:v>
                </c:pt>
                <c:pt idx="116">
                  <c:v>40661</c:v>
                </c:pt>
                <c:pt idx="117">
                  <c:v>40630</c:v>
                </c:pt>
                <c:pt idx="118">
                  <c:v>40602</c:v>
                </c:pt>
                <c:pt idx="119">
                  <c:v>40571</c:v>
                </c:pt>
                <c:pt idx="120">
                  <c:v>40540</c:v>
                </c:pt>
                <c:pt idx="121">
                  <c:v>40510</c:v>
                </c:pt>
                <c:pt idx="122">
                  <c:v>40479</c:v>
                </c:pt>
                <c:pt idx="123">
                  <c:v>40449</c:v>
                </c:pt>
                <c:pt idx="124">
                  <c:v>40418</c:v>
                </c:pt>
                <c:pt idx="125">
                  <c:v>40387</c:v>
                </c:pt>
                <c:pt idx="126">
                  <c:v>40357</c:v>
                </c:pt>
                <c:pt idx="127">
                  <c:v>40326</c:v>
                </c:pt>
                <c:pt idx="128">
                  <c:v>40296</c:v>
                </c:pt>
                <c:pt idx="129">
                  <c:v>40265</c:v>
                </c:pt>
                <c:pt idx="130">
                  <c:v>40237</c:v>
                </c:pt>
                <c:pt idx="131">
                  <c:v>40206</c:v>
                </c:pt>
                <c:pt idx="132">
                  <c:v>40175</c:v>
                </c:pt>
                <c:pt idx="133">
                  <c:v>40145</c:v>
                </c:pt>
                <c:pt idx="134">
                  <c:v>40114</c:v>
                </c:pt>
                <c:pt idx="135">
                  <c:v>40084</c:v>
                </c:pt>
                <c:pt idx="136">
                  <c:v>40053</c:v>
                </c:pt>
                <c:pt idx="137">
                  <c:v>40022</c:v>
                </c:pt>
                <c:pt idx="138">
                  <c:v>39992</c:v>
                </c:pt>
                <c:pt idx="139">
                  <c:v>39961</c:v>
                </c:pt>
                <c:pt idx="140">
                  <c:v>39931</c:v>
                </c:pt>
                <c:pt idx="141">
                  <c:v>39900</c:v>
                </c:pt>
                <c:pt idx="142">
                  <c:v>39872</c:v>
                </c:pt>
                <c:pt idx="143">
                  <c:v>39841</c:v>
                </c:pt>
                <c:pt idx="144">
                  <c:v>39810</c:v>
                </c:pt>
                <c:pt idx="145">
                  <c:v>39780</c:v>
                </c:pt>
                <c:pt idx="146">
                  <c:v>39749</c:v>
                </c:pt>
                <c:pt idx="147">
                  <c:v>39719</c:v>
                </c:pt>
                <c:pt idx="148">
                  <c:v>39688</c:v>
                </c:pt>
                <c:pt idx="149">
                  <c:v>39657</c:v>
                </c:pt>
                <c:pt idx="150">
                  <c:v>39627</c:v>
                </c:pt>
                <c:pt idx="151">
                  <c:v>39596</c:v>
                </c:pt>
                <c:pt idx="152">
                  <c:v>39566</c:v>
                </c:pt>
                <c:pt idx="153">
                  <c:v>39535</c:v>
                </c:pt>
                <c:pt idx="154">
                  <c:v>39506</c:v>
                </c:pt>
                <c:pt idx="155">
                  <c:v>39475</c:v>
                </c:pt>
                <c:pt idx="156">
                  <c:v>39444</c:v>
                </c:pt>
                <c:pt idx="157">
                  <c:v>39414</c:v>
                </c:pt>
                <c:pt idx="158">
                  <c:v>39383</c:v>
                </c:pt>
                <c:pt idx="159">
                  <c:v>39353</c:v>
                </c:pt>
                <c:pt idx="160">
                  <c:v>39322</c:v>
                </c:pt>
                <c:pt idx="161">
                  <c:v>39291</c:v>
                </c:pt>
                <c:pt idx="162">
                  <c:v>39261</c:v>
                </c:pt>
                <c:pt idx="163">
                  <c:v>39230</c:v>
                </c:pt>
                <c:pt idx="164">
                  <c:v>39200</c:v>
                </c:pt>
                <c:pt idx="165">
                  <c:v>39169</c:v>
                </c:pt>
                <c:pt idx="166">
                  <c:v>39141</c:v>
                </c:pt>
                <c:pt idx="167">
                  <c:v>39110</c:v>
                </c:pt>
                <c:pt idx="168">
                  <c:v>39079</c:v>
                </c:pt>
                <c:pt idx="169">
                  <c:v>39049</c:v>
                </c:pt>
                <c:pt idx="170">
                  <c:v>39018</c:v>
                </c:pt>
                <c:pt idx="171">
                  <c:v>38988</c:v>
                </c:pt>
                <c:pt idx="172">
                  <c:v>38957</c:v>
                </c:pt>
                <c:pt idx="173">
                  <c:v>38926</c:v>
                </c:pt>
                <c:pt idx="174">
                  <c:v>38896</c:v>
                </c:pt>
                <c:pt idx="175">
                  <c:v>38865</c:v>
                </c:pt>
                <c:pt idx="176">
                  <c:v>38835</c:v>
                </c:pt>
                <c:pt idx="177">
                  <c:v>38804</c:v>
                </c:pt>
                <c:pt idx="178">
                  <c:v>38776</c:v>
                </c:pt>
                <c:pt idx="179">
                  <c:v>38745</c:v>
                </c:pt>
                <c:pt idx="180">
                  <c:v>38714</c:v>
                </c:pt>
                <c:pt idx="181">
                  <c:v>38684</c:v>
                </c:pt>
                <c:pt idx="182">
                  <c:v>38653</c:v>
                </c:pt>
                <c:pt idx="183">
                  <c:v>38623</c:v>
                </c:pt>
                <c:pt idx="184">
                  <c:v>38592</c:v>
                </c:pt>
                <c:pt idx="185">
                  <c:v>38561</c:v>
                </c:pt>
                <c:pt idx="186">
                  <c:v>38531</c:v>
                </c:pt>
                <c:pt idx="187">
                  <c:v>38500</c:v>
                </c:pt>
                <c:pt idx="188">
                  <c:v>38470</c:v>
                </c:pt>
                <c:pt idx="189">
                  <c:v>38439</c:v>
                </c:pt>
                <c:pt idx="190">
                  <c:v>38411</c:v>
                </c:pt>
                <c:pt idx="191">
                  <c:v>38380</c:v>
                </c:pt>
                <c:pt idx="192">
                  <c:v>38349</c:v>
                </c:pt>
                <c:pt idx="193">
                  <c:v>38319</c:v>
                </c:pt>
                <c:pt idx="194">
                  <c:v>38288</c:v>
                </c:pt>
                <c:pt idx="195">
                  <c:v>38258</c:v>
                </c:pt>
                <c:pt idx="196">
                  <c:v>38227</c:v>
                </c:pt>
                <c:pt idx="197">
                  <c:v>38196</c:v>
                </c:pt>
                <c:pt idx="198">
                  <c:v>38166</c:v>
                </c:pt>
                <c:pt idx="199">
                  <c:v>38135</c:v>
                </c:pt>
                <c:pt idx="200">
                  <c:v>38105</c:v>
                </c:pt>
                <c:pt idx="201">
                  <c:v>38074</c:v>
                </c:pt>
                <c:pt idx="202">
                  <c:v>38045</c:v>
                </c:pt>
                <c:pt idx="203">
                  <c:v>38014</c:v>
                </c:pt>
                <c:pt idx="204">
                  <c:v>37983</c:v>
                </c:pt>
                <c:pt idx="205">
                  <c:v>37953</c:v>
                </c:pt>
                <c:pt idx="206">
                  <c:v>37922</c:v>
                </c:pt>
                <c:pt idx="207">
                  <c:v>37892</c:v>
                </c:pt>
                <c:pt idx="208">
                  <c:v>37861</c:v>
                </c:pt>
                <c:pt idx="209">
                  <c:v>37830</c:v>
                </c:pt>
                <c:pt idx="210">
                  <c:v>37800</c:v>
                </c:pt>
                <c:pt idx="211">
                  <c:v>37769</c:v>
                </c:pt>
                <c:pt idx="212">
                  <c:v>37739</c:v>
                </c:pt>
                <c:pt idx="213">
                  <c:v>37708</c:v>
                </c:pt>
                <c:pt idx="214">
                  <c:v>37680</c:v>
                </c:pt>
                <c:pt idx="215">
                  <c:v>37649</c:v>
                </c:pt>
                <c:pt idx="216">
                  <c:v>37618</c:v>
                </c:pt>
                <c:pt idx="217">
                  <c:v>37588</c:v>
                </c:pt>
                <c:pt idx="218">
                  <c:v>37557</c:v>
                </c:pt>
                <c:pt idx="219">
                  <c:v>37527</c:v>
                </c:pt>
                <c:pt idx="220">
                  <c:v>37496</c:v>
                </c:pt>
                <c:pt idx="221">
                  <c:v>37465</c:v>
                </c:pt>
                <c:pt idx="222">
                  <c:v>37435</c:v>
                </c:pt>
                <c:pt idx="223">
                  <c:v>37404</c:v>
                </c:pt>
                <c:pt idx="224">
                  <c:v>37374</c:v>
                </c:pt>
                <c:pt idx="225">
                  <c:v>37343</c:v>
                </c:pt>
                <c:pt idx="226">
                  <c:v>37315</c:v>
                </c:pt>
                <c:pt idx="227">
                  <c:v>37284</c:v>
                </c:pt>
                <c:pt idx="228">
                  <c:v>37253</c:v>
                </c:pt>
                <c:pt idx="229">
                  <c:v>37223</c:v>
                </c:pt>
                <c:pt idx="230">
                  <c:v>37192</c:v>
                </c:pt>
                <c:pt idx="231">
                  <c:v>37162</c:v>
                </c:pt>
                <c:pt idx="232">
                  <c:v>37131</c:v>
                </c:pt>
                <c:pt idx="233">
                  <c:v>37100</c:v>
                </c:pt>
                <c:pt idx="234">
                  <c:v>37070</c:v>
                </c:pt>
                <c:pt idx="235">
                  <c:v>37039</c:v>
                </c:pt>
                <c:pt idx="236">
                  <c:v>37009</c:v>
                </c:pt>
                <c:pt idx="237">
                  <c:v>36978</c:v>
                </c:pt>
                <c:pt idx="238">
                  <c:v>36950</c:v>
                </c:pt>
                <c:pt idx="239">
                  <c:v>36919</c:v>
                </c:pt>
                <c:pt idx="240">
                  <c:v>36888</c:v>
                </c:pt>
                <c:pt idx="241">
                  <c:v>36858</c:v>
                </c:pt>
                <c:pt idx="242">
                  <c:v>36827</c:v>
                </c:pt>
                <c:pt idx="243">
                  <c:v>36797</c:v>
                </c:pt>
                <c:pt idx="244">
                  <c:v>36766</c:v>
                </c:pt>
                <c:pt idx="245">
                  <c:v>36735</c:v>
                </c:pt>
                <c:pt idx="246">
                  <c:v>36705</c:v>
                </c:pt>
                <c:pt idx="247">
                  <c:v>36674</c:v>
                </c:pt>
                <c:pt idx="248">
                  <c:v>36644</c:v>
                </c:pt>
                <c:pt idx="249">
                  <c:v>36613</c:v>
                </c:pt>
                <c:pt idx="250">
                  <c:v>36584</c:v>
                </c:pt>
                <c:pt idx="251">
                  <c:v>36553</c:v>
                </c:pt>
                <c:pt idx="252">
                  <c:v>36522</c:v>
                </c:pt>
                <c:pt idx="253">
                  <c:v>36492</c:v>
                </c:pt>
                <c:pt idx="254">
                  <c:v>36461</c:v>
                </c:pt>
                <c:pt idx="255">
                  <c:v>36431</c:v>
                </c:pt>
                <c:pt idx="256">
                  <c:v>36400</c:v>
                </c:pt>
                <c:pt idx="257">
                  <c:v>36369</c:v>
                </c:pt>
                <c:pt idx="258">
                  <c:v>36339</c:v>
                </c:pt>
                <c:pt idx="259">
                  <c:v>36308</c:v>
                </c:pt>
                <c:pt idx="260">
                  <c:v>36278</c:v>
                </c:pt>
                <c:pt idx="261">
                  <c:v>36247</c:v>
                </c:pt>
                <c:pt idx="262">
                  <c:v>36219</c:v>
                </c:pt>
                <c:pt idx="263">
                  <c:v>36188</c:v>
                </c:pt>
                <c:pt idx="264">
                  <c:v>36157</c:v>
                </c:pt>
                <c:pt idx="265">
                  <c:v>36127</c:v>
                </c:pt>
                <c:pt idx="266">
                  <c:v>36096</c:v>
                </c:pt>
                <c:pt idx="267">
                  <c:v>36066</c:v>
                </c:pt>
                <c:pt idx="268">
                  <c:v>36035</c:v>
                </c:pt>
                <c:pt idx="269">
                  <c:v>36004</c:v>
                </c:pt>
                <c:pt idx="270">
                  <c:v>35974</c:v>
                </c:pt>
                <c:pt idx="271">
                  <c:v>35943</c:v>
                </c:pt>
                <c:pt idx="272">
                  <c:v>35913</c:v>
                </c:pt>
                <c:pt idx="273">
                  <c:v>35882</c:v>
                </c:pt>
                <c:pt idx="274">
                  <c:v>35854</c:v>
                </c:pt>
                <c:pt idx="275">
                  <c:v>35823</c:v>
                </c:pt>
                <c:pt idx="276">
                  <c:v>35792</c:v>
                </c:pt>
                <c:pt idx="277">
                  <c:v>35762</c:v>
                </c:pt>
                <c:pt idx="278">
                  <c:v>35731</c:v>
                </c:pt>
                <c:pt idx="279">
                  <c:v>35701</c:v>
                </c:pt>
                <c:pt idx="280">
                  <c:v>35670</c:v>
                </c:pt>
                <c:pt idx="281">
                  <c:v>35639</c:v>
                </c:pt>
                <c:pt idx="282">
                  <c:v>35609</c:v>
                </c:pt>
                <c:pt idx="283">
                  <c:v>35578</c:v>
                </c:pt>
                <c:pt idx="284">
                  <c:v>35548</c:v>
                </c:pt>
                <c:pt idx="285">
                  <c:v>35517</c:v>
                </c:pt>
                <c:pt idx="286">
                  <c:v>35489</c:v>
                </c:pt>
                <c:pt idx="287">
                  <c:v>35458</c:v>
                </c:pt>
                <c:pt idx="288">
                  <c:v>35427</c:v>
                </c:pt>
                <c:pt idx="289">
                  <c:v>35397</c:v>
                </c:pt>
                <c:pt idx="290">
                  <c:v>35366</c:v>
                </c:pt>
                <c:pt idx="291">
                  <c:v>35336</c:v>
                </c:pt>
                <c:pt idx="292">
                  <c:v>35305</c:v>
                </c:pt>
                <c:pt idx="293">
                  <c:v>35274</c:v>
                </c:pt>
                <c:pt idx="294">
                  <c:v>35244</c:v>
                </c:pt>
                <c:pt idx="295">
                  <c:v>35213</c:v>
                </c:pt>
                <c:pt idx="296">
                  <c:v>35183</c:v>
                </c:pt>
                <c:pt idx="297">
                  <c:v>35152</c:v>
                </c:pt>
                <c:pt idx="298">
                  <c:v>35123</c:v>
                </c:pt>
                <c:pt idx="299">
                  <c:v>35092</c:v>
                </c:pt>
                <c:pt idx="300">
                  <c:v>35061</c:v>
                </c:pt>
                <c:pt idx="301">
                  <c:v>35031</c:v>
                </c:pt>
                <c:pt idx="302">
                  <c:v>35000</c:v>
                </c:pt>
                <c:pt idx="303">
                  <c:v>34970</c:v>
                </c:pt>
                <c:pt idx="304">
                  <c:v>34939</c:v>
                </c:pt>
                <c:pt idx="305">
                  <c:v>34908</c:v>
                </c:pt>
                <c:pt idx="306">
                  <c:v>34878</c:v>
                </c:pt>
                <c:pt idx="307">
                  <c:v>34847</c:v>
                </c:pt>
                <c:pt idx="308">
                  <c:v>34817</c:v>
                </c:pt>
                <c:pt idx="309">
                  <c:v>34786</c:v>
                </c:pt>
                <c:pt idx="310">
                  <c:v>34758</c:v>
                </c:pt>
                <c:pt idx="311">
                  <c:v>34727</c:v>
                </c:pt>
                <c:pt idx="312">
                  <c:v>34696</c:v>
                </c:pt>
                <c:pt idx="313">
                  <c:v>34666</c:v>
                </c:pt>
                <c:pt idx="314">
                  <c:v>34635</c:v>
                </c:pt>
                <c:pt idx="315">
                  <c:v>34605</c:v>
                </c:pt>
                <c:pt idx="316">
                  <c:v>34574</c:v>
                </c:pt>
                <c:pt idx="317">
                  <c:v>34543</c:v>
                </c:pt>
                <c:pt idx="318">
                  <c:v>34513</c:v>
                </c:pt>
                <c:pt idx="319">
                  <c:v>34482</c:v>
                </c:pt>
                <c:pt idx="320">
                  <c:v>34452</c:v>
                </c:pt>
                <c:pt idx="321">
                  <c:v>34421</c:v>
                </c:pt>
                <c:pt idx="322">
                  <c:v>34393</c:v>
                </c:pt>
                <c:pt idx="323">
                  <c:v>34362</c:v>
                </c:pt>
                <c:pt idx="324">
                  <c:v>34331</c:v>
                </c:pt>
                <c:pt idx="325">
                  <c:v>34301</c:v>
                </c:pt>
                <c:pt idx="326">
                  <c:v>34270</c:v>
                </c:pt>
                <c:pt idx="327">
                  <c:v>34240</c:v>
                </c:pt>
                <c:pt idx="328">
                  <c:v>34209</c:v>
                </c:pt>
                <c:pt idx="329">
                  <c:v>34178</c:v>
                </c:pt>
                <c:pt idx="330">
                  <c:v>34148</c:v>
                </c:pt>
                <c:pt idx="331">
                  <c:v>34117</c:v>
                </c:pt>
                <c:pt idx="332">
                  <c:v>34087</c:v>
                </c:pt>
                <c:pt idx="333">
                  <c:v>34056</c:v>
                </c:pt>
                <c:pt idx="334">
                  <c:v>34028</c:v>
                </c:pt>
                <c:pt idx="335">
                  <c:v>33997</c:v>
                </c:pt>
                <c:pt idx="336">
                  <c:v>33966</c:v>
                </c:pt>
                <c:pt idx="337">
                  <c:v>33936</c:v>
                </c:pt>
                <c:pt idx="338">
                  <c:v>33905</c:v>
                </c:pt>
                <c:pt idx="339">
                  <c:v>33875</c:v>
                </c:pt>
                <c:pt idx="340">
                  <c:v>33844</c:v>
                </c:pt>
                <c:pt idx="341">
                  <c:v>33813</c:v>
                </c:pt>
                <c:pt idx="342">
                  <c:v>33783</c:v>
                </c:pt>
                <c:pt idx="343">
                  <c:v>33752</c:v>
                </c:pt>
                <c:pt idx="344">
                  <c:v>33722</c:v>
                </c:pt>
                <c:pt idx="345">
                  <c:v>33691</c:v>
                </c:pt>
                <c:pt idx="346">
                  <c:v>33662</c:v>
                </c:pt>
                <c:pt idx="347">
                  <c:v>33631</c:v>
                </c:pt>
                <c:pt idx="348">
                  <c:v>33600</c:v>
                </c:pt>
                <c:pt idx="349">
                  <c:v>33570</c:v>
                </c:pt>
                <c:pt idx="350">
                  <c:v>33539</c:v>
                </c:pt>
                <c:pt idx="351">
                  <c:v>33509</c:v>
                </c:pt>
                <c:pt idx="352">
                  <c:v>33478</c:v>
                </c:pt>
                <c:pt idx="353">
                  <c:v>33447</c:v>
                </c:pt>
                <c:pt idx="354">
                  <c:v>33417</c:v>
                </c:pt>
                <c:pt idx="355">
                  <c:v>33386</c:v>
                </c:pt>
                <c:pt idx="356">
                  <c:v>33356</c:v>
                </c:pt>
                <c:pt idx="357">
                  <c:v>33325</c:v>
                </c:pt>
                <c:pt idx="358">
                  <c:v>33297</c:v>
                </c:pt>
                <c:pt idx="359">
                  <c:v>33266</c:v>
                </c:pt>
                <c:pt idx="360">
                  <c:v>33235</c:v>
                </c:pt>
                <c:pt idx="361">
                  <c:v>33205</c:v>
                </c:pt>
                <c:pt idx="362">
                  <c:v>33174</c:v>
                </c:pt>
                <c:pt idx="363">
                  <c:v>33144</c:v>
                </c:pt>
                <c:pt idx="364">
                  <c:v>33113</c:v>
                </c:pt>
                <c:pt idx="365">
                  <c:v>33082</c:v>
                </c:pt>
                <c:pt idx="366">
                  <c:v>33052</c:v>
                </c:pt>
                <c:pt idx="367">
                  <c:v>33021</c:v>
                </c:pt>
                <c:pt idx="368">
                  <c:v>32991</c:v>
                </c:pt>
                <c:pt idx="369">
                  <c:v>32960</c:v>
                </c:pt>
                <c:pt idx="370">
                  <c:v>32932</c:v>
                </c:pt>
                <c:pt idx="371">
                  <c:v>32901</c:v>
                </c:pt>
                <c:pt idx="372">
                  <c:v>32870</c:v>
                </c:pt>
                <c:pt idx="373">
                  <c:v>32840</c:v>
                </c:pt>
                <c:pt idx="374">
                  <c:v>32809</c:v>
                </c:pt>
                <c:pt idx="375">
                  <c:v>32779</c:v>
                </c:pt>
                <c:pt idx="376">
                  <c:v>32748</c:v>
                </c:pt>
                <c:pt idx="377">
                  <c:v>32717</c:v>
                </c:pt>
                <c:pt idx="378">
                  <c:v>32687</c:v>
                </c:pt>
                <c:pt idx="379">
                  <c:v>32656</c:v>
                </c:pt>
                <c:pt idx="380">
                  <c:v>32626</c:v>
                </c:pt>
                <c:pt idx="381">
                  <c:v>32595</c:v>
                </c:pt>
                <c:pt idx="382">
                  <c:v>32567</c:v>
                </c:pt>
                <c:pt idx="383">
                  <c:v>32536</c:v>
                </c:pt>
                <c:pt idx="384">
                  <c:v>32505</c:v>
                </c:pt>
                <c:pt idx="385">
                  <c:v>32475</c:v>
                </c:pt>
                <c:pt idx="386">
                  <c:v>32444</c:v>
                </c:pt>
                <c:pt idx="387">
                  <c:v>32414</c:v>
                </c:pt>
                <c:pt idx="388">
                  <c:v>32383</c:v>
                </c:pt>
                <c:pt idx="389">
                  <c:v>32352</c:v>
                </c:pt>
                <c:pt idx="390">
                  <c:v>32322</c:v>
                </c:pt>
              </c:numCache>
            </c:numRef>
          </c:cat>
          <c:val>
            <c:numRef>
              <c:f>Taul1!$B$2:$B$392</c:f>
              <c:numCache>
                <c:formatCode>General</c:formatCode>
                <c:ptCount val="391"/>
                <c:pt idx="0">
                  <c:v>4586.1499999999996</c:v>
                </c:pt>
                <c:pt idx="1">
                  <c:v>4564.66</c:v>
                </c:pt>
                <c:pt idx="2">
                  <c:v>4057</c:v>
                </c:pt>
                <c:pt idx="3">
                  <c:v>4280.97</c:v>
                </c:pt>
                <c:pt idx="4">
                  <c:v>4308.8</c:v>
                </c:pt>
                <c:pt idx="5">
                  <c:v>4078.96</c:v>
                </c:pt>
                <c:pt idx="6">
                  <c:v>3927.39</c:v>
                </c:pt>
                <c:pt idx="7">
                  <c:v>3957.99</c:v>
                </c:pt>
                <c:pt idx="8">
                  <c:v>3739.21</c:v>
                </c:pt>
                <c:pt idx="9">
                  <c:v>3382.46</c:v>
                </c:pt>
                <c:pt idx="10">
                  <c:v>4026.23</c:v>
                </c:pt>
                <c:pt idx="11">
                  <c:v>4300.08</c:v>
                </c:pt>
                <c:pt idx="12">
                  <c:v>4221.9799999999996</c:v>
                </c:pt>
                <c:pt idx="13">
                  <c:v>4059.93</c:v>
                </c:pt>
                <c:pt idx="14">
                  <c:v>4092.37</c:v>
                </c:pt>
                <c:pt idx="15">
                  <c:v>4040.16</c:v>
                </c:pt>
                <c:pt idx="16">
                  <c:v>3848.88</c:v>
                </c:pt>
                <c:pt idx="17">
                  <c:v>3909.02</c:v>
                </c:pt>
                <c:pt idx="18">
                  <c:v>3958.34</c:v>
                </c:pt>
                <c:pt idx="19">
                  <c:v>3798.9</c:v>
                </c:pt>
                <c:pt idx="20">
                  <c:v>4031.38</c:v>
                </c:pt>
                <c:pt idx="21">
                  <c:v>4030.84</c:v>
                </c:pt>
                <c:pt idx="22">
                  <c:v>4076.99</c:v>
                </c:pt>
                <c:pt idx="23">
                  <c:v>3982.68</c:v>
                </c:pt>
                <c:pt idx="24">
                  <c:v>3685.16</c:v>
                </c:pt>
                <c:pt idx="25">
                  <c:v>3792.81</c:v>
                </c:pt>
                <c:pt idx="26">
                  <c:v>3960.23</c:v>
                </c:pt>
                <c:pt idx="27">
                  <c:v>4337.8999999999996</c:v>
                </c:pt>
                <c:pt idx="28">
                  <c:v>4353.74</c:v>
                </c:pt>
                <c:pt idx="29">
                  <c:v>4239.01</c:v>
                </c:pt>
                <c:pt idx="30">
                  <c:v>4180.9399999999996</c:v>
                </c:pt>
                <c:pt idx="31">
                  <c:v>4236.37</c:v>
                </c:pt>
                <c:pt idx="32">
                  <c:v>4163.33</c:v>
                </c:pt>
                <c:pt idx="33">
                  <c:v>4014.4</c:v>
                </c:pt>
                <c:pt idx="34">
                  <c:v>4128.05</c:v>
                </c:pt>
                <c:pt idx="35">
                  <c:v>4042.01</c:v>
                </c:pt>
                <c:pt idx="36">
                  <c:v>3917.97</c:v>
                </c:pt>
                <c:pt idx="37">
                  <c:v>3914.4</c:v>
                </c:pt>
                <c:pt idx="38">
                  <c:v>4026.98</c:v>
                </c:pt>
                <c:pt idx="39">
                  <c:v>3976.23</c:v>
                </c:pt>
                <c:pt idx="40">
                  <c:v>3883.81</c:v>
                </c:pt>
                <c:pt idx="41">
                  <c:v>3872.95</c:v>
                </c:pt>
                <c:pt idx="42">
                  <c:v>3940.76</c:v>
                </c:pt>
                <c:pt idx="43">
                  <c:v>3996.96</c:v>
                </c:pt>
                <c:pt idx="44">
                  <c:v>3930.03</c:v>
                </c:pt>
                <c:pt idx="45">
                  <c:v>3789.14</c:v>
                </c:pt>
                <c:pt idx="46">
                  <c:v>3718.77</c:v>
                </c:pt>
                <c:pt idx="47">
                  <c:v>3623.05</c:v>
                </c:pt>
                <c:pt idx="48">
                  <c:v>3680.08</c:v>
                </c:pt>
                <c:pt idx="49">
                  <c:v>3491.1</c:v>
                </c:pt>
                <c:pt idx="50">
                  <c:v>3453.27</c:v>
                </c:pt>
                <c:pt idx="51">
                  <c:v>3489.6</c:v>
                </c:pt>
                <c:pt idx="52">
                  <c:v>3369.52</c:v>
                </c:pt>
                <c:pt idx="53">
                  <c:v>3384.23</c:v>
                </c:pt>
                <c:pt idx="54">
                  <c:v>3198.2</c:v>
                </c:pt>
                <c:pt idx="55">
                  <c:v>3248.29</c:v>
                </c:pt>
                <c:pt idx="56">
                  <c:v>3144.34</c:v>
                </c:pt>
                <c:pt idx="57">
                  <c:v>3179.39</c:v>
                </c:pt>
                <c:pt idx="58">
                  <c:v>3131.49</c:v>
                </c:pt>
                <c:pt idx="59">
                  <c:v>3221.33</c:v>
                </c:pt>
                <c:pt idx="60">
                  <c:v>3359.38</c:v>
                </c:pt>
                <c:pt idx="61">
                  <c:v>3468.92</c:v>
                </c:pt>
                <c:pt idx="62">
                  <c:v>3289.39</c:v>
                </c:pt>
                <c:pt idx="63">
                  <c:v>2966.85</c:v>
                </c:pt>
                <c:pt idx="64">
                  <c:v>3102.35</c:v>
                </c:pt>
                <c:pt idx="65">
                  <c:v>3396.8</c:v>
                </c:pt>
                <c:pt idx="66">
                  <c:v>3254.48</c:v>
                </c:pt>
                <c:pt idx="67">
                  <c:v>3375.11</c:v>
                </c:pt>
                <c:pt idx="68">
                  <c:v>3344.51</c:v>
                </c:pt>
                <c:pt idx="69">
                  <c:v>3507.47</c:v>
                </c:pt>
                <c:pt idx="70">
                  <c:v>3446.15</c:v>
                </c:pt>
                <c:pt idx="71">
                  <c:v>3260.69</c:v>
                </c:pt>
                <c:pt idx="72">
                  <c:v>2988.08</c:v>
                </c:pt>
                <c:pt idx="73">
                  <c:v>3041.41</c:v>
                </c:pt>
                <c:pt idx="74">
                  <c:v>2929.02</c:v>
                </c:pt>
                <c:pt idx="75">
                  <c:v>2939.29</c:v>
                </c:pt>
                <c:pt idx="76">
                  <c:v>2938.18</c:v>
                </c:pt>
                <c:pt idx="77">
                  <c:v>2927.48</c:v>
                </c:pt>
                <c:pt idx="78">
                  <c:v>2920.18</c:v>
                </c:pt>
                <c:pt idx="79">
                  <c:v>2954.6</c:v>
                </c:pt>
                <c:pt idx="80">
                  <c:v>2842.35</c:v>
                </c:pt>
                <c:pt idx="81">
                  <c:v>2843.44</c:v>
                </c:pt>
                <c:pt idx="82">
                  <c:v>2922.03</c:v>
                </c:pt>
                <c:pt idx="83">
                  <c:v>2718.7</c:v>
                </c:pt>
                <c:pt idx="84">
                  <c:v>2835.17</c:v>
                </c:pt>
                <c:pt idx="85">
                  <c:v>2816.36</c:v>
                </c:pt>
                <c:pt idx="86">
                  <c:v>2745.18</c:v>
                </c:pt>
                <c:pt idx="87">
                  <c:v>2630.54</c:v>
                </c:pt>
                <c:pt idx="88">
                  <c:v>2379.75</c:v>
                </c:pt>
                <c:pt idx="89">
                  <c:v>2318.61</c:v>
                </c:pt>
                <c:pt idx="90">
                  <c:v>2220.67</c:v>
                </c:pt>
                <c:pt idx="91">
                  <c:v>2346.21</c:v>
                </c:pt>
                <c:pt idx="92">
                  <c:v>2315.85</c:v>
                </c:pt>
                <c:pt idx="93">
                  <c:v>2324.36</c:v>
                </c:pt>
                <c:pt idx="94">
                  <c:v>2350.89</c:v>
                </c:pt>
                <c:pt idx="95">
                  <c:v>2295.0300000000002</c:v>
                </c:pt>
                <c:pt idx="96">
                  <c:v>2210.02</c:v>
                </c:pt>
                <c:pt idx="97">
                  <c:v>2145.59</c:v>
                </c:pt>
                <c:pt idx="98">
                  <c:v>2052.3000000000002</c:v>
                </c:pt>
                <c:pt idx="99">
                  <c:v>2036.21</c:v>
                </c:pt>
                <c:pt idx="100">
                  <c:v>1994.91</c:v>
                </c:pt>
                <c:pt idx="101">
                  <c:v>1947.74</c:v>
                </c:pt>
                <c:pt idx="102">
                  <c:v>1871.67</c:v>
                </c:pt>
                <c:pt idx="103">
                  <c:v>1836.31</c:v>
                </c:pt>
                <c:pt idx="104">
                  <c:v>2087.7600000000002</c:v>
                </c:pt>
                <c:pt idx="105">
                  <c:v>2209.1</c:v>
                </c:pt>
                <c:pt idx="106">
                  <c:v>2243.63</c:v>
                </c:pt>
                <c:pt idx="107">
                  <c:v>2093.4699999999998</c:v>
                </c:pt>
                <c:pt idx="108">
                  <c:v>1942.06</c:v>
                </c:pt>
                <c:pt idx="109">
                  <c:v>1997.73</c:v>
                </c:pt>
                <c:pt idx="110">
                  <c:v>2027.15</c:v>
                </c:pt>
                <c:pt idx="111">
                  <c:v>1853.21</c:v>
                </c:pt>
                <c:pt idx="112">
                  <c:v>2033.42</c:v>
                </c:pt>
                <c:pt idx="113">
                  <c:v>2185.11</c:v>
                </c:pt>
                <c:pt idx="114">
                  <c:v>2392.73</c:v>
                </c:pt>
                <c:pt idx="115">
                  <c:v>2522.89</c:v>
                </c:pt>
                <c:pt idx="116">
                  <c:v>2637.4</c:v>
                </c:pt>
                <c:pt idx="117">
                  <c:v>2637.82</c:v>
                </c:pt>
                <c:pt idx="118">
                  <c:v>2601.08</c:v>
                </c:pt>
                <c:pt idx="119">
                  <c:v>2676.66</c:v>
                </c:pt>
                <c:pt idx="120">
                  <c:v>2628.48</c:v>
                </c:pt>
                <c:pt idx="121">
                  <c:v>2430.2800000000002</c:v>
                </c:pt>
                <c:pt idx="122">
                  <c:v>2450.09</c:v>
                </c:pt>
                <c:pt idx="123">
                  <c:v>2414.67</c:v>
                </c:pt>
                <c:pt idx="124">
                  <c:v>2209.9299999999998</c:v>
                </c:pt>
                <c:pt idx="125">
                  <c:v>2231.87</c:v>
                </c:pt>
                <c:pt idx="126">
                  <c:v>2094.5300000000002</c:v>
                </c:pt>
                <c:pt idx="127">
                  <c:v>2100.7800000000002</c:v>
                </c:pt>
                <c:pt idx="128">
                  <c:v>2248.71</c:v>
                </c:pt>
                <c:pt idx="129">
                  <c:v>2246.04</c:v>
                </c:pt>
                <c:pt idx="130">
                  <c:v>2071.79</c:v>
                </c:pt>
                <c:pt idx="131">
                  <c:v>2057.1799999999998</c:v>
                </c:pt>
                <c:pt idx="132">
                  <c:v>2032.59</c:v>
                </c:pt>
                <c:pt idx="133">
                  <c:v>1903.13</c:v>
                </c:pt>
                <c:pt idx="134">
                  <c:v>1845.48</c:v>
                </c:pt>
                <c:pt idx="135">
                  <c:v>1926.1</c:v>
                </c:pt>
                <c:pt idx="136">
                  <c:v>1896.82</c:v>
                </c:pt>
                <c:pt idx="137">
                  <c:v>1749.35</c:v>
                </c:pt>
                <c:pt idx="138">
                  <c:v>1602.21</c:v>
                </c:pt>
                <c:pt idx="139">
                  <c:v>1651.31</c:v>
                </c:pt>
                <c:pt idx="140">
                  <c:v>1596.81</c:v>
                </c:pt>
                <c:pt idx="141">
                  <c:v>1272.3800000000001</c:v>
                </c:pt>
                <c:pt idx="142">
                  <c:v>1266.21</c:v>
                </c:pt>
                <c:pt idx="143">
                  <c:v>1448.8</c:v>
                </c:pt>
                <c:pt idx="144">
                  <c:v>1515.65</c:v>
                </c:pt>
                <c:pt idx="145">
                  <c:v>1600.26</c:v>
                </c:pt>
                <c:pt idx="146">
                  <c:v>1732.84</c:v>
                </c:pt>
                <c:pt idx="147">
                  <c:v>1980.27</c:v>
                </c:pt>
                <c:pt idx="148">
                  <c:v>2386.31</c:v>
                </c:pt>
                <c:pt idx="149">
                  <c:v>2323.4</c:v>
                </c:pt>
                <c:pt idx="150">
                  <c:v>2469.06</c:v>
                </c:pt>
                <c:pt idx="151">
                  <c:v>2841.2</c:v>
                </c:pt>
                <c:pt idx="152">
                  <c:v>2740.33</c:v>
                </c:pt>
                <c:pt idx="153">
                  <c:v>2687.76</c:v>
                </c:pt>
                <c:pt idx="154">
                  <c:v>2771.16</c:v>
                </c:pt>
                <c:pt idx="155">
                  <c:v>2703.13</c:v>
                </c:pt>
                <c:pt idx="156">
                  <c:v>3010.11</c:v>
                </c:pt>
                <c:pt idx="157">
                  <c:v>3121.32</c:v>
                </c:pt>
                <c:pt idx="158">
                  <c:v>3356.3</c:v>
                </c:pt>
                <c:pt idx="159">
                  <c:v>3323.68</c:v>
                </c:pt>
                <c:pt idx="160">
                  <c:v>3174.8</c:v>
                </c:pt>
                <c:pt idx="161">
                  <c:v>3191.38</c:v>
                </c:pt>
                <c:pt idx="162">
                  <c:v>3249.31</c:v>
                </c:pt>
                <c:pt idx="163">
                  <c:v>3315.35</c:v>
                </c:pt>
                <c:pt idx="164">
                  <c:v>3173.7</c:v>
                </c:pt>
                <c:pt idx="165">
                  <c:v>3077.7</c:v>
                </c:pt>
                <c:pt idx="166">
                  <c:v>2987.85</c:v>
                </c:pt>
                <c:pt idx="167">
                  <c:v>2995.13</c:v>
                </c:pt>
                <c:pt idx="168">
                  <c:v>2910.49</c:v>
                </c:pt>
                <c:pt idx="169">
                  <c:v>2772.21</c:v>
                </c:pt>
                <c:pt idx="170">
                  <c:v>2752.84</c:v>
                </c:pt>
                <c:pt idx="171">
                  <c:v>2594.4899999999998</c:v>
                </c:pt>
                <c:pt idx="172">
                  <c:v>2564.62</c:v>
                </c:pt>
                <c:pt idx="173">
                  <c:v>2461.19</c:v>
                </c:pt>
                <c:pt idx="174">
                  <c:v>2441.08</c:v>
                </c:pt>
                <c:pt idx="175">
                  <c:v>2460.48</c:v>
                </c:pt>
                <c:pt idx="176">
                  <c:v>2668.35</c:v>
                </c:pt>
                <c:pt idx="177">
                  <c:v>2711.62</c:v>
                </c:pt>
                <c:pt idx="178">
                  <c:v>2568.09</c:v>
                </c:pt>
                <c:pt idx="179">
                  <c:v>2430.2600000000002</c:v>
                </c:pt>
                <c:pt idx="180">
                  <c:v>2301.2600000000002</c:v>
                </c:pt>
                <c:pt idx="181">
                  <c:v>2179.0300000000002</c:v>
                </c:pt>
                <c:pt idx="182">
                  <c:v>2142.77</c:v>
                </c:pt>
                <c:pt idx="183">
                  <c:v>2263.41</c:v>
                </c:pt>
                <c:pt idx="184">
                  <c:v>2147.61</c:v>
                </c:pt>
                <c:pt idx="185">
                  <c:v>2121.4499999999998</c:v>
                </c:pt>
                <c:pt idx="186">
                  <c:v>2052.86</c:v>
                </c:pt>
                <c:pt idx="187">
                  <c:v>1988.45</c:v>
                </c:pt>
                <c:pt idx="188">
                  <c:v>1853</c:v>
                </c:pt>
                <c:pt idx="189">
                  <c:v>1952.95</c:v>
                </c:pt>
                <c:pt idx="190">
                  <c:v>1962.91</c:v>
                </c:pt>
                <c:pt idx="191">
                  <c:v>1828.62</c:v>
                </c:pt>
                <c:pt idx="192">
                  <c:v>1830.98</c:v>
                </c:pt>
                <c:pt idx="193">
                  <c:v>1856.15</c:v>
                </c:pt>
                <c:pt idx="194">
                  <c:v>1736.24</c:v>
                </c:pt>
                <c:pt idx="195">
                  <c:v>1666.24</c:v>
                </c:pt>
                <c:pt idx="196">
                  <c:v>1621.38</c:v>
                </c:pt>
                <c:pt idx="197">
                  <c:v>1607.08</c:v>
                </c:pt>
                <c:pt idx="198">
                  <c:v>1626.09</c:v>
                </c:pt>
                <c:pt idx="199">
                  <c:v>1551.55</c:v>
                </c:pt>
                <c:pt idx="200">
                  <c:v>1601.09</c:v>
                </c:pt>
                <c:pt idx="201">
                  <c:v>1617.56</c:v>
                </c:pt>
                <c:pt idx="202">
                  <c:v>1658.37</c:v>
                </c:pt>
                <c:pt idx="203">
                  <c:v>1588.13</c:v>
                </c:pt>
                <c:pt idx="204">
                  <c:v>1530.98</c:v>
                </c:pt>
                <c:pt idx="205">
                  <c:v>1553.4</c:v>
                </c:pt>
                <c:pt idx="206">
                  <c:v>1510.5</c:v>
                </c:pt>
                <c:pt idx="207">
                  <c:v>1376.44</c:v>
                </c:pt>
                <c:pt idx="208">
                  <c:v>1413.19</c:v>
                </c:pt>
                <c:pt idx="209">
                  <c:v>1326.38</c:v>
                </c:pt>
                <c:pt idx="210">
                  <c:v>1256.6300000000001</c:v>
                </c:pt>
                <c:pt idx="211">
                  <c:v>1216.9100000000001</c:v>
                </c:pt>
                <c:pt idx="212">
                  <c:v>1238.6500000000001</c:v>
                </c:pt>
                <c:pt idx="213">
                  <c:v>1118.04</c:v>
                </c:pt>
                <c:pt idx="214">
                  <c:v>1172.8800000000001</c:v>
                </c:pt>
                <c:pt idx="215">
                  <c:v>1219.47</c:v>
                </c:pt>
                <c:pt idx="216">
                  <c:v>1289.07</c:v>
                </c:pt>
                <c:pt idx="217">
                  <c:v>1386.53</c:v>
                </c:pt>
                <c:pt idx="218">
                  <c:v>1235.79</c:v>
                </c:pt>
                <c:pt idx="219">
                  <c:v>1133.6199999999999</c:v>
                </c:pt>
                <c:pt idx="220">
                  <c:v>1272.19</c:v>
                </c:pt>
                <c:pt idx="221">
                  <c:v>1268.24</c:v>
                </c:pt>
                <c:pt idx="222">
                  <c:v>1440.05</c:v>
                </c:pt>
                <c:pt idx="223">
                  <c:v>1537.38</c:v>
                </c:pt>
                <c:pt idx="224">
                  <c:v>1576.74</c:v>
                </c:pt>
                <c:pt idx="225">
                  <c:v>1678.08</c:v>
                </c:pt>
                <c:pt idx="226">
                  <c:v>1642.58</c:v>
                </c:pt>
                <c:pt idx="227">
                  <c:v>1591.13</c:v>
                </c:pt>
                <c:pt idx="228">
                  <c:v>1600.99</c:v>
                </c:pt>
                <c:pt idx="229">
                  <c:v>1559.67</c:v>
                </c:pt>
                <c:pt idx="230">
                  <c:v>1469.02</c:v>
                </c:pt>
                <c:pt idx="231">
                  <c:v>1250.21</c:v>
                </c:pt>
                <c:pt idx="232">
                  <c:v>1415.19</c:v>
                </c:pt>
                <c:pt idx="233">
                  <c:v>1546.21</c:v>
                </c:pt>
                <c:pt idx="234">
                  <c:v>1693.13</c:v>
                </c:pt>
                <c:pt idx="235">
                  <c:v>1896.41</c:v>
                </c:pt>
                <c:pt idx="236">
                  <c:v>1689.31</c:v>
                </c:pt>
                <c:pt idx="237">
                  <c:v>1623.36</c:v>
                </c:pt>
                <c:pt idx="238">
                  <c:v>1746.19</c:v>
                </c:pt>
                <c:pt idx="239">
                  <c:v>2167.14</c:v>
                </c:pt>
                <c:pt idx="240">
                  <c:v>2321.5100000000002</c:v>
                </c:pt>
                <c:pt idx="241">
                  <c:v>2276.59</c:v>
                </c:pt>
                <c:pt idx="242">
                  <c:v>2415.77</c:v>
                </c:pt>
                <c:pt idx="243">
                  <c:v>2447.36</c:v>
                </c:pt>
                <c:pt idx="244">
                  <c:v>2646.5</c:v>
                </c:pt>
                <c:pt idx="245">
                  <c:v>2670.41</c:v>
                </c:pt>
                <c:pt idx="246">
                  <c:v>2764.66</c:v>
                </c:pt>
                <c:pt idx="247">
                  <c:v>2901.45</c:v>
                </c:pt>
                <c:pt idx="248">
                  <c:v>3170.85</c:v>
                </c:pt>
                <c:pt idx="249">
                  <c:v>3189.06</c:v>
                </c:pt>
                <c:pt idx="250">
                  <c:v>3239.69</c:v>
                </c:pt>
                <c:pt idx="251">
                  <c:v>3234.78</c:v>
                </c:pt>
                <c:pt idx="252">
                  <c:v>3222.83</c:v>
                </c:pt>
                <c:pt idx="253">
                  <c:v>2463.8200000000002</c:v>
                </c:pt>
                <c:pt idx="254">
                  <c:v>2034.3</c:v>
                </c:pt>
                <c:pt idx="255">
                  <c:v>1885.33</c:v>
                </c:pt>
                <c:pt idx="256">
                  <c:v>1846.73</c:v>
                </c:pt>
                <c:pt idx="257">
                  <c:v>1831.1</c:v>
                </c:pt>
                <c:pt idx="258">
                  <c:v>1786.79</c:v>
                </c:pt>
                <c:pt idx="259">
                  <c:v>1652.88</c:v>
                </c:pt>
                <c:pt idx="260">
                  <c:v>1702.2</c:v>
                </c:pt>
                <c:pt idx="261">
                  <c:v>1566.37</c:v>
                </c:pt>
                <c:pt idx="262">
                  <c:v>1483.79</c:v>
                </c:pt>
                <c:pt idx="263">
                  <c:v>1522.81</c:v>
                </c:pt>
                <c:pt idx="264">
                  <c:v>1486.97</c:v>
                </c:pt>
                <c:pt idx="265">
                  <c:v>1381.95</c:v>
                </c:pt>
                <c:pt idx="266">
                  <c:v>1262.9100000000001</c:v>
                </c:pt>
                <c:pt idx="267">
                  <c:v>1200.22</c:v>
                </c:pt>
                <c:pt idx="268">
                  <c:v>1292.54</c:v>
                </c:pt>
                <c:pt idx="269">
                  <c:v>1634.36</c:v>
                </c:pt>
                <c:pt idx="270">
                  <c:v>1630.56</c:v>
                </c:pt>
                <c:pt idx="271">
                  <c:v>1600.24</c:v>
                </c:pt>
                <c:pt idx="272">
                  <c:v>1597.4</c:v>
                </c:pt>
                <c:pt idx="273">
                  <c:v>1435.45</c:v>
                </c:pt>
                <c:pt idx="274">
                  <c:v>1384.71</c:v>
                </c:pt>
                <c:pt idx="275">
                  <c:v>1215.8</c:v>
                </c:pt>
                <c:pt idx="276">
                  <c:v>1131.33</c:v>
                </c:pt>
                <c:pt idx="277">
                  <c:v>1152.3399999999999</c:v>
                </c:pt>
                <c:pt idx="278">
                  <c:v>1153.95</c:v>
                </c:pt>
                <c:pt idx="279">
                  <c:v>1267.55</c:v>
                </c:pt>
                <c:pt idx="280">
                  <c:v>1139.6400000000001</c:v>
                </c:pt>
                <c:pt idx="281">
                  <c:v>1239.77</c:v>
                </c:pt>
                <c:pt idx="282">
                  <c:v>1093.4100000000001</c:v>
                </c:pt>
                <c:pt idx="283">
                  <c:v>1046.29</c:v>
                </c:pt>
                <c:pt idx="284">
                  <c:v>1018.18</c:v>
                </c:pt>
                <c:pt idx="285">
                  <c:v>996.17</c:v>
                </c:pt>
                <c:pt idx="286">
                  <c:v>1016.53</c:v>
                </c:pt>
                <c:pt idx="287">
                  <c:v>952.08</c:v>
                </c:pt>
                <c:pt idx="288">
                  <c:v>863.69</c:v>
                </c:pt>
                <c:pt idx="289">
                  <c:v>829.26</c:v>
                </c:pt>
                <c:pt idx="290">
                  <c:v>771.62</c:v>
                </c:pt>
                <c:pt idx="291">
                  <c:v>771.49</c:v>
                </c:pt>
                <c:pt idx="292">
                  <c:v>771.28</c:v>
                </c:pt>
                <c:pt idx="293">
                  <c:v>710.5</c:v>
                </c:pt>
                <c:pt idx="294">
                  <c:v>721.17</c:v>
                </c:pt>
                <c:pt idx="295">
                  <c:v>738.04</c:v>
                </c:pt>
                <c:pt idx="296">
                  <c:v>714.22</c:v>
                </c:pt>
                <c:pt idx="297">
                  <c:v>675.42</c:v>
                </c:pt>
                <c:pt idx="298">
                  <c:v>665.21</c:v>
                </c:pt>
                <c:pt idx="299">
                  <c:v>640.87</c:v>
                </c:pt>
                <c:pt idx="300">
                  <c:v>623.87</c:v>
                </c:pt>
                <c:pt idx="301">
                  <c:v>677.55</c:v>
                </c:pt>
                <c:pt idx="302">
                  <c:v>677.74</c:v>
                </c:pt>
                <c:pt idx="303">
                  <c:v>769.1</c:v>
                </c:pt>
                <c:pt idx="304">
                  <c:v>766.01</c:v>
                </c:pt>
                <c:pt idx="305">
                  <c:v>770.86</c:v>
                </c:pt>
                <c:pt idx="306">
                  <c:v>723.21</c:v>
                </c:pt>
                <c:pt idx="307">
                  <c:v>673.41</c:v>
                </c:pt>
                <c:pt idx="308">
                  <c:v>662.24</c:v>
                </c:pt>
                <c:pt idx="309">
                  <c:v>582.24</c:v>
                </c:pt>
                <c:pt idx="310">
                  <c:v>639.22</c:v>
                </c:pt>
                <c:pt idx="311">
                  <c:v>679.01</c:v>
                </c:pt>
                <c:pt idx="312">
                  <c:v>687.68</c:v>
                </c:pt>
                <c:pt idx="313">
                  <c:v>691.39</c:v>
                </c:pt>
                <c:pt idx="314">
                  <c:v>738.27</c:v>
                </c:pt>
                <c:pt idx="315">
                  <c:v>720.25</c:v>
                </c:pt>
                <c:pt idx="316">
                  <c:v>745.17</c:v>
                </c:pt>
                <c:pt idx="317">
                  <c:v>700.12</c:v>
                </c:pt>
                <c:pt idx="318">
                  <c:v>644.79999999999995</c:v>
                </c:pt>
                <c:pt idx="319">
                  <c:v>670.97</c:v>
                </c:pt>
                <c:pt idx="320">
                  <c:v>696.17</c:v>
                </c:pt>
                <c:pt idx="321">
                  <c:v>657.23</c:v>
                </c:pt>
                <c:pt idx="322">
                  <c:v>699.31</c:v>
                </c:pt>
                <c:pt idx="323">
                  <c:v>708.43</c:v>
                </c:pt>
                <c:pt idx="324">
                  <c:v>602.59</c:v>
                </c:pt>
                <c:pt idx="325">
                  <c:v>576</c:v>
                </c:pt>
                <c:pt idx="326">
                  <c:v>600.02</c:v>
                </c:pt>
                <c:pt idx="327">
                  <c:v>536.61</c:v>
                </c:pt>
                <c:pt idx="328">
                  <c:v>545.59</c:v>
                </c:pt>
                <c:pt idx="329">
                  <c:v>498.59</c:v>
                </c:pt>
                <c:pt idx="330">
                  <c:v>442.06</c:v>
                </c:pt>
                <c:pt idx="331">
                  <c:v>458.45</c:v>
                </c:pt>
                <c:pt idx="332">
                  <c:v>450.26</c:v>
                </c:pt>
                <c:pt idx="333">
                  <c:v>391.04</c:v>
                </c:pt>
                <c:pt idx="334">
                  <c:v>361.81</c:v>
                </c:pt>
                <c:pt idx="335">
                  <c:v>329.31</c:v>
                </c:pt>
                <c:pt idx="336">
                  <c:v>313.31</c:v>
                </c:pt>
                <c:pt idx="337">
                  <c:v>320.64</c:v>
                </c:pt>
                <c:pt idx="338">
                  <c:v>284.04000000000002</c:v>
                </c:pt>
                <c:pt idx="339">
                  <c:v>230.6</c:v>
                </c:pt>
                <c:pt idx="340">
                  <c:v>212.25</c:v>
                </c:pt>
                <c:pt idx="341">
                  <c:v>251.18</c:v>
                </c:pt>
                <c:pt idx="342">
                  <c:v>288.23</c:v>
                </c:pt>
                <c:pt idx="343">
                  <c:v>324.19</c:v>
                </c:pt>
                <c:pt idx="344">
                  <c:v>317.57</c:v>
                </c:pt>
                <c:pt idx="345">
                  <c:v>313.89</c:v>
                </c:pt>
                <c:pt idx="346">
                  <c:v>348.32</c:v>
                </c:pt>
                <c:pt idx="347">
                  <c:v>350.09</c:v>
                </c:pt>
                <c:pt idx="348">
                  <c:v>301.17</c:v>
                </c:pt>
                <c:pt idx="349">
                  <c:v>334.57</c:v>
                </c:pt>
                <c:pt idx="350">
                  <c:v>328.68</c:v>
                </c:pt>
                <c:pt idx="351">
                  <c:v>332.15</c:v>
                </c:pt>
                <c:pt idx="352">
                  <c:v>385.09</c:v>
                </c:pt>
                <c:pt idx="353">
                  <c:v>403.68</c:v>
                </c:pt>
                <c:pt idx="354">
                  <c:v>383.36</c:v>
                </c:pt>
                <c:pt idx="355">
                  <c:v>423.63</c:v>
                </c:pt>
                <c:pt idx="356">
                  <c:v>424.82</c:v>
                </c:pt>
                <c:pt idx="357">
                  <c:v>453.73</c:v>
                </c:pt>
                <c:pt idx="358">
                  <c:v>391.81</c:v>
                </c:pt>
                <c:pt idx="359">
                  <c:v>345.47</c:v>
                </c:pt>
                <c:pt idx="360">
                  <c:v>370.48</c:v>
                </c:pt>
                <c:pt idx="361">
                  <c:v>384.16</c:v>
                </c:pt>
                <c:pt idx="362">
                  <c:v>375.08</c:v>
                </c:pt>
                <c:pt idx="363">
                  <c:v>383.74</c:v>
                </c:pt>
                <c:pt idx="364">
                  <c:v>478.87</c:v>
                </c:pt>
                <c:pt idx="365">
                  <c:v>514.85</c:v>
                </c:pt>
                <c:pt idx="366">
                  <c:v>508.65</c:v>
                </c:pt>
                <c:pt idx="367">
                  <c:v>534.29</c:v>
                </c:pt>
                <c:pt idx="368">
                  <c:v>533.20000000000005</c:v>
                </c:pt>
                <c:pt idx="369">
                  <c:v>570.94000000000005</c:v>
                </c:pt>
                <c:pt idx="370">
                  <c:v>611.58000000000004</c:v>
                </c:pt>
                <c:pt idx="371">
                  <c:v>624.23</c:v>
                </c:pt>
                <c:pt idx="372">
                  <c:v>563.46</c:v>
                </c:pt>
                <c:pt idx="373">
                  <c:v>563.77</c:v>
                </c:pt>
                <c:pt idx="374">
                  <c:v>627.46</c:v>
                </c:pt>
                <c:pt idx="375">
                  <c:v>659.21</c:v>
                </c:pt>
                <c:pt idx="376">
                  <c:v>727.81</c:v>
                </c:pt>
                <c:pt idx="377">
                  <c:v>738.84</c:v>
                </c:pt>
                <c:pt idx="378">
                  <c:v>748.43</c:v>
                </c:pt>
                <c:pt idx="379">
                  <c:v>775.37</c:v>
                </c:pt>
                <c:pt idx="380">
                  <c:v>781.23</c:v>
                </c:pt>
                <c:pt idx="381">
                  <c:v>765.27</c:v>
                </c:pt>
                <c:pt idx="382">
                  <c:v>728.75</c:v>
                </c:pt>
                <c:pt idx="383">
                  <c:v>708.72</c:v>
                </c:pt>
                <c:pt idx="384">
                  <c:v>696.16</c:v>
                </c:pt>
                <c:pt idx="385">
                  <c:v>707.92</c:v>
                </c:pt>
                <c:pt idx="386">
                  <c:v>679.2</c:v>
                </c:pt>
                <c:pt idx="387">
                  <c:v>656.33</c:v>
                </c:pt>
                <c:pt idx="388">
                  <c:v>693.55</c:v>
                </c:pt>
                <c:pt idx="389">
                  <c:v>733.27</c:v>
                </c:pt>
                <c:pt idx="390">
                  <c:v>710.14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D50F-492F-8731-D82D002D2E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3523080"/>
        <c:axId val="433525376"/>
      </c:lineChart>
      <c:dateAx>
        <c:axId val="433523080"/>
        <c:scaling>
          <c:orientation val="minMax"/>
        </c:scaling>
        <c:delete val="0"/>
        <c:axPos val="b"/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\-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33525376"/>
        <c:crosses val="autoZero"/>
        <c:auto val="1"/>
        <c:lblOffset val="100"/>
        <c:baseTimeUnit val="months"/>
        <c:majorUnit val="12"/>
        <c:majorTimeUnit val="months"/>
      </c:dateAx>
      <c:valAx>
        <c:axId val="433525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33523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0.82393</cdr:x>
      <cdr:y>0.88321</cdr:y>
    </cdr:from>
    <cdr:to>
      <cdr:x>0.86296</cdr:x>
      <cdr:y>0.9581</cdr:y>
    </cdr:to>
    <cdr:sp macro="" textlink="">
      <cdr:nvSpPr>
        <cdr:cNvPr id="2" name="Tekstiruutu 1">
          <a:extLst xmlns:a="http://schemas.openxmlformats.org/drawingml/2006/main">
            <a:ext uri="{FF2B5EF4-FFF2-40B4-BE49-F238E27FC236}">
              <a16:creationId xmlns:a16="http://schemas.microsoft.com/office/drawing/2014/main" id="{6875A9A6-F606-1047-BE07-080D6C80F441}"/>
            </a:ext>
          </a:extLst>
        </cdr:cNvPr>
        <cdr:cNvSpPr txBox="1"/>
      </cdr:nvSpPr>
      <cdr:spPr>
        <a:xfrm xmlns:a="http://schemas.openxmlformats.org/drawingml/2006/main">
          <a:off x="9670686" y="4698543"/>
          <a:ext cx="458107" cy="3984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r>
            <a:rPr lang="fi-FI" sz="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-0,4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40312B-D395-44AB-BA57-9FC277171B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B6AE447-BA85-4DFF-85CD-84B642358E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70D0A83-8BA9-44A7-AFC3-2E6AB4900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157F6-C703-4D7F-8347-031F6AA9352B}" type="datetimeFigureOut">
              <a:rPr lang="fi-FI" smtClean="0"/>
              <a:t>5.3.2023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7EB93A7-B4B3-4164-904C-C9AD6D799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B9DBA41-5135-4224-810E-2FFB664B5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C2C7-C21B-4D0D-BD42-E1D0F07800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4705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5B6318-4D79-42BD-B5C6-B084CF3E2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D8BC3AB-0A67-4FE5-AB0D-AE2FFAE31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6C3A9B1-07A5-4E42-898C-E157747EB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157F6-C703-4D7F-8347-031F6AA9352B}" type="datetimeFigureOut">
              <a:rPr lang="fi-FI" smtClean="0"/>
              <a:t>5.3.2023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E61C80E-BA71-4E6D-AFA0-D32C28D1C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49BF730-EC7A-49A2-A12E-2C7BE729E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C2C7-C21B-4D0D-BD42-E1D0F07800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91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9ECA1BC-3F3B-48E9-8611-432FC8D6C1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11DBF3E-61A0-434C-AA36-D6CFFF6629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84E6EC2-B00B-4FA4-8E0F-999DC6B71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157F6-C703-4D7F-8347-031F6AA9352B}" type="datetimeFigureOut">
              <a:rPr lang="fi-FI" smtClean="0"/>
              <a:t>5.3.2023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1921BB-89AA-43FD-9B3B-C159A34A4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0AC01D5-6FF9-4ED0-B783-E78F75DBE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C2C7-C21B-4D0D-BD42-E1D0F07800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9615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C1D5F8-77A3-4CD7-B0DC-5B51B0F94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6B5F83-F5B3-4D08-B6C5-8C4B0CF82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75DD11-5B6B-420B-B930-3911ACAC5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157F6-C703-4D7F-8347-031F6AA9352B}" type="datetimeFigureOut">
              <a:rPr lang="fi-FI" smtClean="0"/>
              <a:t>5.3.2023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8512A82-96B4-4EB8-A95A-664E07EC1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89017B0-898A-45D3-817C-2F9FD7754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C2C7-C21B-4D0D-BD42-E1D0F07800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1853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02F6EC-6766-4083-82FB-43AAC064F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96E7980-812C-4FD3-85EA-6D551C08B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C25E3A9-6D79-4627-A540-DF35C7334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157F6-C703-4D7F-8347-031F6AA9352B}" type="datetimeFigureOut">
              <a:rPr lang="fi-FI" smtClean="0"/>
              <a:t>5.3.2023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CF685B0-5967-4A6F-9186-91E92631B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2AD9596-8B7F-4248-91A4-5378EB01F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C2C7-C21B-4D0D-BD42-E1D0F07800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6969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164529-F89C-431E-8A66-3995DAD44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17F5C4-E268-45F0-AFF6-E73421C5BB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D93FB33-B7B0-46C3-A3B1-263750400D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C1486E4-5457-4541-A21C-52D1BA605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157F6-C703-4D7F-8347-031F6AA9352B}" type="datetimeFigureOut">
              <a:rPr lang="fi-FI" smtClean="0"/>
              <a:t>5.3.2023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3A04B8D-7306-437F-83D7-95004F592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6DA841A-D99F-44B1-A8E0-9331EB39E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C2C7-C21B-4D0D-BD42-E1D0F07800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665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86BD12-05DE-4542-8CD4-844F06053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89DD53F-ED10-4DE1-9A8D-CDA0FA56D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E9E1B38-E8BD-4BF6-B577-D821A042A5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62CC6F1-19D3-4A1A-B5FC-ED7079CE60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3E594CA-CE00-4875-8037-C76EFE7C80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514C62C-034A-42B5-AB20-D52FD5195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157F6-C703-4D7F-8347-031F6AA9352B}" type="datetimeFigureOut">
              <a:rPr lang="fi-FI" smtClean="0"/>
              <a:t>5.3.2023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A0C743C-EEEA-43A1-97B7-A23D86CB3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28FDD6D-12C1-45F5-A29B-836B704C7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C2C7-C21B-4D0D-BD42-E1D0F07800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4508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545915-C4FB-456A-BA1A-EC316D0ED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76DF794-0F89-400E-B408-05FAA20C4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157F6-C703-4D7F-8347-031F6AA9352B}" type="datetimeFigureOut">
              <a:rPr lang="fi-FI" smtClean="0"/>
              <a:t>5.3.2023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7D3C883-755F-49CF-9B6D-3CFB07B65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DF22463-49C8-430E-B02E-0B7CAB003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C2C7-C21B-4D0D-BD42-E1D0F07800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262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04A7D7D-B537-43E4-879B-C52F9F9B9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157F6-C703-4D7F-8347-031F6AA9352B}" type="datetimeFigureOut">
              <a:rPr lang="fi-FI" smtClean="0"/>
              <a:t>5.3.2023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A8FDDE0-8D9D-43CB-97F4-61438EF0C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219C397-6E5C-4BCD-AACE-736F85709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C2C7-C21B-4D0D-BD42-E1D0F07800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14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E0B95E-54FD-4518-B007-7261CB7BA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94F0B6-ECC3-4AF4-BFFE-64838FA1F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7263046-C821-4340-87ED-2CA7778B06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CF94565-6D07-41F1-AFB6-C8FB46F6C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157F6-C703-4D7F-8347-031F6AA9352B}" type="datetimeFigureOut">
              <a:rPr lang="fi-FI" smtClean="0"/>
              <a:t>5.3.2023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658AC9E-AB03-49BC-A887-42B0F3E36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B81FFEF-DDA3-4E38-AF44-B7AD48F13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C2C7-C21B-4D0D-BD42-E1D0F07800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1781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614CD7-1C89-4303-9931-0A976B6A7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4853326-CC82-436B-BBF1-AFC6DCFCC2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1580CC3-25BC-404A-8E12-96FA1FE125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FE59720-DB49-41FA-BAC6-0D6A6317A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157F6-C703-4D7F-8347-031F6AA9352B}" type="datetimeFigureOut">
              <a:rPr lang="fi-FI" smtClean="0"/>
              <a:t>5.3.2023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432A54B-65CB-4B3F-A6C6-FABB306D7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3CF39E6-A196-4467-B026-DD43304F7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C2C7-C21B-4D0D-BD42-E1D0F07800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1042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0AE0531-4D6F-43B4-9AA3-8187CBC0F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A99680E-A690-4B9B-893A-63FFE39DFF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06D8F81-47CA-4E48-800E-7CDEDBEBDD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157F6-C703-4D7F-8347-031F6AA9352B}" type="datetimeFigureOut">
              <a:rPr lang="fi-FI" smtClean="0"/>
              <a:t>5.3.2023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15C34DB-0BCB-468C-9B23-DC0CB9AC2C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6A163A4-3139-418B-800E-4B6C41C5F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C2C7-C21B-4D0D-BD42-E1D0F07800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625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1">
            <a:extLst>
              <a:ext uri="{FF2B5EF4-FFF2-40B4-BE49-F238E27FC236}">
                <a16:creationId xmlns:a16="http://schemas.microsoft.com/office/drawing/2014/main" id="{EC86707C-0EF6-487B-9A88-073FCB1A6E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7463154"/>
              </p:ext>
            </p:extLst>
          </p:nvPr>
        </p:nvGraphicFramePr>
        <p:xfrm>
          <a:off x="133771" y="1580213"/>
          <a:ext cx="11924458" cy="4712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3">
            <a:extLst>
              <a:ext uri="{FF2B5EF4-FFF2-40B4-BE49-F238E27FC236}">
                <a16:creationId xmlns:a16="http://schemas.microsoft.com/office/drawing/2014/main" id="{1542EBE3-B705-4E01-8CE9-DFFA9E20F961}"/>
              </a:ext>
            </a:extLst>
          </p:cNvPr>
          <p:cNvSpPr txBox="1"/>
          <p:nvPr/>
        </p:nvSpPr>
        <p:spPr>
          <a:xfrm>
            <a:off x="133771" y="958363"/>
            <a:ext cx="11284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/>
              <a:t>Kuvio 1. Bruttokansantuotteen reaalinen vuosittainen muutos Suomessa 1986–2020, % 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C6B9C7AC-E5D6-4432-9CC6-38869FFF28DD}"/>
              </a:ext>
            </a:extLst>
          </p:cNvPr>
          <p:cNvSpPr txBox="1"/>
          <p:nvPr/>
        </p:nvSpPr>
        <p:spPr>
          <a:xfrm>
            <a:off x="10524236" y="6550223"/>
            <a:ext cx="16677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Lähde: Tilastokeskus</a:t>
            </a:r>
          </a:p>
        </p:txBody>
      </p:sp>
    </p:spTree>
    <p:extLst>
      <p:ext uri="{BB962C8B-B14F-4D97-AF65-F5344CB8AC3E}">
        <p14:creationId xmlns:p14="http://schemas.microsoft.com/office/powerpoint/2010/main" val="1683165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3">
            <a:extLst>
              <a:ext uri="{FF2B5EF4-FFF2-40B4-BE49-F238E27FC236}">
                <a16:creationId xmlns:a16="http://schemas.microsoft.com/office/drawing/2014/main" id="{EDB220B0-8DBE-4D0D-A2A6-E815B522FC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1303350"/>
              </p:ext>
            </p:extLst>
          </p:nvPr>
        </p:nvGraphicFramePr>
        <p:xfrm>
          <a:off x="191344" y="1443789"/>
          <a:ext cx="11737304" cy="5055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8">
            <a:extLst>
              <a:ext uri="{FF2B5EF4-FFF2-40B4-BE49-F238E27FC236}">
                <a16:creationId xmlns:a16="http://schemas.microsoft.com/office/drawing/2014/main" id="{3A91308A-FB99-46D5-90EB-3BEC05CA8A0E}"/>
              </a:ext>
            </a:extLst>
          </p:cNvPr>
          <p:cNvSpPr txBox="1"/>
          <p:nvPr/>
        </p:nvSpPr>
        <p:spPr>
          <a:xfrm>
            <a:off x="10524236" y="6550223"/>
            <a:ext cx="16677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Lähde: Tilastokeskus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C7BED8-7F4E-42EA-A873-05035521A9E0}"/>
              </a:ext>
            </a:extLst>
          </p:cNvPr>
          <p:cNvSpPr txBox="1"/>
          <p:nvPr/>
        </p:nvSpPr>
        <p:spPr>
          <a:xfrm>
            <a:off x="320932" y="561492"/>
            <a:ext cx="114781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defRPr sz="2000" b="1" i="0" u="none" strike="noStrike" kern="1200" baseline="0">
                <a:solidFill>
                  <a:prstClr val="black"/>
                </a:solidFill>
                <a:latin typeface="Arial"/>
                <a:ea typeface="+mn-ea"/>
                <a:cs typeface="Arial"/>
              </a:defRPr>
            </a:pPr>
            <a:r>
              <a:rPr lang="fi-FI" sz="2400" dirty="0"/>
              <a:t>Kuvio 2. Inflaatio 1986–2020: kuluttajahintaindeksin keskimääräinen vuosimuutos, %</a:t>
            </a:r>
          </a:p>
        </p:txBody>
      </p:sp>
    </p:spTree>
    <p:extLst>
      <p:ext uri="{BB962C8B-B14F-4D97-AF65-F5344CB8AC3E}">
        <p14:creationId xmlns:p14="http://schemas.microsoft.com/office/powerpoint/2010/main" val="908174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4AC45E22-0D52-4F00-9B51-DB77481C50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2774830"/>
              </p:ext>
            </p:extLst>
          </p:nvPr>
        </p:nvGraphicFramePr>
        <p:xfrm>
          <a:off x="733926" y="1275347"/>
          <a:ext cx="10515600" cy="5199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3">
            <a:extLst>
              <a:ext uri="{FF2B5EF4-FFF2-40B4-BE49-F238E27FC236}">
                <a16:creationId xmlns:a16="http://schemas.microsoft.com/office/drawing/2014/main" id="{93EDD5F5-6ACB-4166-9A18-283EA68272D0}"/>
              </a:ext>
            </a:extLst>
          </p:cNvPr>
          <p:cNvSpPr txBox="1"/>
          <p:nvPr/>
        </p:nvSpPr>
        <p:spPr>
          <a:xfrm>
            <a:off x="733926" y="459727"/>
            <a:ext cx="11574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defRPr sz="2000" b="1" i="0" u="none" strike="noStrike" kern="1200" baseline="0">
                <a:solidFill>
                  <a:prstClr val="black"/>
                </a:solidFill>
                <a:latin typeface="Arial"/>
                <a:ea typeface="+mn-ea"/>
                <a:cs typeface="Arial"/>
              </a:defRPr>
            </a:pPr>
            <a:r>
              <a:rPr lang="fi-FI" sz="2400" dirty="0"/>
              <a:t>Kuvio 3. Tavaroiden ja palveluiden viennin vuosimuutos 1986–2020, %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84360F7A-FD87-4A06-BFBF-7A7F7248EADE}"/>
              </a:ext>
            </a:extLst>
          </p:cNvPr>
          <p:cNvSpPr txBox="1"/>
          <p:nvPr/>
        </p:nvSpPr>
        <p:spPr>
          <a:xfrm>
            <a:off x="11181723" y="6550223"/>
            <a:ext cx="10102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Lähde: Tulli</a:t>
            </a:r>
          </a:p>
        </p:txBody>
      </p:sp>
    </p:spTree>
    <p:extLst>
      <p:ext uri="{BB962C8B-B14F-4D97-AF65-F5344CB8AC3E}">
        <p14:creationId xmlns:p14="http://schemas.microsoft.com/office/powerpoint/2010/main" val="1310817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Kaavio 4">
            <a:extLst>
              <a:ext uri="{FF2B5EF4-FFF2-40B4-BE49-F238E27FC236}">
                <a16:creationId xmlns:a16="http://schemas.microsoft.com/office/drawing/2014/main" id="{F7C991A2-A8C9-4F82-868E-9E31C2A21F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6907581"/>
              </p:ext>
            </p:extLst>
          </p:nvPr>
        </p:nvGraphicFramePr>
        <p:xfrm>
          <a:off x="469232" y="1239253"/>
          <a:ext cx="11044989" cy="5402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3">
            <a:extLst>
              <a:ext uri="{FF2B5EF4-FFF2-40B4-BE49-F238E27FC236}">
                <a16:creationId xmlns:a16="http://schemas.microsoft.com/office/drawing/2014/main" id="{AECCEE70-D968-4996-A1BE-3B1BDCA36CA8}"/>
              </a:ext>
            </a:extLst>
          </p:cNvPr>
          <p:cNvSpPr txBox="1"/>
          <p:nvPr/>
        </p:nvSpPr>
        <p:spPr>
          <a:xfrm>
            <a:off x="421105" y="527162"/>
            <a:ext cx="11574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defRPr sz="2000" b="1" i="0" u="none" strike="noStrike" kern="1200" baseline="0">
                <a:solidFill>
                  <a:prstClr val="black"/>
                </a:solidFill>
                <a:latin typeface="Arial"/>
                <a:ea typeface="+mn-ea"/>
                <a:cs typeface="Arial"/>
              </a:defRPr>
            </a:pPr>
            <a:r>
              <a:rPr lang="fi-FI" sz="2400" dirty="0"/>
              <a:t>Kuvio 4. Työttömyysaste (%) ja työttömien lukumäärä Suomessa 1986–2020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A16363CF-B06B-4854-9003-81806E482E46}"/>
              </a:ext>
            </a:extLst>
          </p:cNvPr>
          <p:cNvSpPr txBox="1"/>
          <p:nvPr/>
        </p:nvSpPr>
        <p:spPr>
          <a:xfrm>
            <a:off x="10524236" y="6550223"/>
            <a:ext cx="16677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Lähde: Tilastokeskus</a:t>
            </a:r>
          </a:p>
        </p:txBody>
      </p:sp>
    </p:spTree>
    <p:extLst>
      <p:ext uri="{BB962C8B-B14F-4D97-AF65-F5344CB8AC3E}">
        <p14:creationId xmlns:p14="http://schemas.microsoft.com/office/powerpoint/2010/main" val="4202617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Kaavio 4">
            <a:extLst>
              <a:ext uri="{FF2B5EF4-FFF2-40B4-BE49-F238E27FC236}">
                <a16:creationId xmlns:a16="http://schemas.microsoft.com/office/drawing/2014/main" id="{CE529B13-214B-40AE-8D41-8ADCC329D6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8146492"/>
              </p:ext>
            </p:extLst>
          </p:nvPr>
        </p:nvGraphicFramePr>
        <p:xfrm>
          <a:off x="529389" y="1540042"/>
          <a:ext cx="10960769" cy="5053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3">
            <a:extLst>
              <a:ext uri="{FF2B5EF4-FFF2-40B4-BE49-F238E27FC236}">
                <a16:creationId xmlns:a16="http://schemas.microsoft.com/office/drawing/2014/main" id="{6E7A7305-1B6E-4FD5-B3E9-B320F0C44C13}"/>
              </a:ext>
            </a:extLst>
          </p:cNvPr>
          <p:cNvSpPr txBox="1"/>
          <p:nvPr/>
        </p:nvSpPr>
        <p:spPr>
          <a:xfrm>
            <a:off x="529389" y="394815"/>
            <a:ext cx="115743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defRPr sz="2000" b="1" i="0" u="none" strike="noStrike" kern="1200" baseline="0">
                <a:solidFill>
                  <a:prstClr val="black"/>
                </a:solidFill>
                <a:latin typeface="Arial"/>
                <a:ea typeface="+mn-ea"/>
                <a:cs typeface="Arial"/>
              </a:defRPr>
            </a:pPr>
            <a:r>
              <a:rPr lang="fi-FI" sz="2400" dirty="0"/>
              <a:t>Kuvio 5. Julkisyhteisöjen vuosittainen yli-/alijäämä (suhteessa BKT, %) ja velka (miljoonaa euroa)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5CE079DE-BAB6-40CA-AA38-41BCDAE88310}"/>
              </a:ext>
            </a:extLst>
          </p:cNvPr>
          <p:cNvSpPr txBox="1"/>
          <p:nvPr/>
        </p:nvSpPr>
        <p:spPr>
          <a:xfrm>
            <a:off x="10524236" y="6550223"/>
            <a:ext cx="16677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Lähde: Tilastokeskus</a:t>
            </a:r>
          </a:p>
        </p:txBody>
      </p:sp>
    </p:spTree>
    <p:extLst>
      <p:ext uri="{BB962C8B-B14F-4D97-AF65-F5344CB8AC3E}">
        <p14:creationId xmlns:p14="http://schemas.microsoft.com/office/powerpoint/2010/main" val="552832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Kaavio 4">
            <a:extLst>
              <a:ext uri="{FF2B5EF4-FFF2-40B4-BE49-F238E27FC236}">
                <a16:creationId xmlns:a16="http://schemas.microsoft.com/office/drawing/2014/main" id="{DE551EC6-D60C-4FBA-9550-DE89FB0EAA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5183498"/>
              </p:ext>
            </p:extLst>
          </p:nvPr>
        </p:nvGraphicFramePr>
        <p:xfrm>
          <a:off x="627647" y="1744579"/>
          <a:ext cx="10936705" cy="4754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3">
            <a:extLst>
              <a:ext uri="{FF2B5EF4-FFF2-40B4-BE49-F238E27FC236}">
                <a16:creationId xmlns:a16="http://schemas.microsoft.com/office/drawing/2014/main" id="{43F2772C-0851-485F-BBAC-70B9FE5EAE1E}"/>
              </a:ext>
            </a:extLst>
          </p:cNvPr>
          <p:cNvSpPr txBox="1"/>
          <p:nvPr/>
        </p:nvSpPr>
        <p:spPr>
          <a:xfrm>
            <a:off x="545432" y="229470"/>
            <a:ext cx="11574378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Aft>
                <a:spcPts val="600"/>
              </a:spcAft>
              <a:defRPr sz="2000" b="1" i="0" u="none" strike="noStrike" kern="1200" baseline="0">
                <a:solidFill>
                  <a:prstClr val="black"/>
                </a:solidFill>
                <a:latin typeface="Arial"/>
                <a:ea typeface="+mn-ea"/>
                <a:cs typeface="Arial"/>
              </a:defRPr>
            </a:pPr>
            <a:r>
              <a:rPr lang="fi-FI" sz="2400" dirty="0"/>
              <a:t>Kuvio 6. Kotitalouksien velkaantumisaste ja korkorasitus 1986–2020</a:t>
            </a:r>
          </a:p>
          <a:p>
            <a:pPr rtl="0">
              <a:defRPr sz="2000" b="1" i="0" u="none" strike="noStrike" kern="1200" baseline="0">
                <a:solidFill>
                  <a:prstClr val="black"/>
                </a:solidFill>
                <a:latin typeface="Arial"/>
                <a:ea typeface="+mn-ea"/>
                <a:cs typeface="Arial"/>
              </a:defRPr>
            </a:pPr>
            <a:r>
              <a:rPr lang="fi-FI" sz="2000" dirty="0">
                <a:solidFill>
                  <a:schemeClr val="tx2"/>
                </a:solidFill>
              </a:rPr>
              <a:t>─</a:t>
            </a:r>
            <a:r>
              <a:rPr lang="fi-FI" sz="2000" dirty="0"/>
              <a:t> Kotitalouksien velka käytettävissä olevista tuloista, % (vasen asteikko)</a:t>
            </a:r>
          </a:p>
          <a:p>
            <a:pPr rtl="0">
              <a:defRPr sz="2000" b="1" i="0" u="none" strike="noStrike" kern="1200" baseline="0">
                <a:solidFill>
                  <a:prstClr val="black"/>
                </a:solidFill>
                <a:latin typeface="Arial"/>
                <a:ea typeface="+mn-ea"/>
                <a:cs typeface="Arial"/>
              </a:defRPr>
            </a:pPr>
            <a:r>
              <a:rPr lang="fi-FI" sz="2000" dirty="0">
                <a:solidFill>
                  <a:schemeClr val="accent2"/>
                </a:solidFill>
              </a:rPr>
              <a:t>─</a:t>
            </a:r>
            <a:r>
              <a:rPr lang="fi-FI" sz="2000" dirty="0"/>
              <a:t> Kotitalouksien korkomenot käytettävissä olevista tuloista, % (oikea asteikko) 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C5506942-A8A2-40F0-9C99-5B57DDCDCB07}"/>
              </a:ext>
            </a:extLst>
          </p:cNvPr>
          <p:cNvSpPr txBox="1"/>
          <p:nvPr/>
        </p:nvSpPr>
        <p:spPr>
          <a:xfrm>
            <a:off x="10387520" y="6570599"/>
            <a:ext cx="18325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Lähde: Suomen pankki</a:t>
            </a:r>
          </a:p>
        </p:txBody>
      </p:sp>
    </p:spTree>
    <p:extLst>
      <p:ext uri="{BB962C8B-B14F-4D97-AF65-F5344CB8AC3E}">
        <p14:creationId xmlns:p14="http://schemas.microsoft.com/office/powerpoint/2010/main" val="2574208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4960D2E3-171C-4B3E-995F-8E9F7E273D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1173240"/>
              </p:ext>
            </p:extLst>
          </p:nvPr>
        </p:nvGraphicFramePr>
        <p:xfrm>
          <a:off x="529390" y="1212961"/>
          <a:ext cx="1058779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8">
            <a:extLst>
              <a:ext uri="{FF2B5EF4-FFF2-40B4-BE49-F238E27FC236}">
                <a16:creationId xmlns:a16="http://schemas.microsoft.com/office/drawing/2014/main" id="{14825481-EEC0-4017-A6CC-FBCC67D438E8}"/>
              </a:ext>
            </a:extLst>
          </p:cNvPr>
          <p:cNvSpPr txBox="1"/>
          <p:nvPr/>
        </p:nvSpPr>
        <p:spPr>
          <a:xfrm>
            <a:off x="10524236" y="6550223"/>
            <a:ext cx="16677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Lähde: Tilastokeskus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AF445210-AA97-43B2-8C04-8CADAB77339A}"/>
              </a:ext>
            </a:extLst>
          </p:cNvPr>
          <p:cNvSpPr txBox="1"/>
          <p:nvPr/>
        </p:nvSpPr>
        <p:spPr>
          <a:xfrm>
            <a:off x="529389" y="394815"/>
            <a:ext cx="11574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defRPr sz="2000" b="1" i="0" u="none" strike="noStrike" kern="1200" baseline="0">
                <a:solidFill>
                  <a:prstClr val="black"/>
                </a:solidFill>
                <a:latin typeface="Arial"/>
                <a:ea typeface="+mn-ea"/>
                <a:cs typeface="Arial"/>
              </a:defRPr>
            </a:pPr>
            <a:r>
              <a:rPr lang="fi-FI" sz="2400" dirty="0"/>
              <a:t>Kuvio 7. Vuosittain vireille pannut konkurssit, yritykset lkm 1986–2020 </a:t>
            </a:r>
          </a:p>
        </p:txBody>
      </p:sp>
    </p:spTree>
    <p:extLst>
      <p:ext uri="{BB962C8B-B14F-4D97-AF65-F5344CB8AC3E}">
        <p14:creationId xmlns:p14="http://schemas.microsoft.com/office/powerpoint/2010/main" val="3755646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29CBBF82-815D-4381-B713-36612C5692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90357751"/>
              </p:ext>
            </p:extLst>
          </p:nvPr>
        </p:nvGraphicFramePr>
        <p:xfrm>
          <a:off x="589547" y="1311442"/>
          <a:ext cx="11020927" cy="5238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3">
            <a:extLst>
              <a:ext uri="{FF2B5EF4-FFF2-40B4-BE49-F238E27FC236}">
                <a16:creationId xmlns:a16="http://schemas.microsoft.com/office/drawing/2014/main" id="{DD03AB25-D3C7-4140-A4C1-08127D08B7C4}"/>
              </a:ext>
            </a:extLst>
          </p:cNvPr>
          <p:cNvSpPr txBox="1"/>
          <p:nvPr/>
        </p:nvSpPr>
        <p:spPr>
          <a:xfrm>
            <a:off x="529389" y="394815"/>
            <a:ext cx="115743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defRPr sz="2000" b="1" i="0" u="none" strike="noStrike" kern="1200" baseline="0">
                <a:solidFill>
                  <a:prstClr val="black"/>
                </a:solidFill>
                <a:latin typeface="Arial"/>
                <a:ea typeface="+mn-ea"/>
                <a:cs typeface="Arial"/>
              </a:defRPr>
            </a:pPr>
            <a:r>
              <a:rPr lang="fi-FI" sz="2400" dirty="0"/>
              <a:t>Kuvio 8. Asuntojen keskihinta 1988–2020 , reaali-indeksi* (2000=100)</a:t>
            </a:r>
          </a:p>
          <a:p>
            <a:pPr rtl="0">
              <a:defRPr sz="2000" b="1" i="0" u="none" strike="noStrike" kern="1200" baseline="0">
                <a:solidFill>
                  <a:prstClr val="black"/>
                </a:solidFill>
                <a:latin typeface="Arial"/>
                <a:ea typeface="+mn-ea"/>
                <a:cs typeface="Arial"/>
              </a:defRPr>
            </a:pPr>
            <a:r>
              <a:rPr lang="fi-FI" sz="2400" dirty="0"/>
              <a:t>*</a:t>
            </a:r>
            <a:r>
              <a:rPr lang="fi-FI" sz="2000" dirty="0"/>
              <a:t>inflaatiokorjattu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174D5AF8-5688-43AF-9B61-6F6F7454F982}"/>
              </a:ext>
            </a:extLst>
          </p:cNvPr>
          <p:cNvSpPr txBox="1"/>
          <p:nvPr/>
        </p:nvSpPr>
        <p:spPr>
          <a:xfrm>
            <a:off x="10524236" y="6550223"/>
            <a:ext cx="16677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Lähde: Tilastokeskus</a:t>
            </a:r>
          </a:p>
        </p:txBody>
      </p:sp>
    </p:spTree>
    <p:extLst>
      <p:ext uri="{BB962C8B-B14F-4D97-AF65-F5344CB8AC3E}">
        <p14:creationId xmlns:p14="http://schemas.microsoft.com/office/powerpoint/2010/main" val="4271997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B0E01811-8374-447B-BF4C-D54BD90AC9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7386862"/>
              </p:ext>
            </p:extLst>
          </p:nvPr>
        </p:nvGraphicFramePr>
        <p:xfrm>
          <a:off x="577515" y="1648325"/>
          <a:ext cx="10948737" cy="4862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3">
            <a:extLst>
              <a:ext uri="{FF2B5EF4-FFF2-40B4-BE49-F238E27FC236}">
                <a16:creationId xmlns:a16="http://schemas.microsoft.com/office/drawing/2014/main" id="{60CB698B-4F9E-420A-96BA-1AE517F2E7AA}"/>
              </a:ext>
            </a:extLst>
          </p:cNvPr>
          <p:cNvSpPr txBox="1"/>
          <p:nvPr/>
        </p:nvSpPr>
        <p:spPr>
          <a:xfrm>
            <a:off x="529389" y="394815"/>
            <a:ext cx="115743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defRPr sz="2000" b="1" i="0" u="none" strike="noStrike" kern="1200" baseline="0">
                <a:solidFill>
                  <a:prstClr val="black"/>
                </a:solidFill>
                <a:latin typeface="Arial"/>
                <a:ea typeface="+mn-ea"/>
                <a:cs typeface="Arial"/>
              </a:defRPr>
            </a:pPr>
            <a:r>
              <a:rPr lang="fi-FI" sz="2400" dirty="0"/>
              <a:t>Kuvio 9. Helsingin pörssin 25 vaihdetuimman yrityksen arvo 1988–2020 (OMXH25-indeksi)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2CA55730-C565-4AB0-901C-8A1E28525491}"/>
              </a:ext>
            </a:extLst>
          </p:cNvPr>
          <p:cNvSpPr txBox="1"/>
          <p:nvPr/>
        </p:nvSpPr>
        <p:spPr>
          <a:xfrm>
            <a:off x="1696453" y="4914492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1990-luvun lama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EABD46E0-7ABC-4ECD-BFC1-58E089D53F75}"/>
              </a:ext>
            </a:extLst>
          </p:cNvPr>
          <p:cNvSpPr txBox="1"/>
          <p:nvPr/>
        </p:nvSpPr>
        <p:spPr>
          <a:xfrm>
            <a:off x="4339390" y="2891136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IT-kupla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40142E47-5BE5-495D-BAFA-96BFBEF29112}"/>
              </a:ext>
            </a:extLst>
          </p:cNvPr>
          <p:cNvSpPr txBox="1"/>
          <p:nvPr/>
        </p:nvSpPr>
        <p:spPr>
          <a:xfrm>
            <a:off x="7287128" y="3275857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Finanssi-kriisi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540C04E8-C72F-421A-A1F4-083B9C1A580E}"/>
              </a:ext>
            </a:extLst>
          </p:cNvPr>
          <p:cNvSpPr txBox="1"/>
          <p:nvPr/>
        </p:nvSpPr>
        <p:spPr>
          <a:xfrm>
            <a:off x="8201528" y="3495043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Euro-kriisi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C720057D-283F-4CA5-BC2E-1D85AA5427C7}"/>
              </a:ext>
            </a:extLst>
          </p:cNvPr>
          <p:cNvSpPr txBox="1"/>
          <p:nvPr/>
        </p:nvSpPr>
        <p:spPr>
          <a:xfrm>
            <a:off x="10611852" y="322969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korona</a:t>
            </a:r>
          </a:p>
        </p:txBody>
      </p:sp>
    </p:spTree>
    <p:extLst>
      <p:ext uri="{BB962C8B-B14F-4D97-AF65-F5344CB8AC3E}">
        <p14:creationId xmlns:p14="http://schemas.microsoft.com/office/powerpoint/2010/main" val="1333799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1674</TotalTime>
  <Words>165</Words>
  <Application>Microsoft Office PowerPoint</Application>
  <PresentationFormat>Laajakuva</PresentationFormat>
  <Paragraphs>26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Holmström Timo</dc:creator>
  <cp:lastModifiedBy>Oppilas</cp:lastModifiedBy>
  <cp:revision>32</cp:revision>
  <dcterms:created xsi:type="dcterms:W3CDTF">2022-04-22T07:08:53Z</dcterms:created>
  <dcterms:modified xsi:type="dcterms:W3CDTF">2023-03-05T20:28:49Z</dcterms:modified>
</cp:coreProperties>
</file>