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68A3CA2-6B82-43C5-8C35-F2E97227F0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 sz="1800">
                <a:latin typeface="Arial" charset="0"/>
              </a:endParaRPr>
            </a:p>
          </p:txBody>
        </p:sp>
      </p:grpSp>
      <p:sp>
        <p:nvSpPr>
          <p:cNvPr id="6144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BAD5D-E46B-4FEF-B101-CF1A28AB3F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FDD14-C651-4695-9810-F445F8E3003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4B88F-30E3-4909-8468-3B35F90FDB0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9AAA5-5731-4BC4-8CD9-9C191A3C204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1E73D-06D8-48D7-B40E-457D392A9C9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5FE29-5AA4-4C5E-89D1-D8FC4736281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A7FF6-DED0-4093-B1A8-396062141BB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5680E-7E18-4BFC-B73A-242B5075F4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89882-20D6-465C-8543-C0EF9DDF37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1178B-AF42-439D-81F3-4F888C4D94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51376-8E40-4BF8-AA40-AA7BB9830E2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041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 sz="2400">
                <a:latin typeface="Times New Roman" pitchFamily="18" charset="0"/>
              </a:endParaRPr>
            </a:p>
          </p:txBody>
        </p:sp>
        <p:sp>
          <p:nvSpPr>
            <p:cNvPr id="6042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 sz="1800">
                <a:latin typeface="Arial" charset="0"/>
              </a:endParaRPr>
            </a:p>
          </p:txBody>
        </p:sp>
        <p:sp>
          <p:nvSpPr>
            <p:cNvPr id="6042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sp>
        <p:nvSpPr>
          <p:cNvPr id="6042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042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042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26E5B1C-44D5-489E-9C1D-61432E5B801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0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0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0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/>
      <p:bldP spid="6042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042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042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042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042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04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fi-FI" smtClean="0"/>
              <a:t>VALTIONEUVOSTO</a:t>
            </a:r>
            <a:br>
              <a:rPr lang="fi-FI" smtClean="0"/>
            </a:br>
            <a:r>
              <a:rPr lang="fi-FI" smtClean="0"/>
              <a:t> = HALLITUS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Yhteiskuntatieto </a:t>
            </a:r>
          </a:p>
          <a:p>
            <a:pPr eaLnBrk="1" hangingPunct="1"/>
            <a:endParaRPr lang="fi-FI" smtClean="0"/>
          </a:p>
          <a:p>
            <a:pPr eaLnBrk="1" hangingPunct="1"/>
            <a:r>
              <a:rPr lang="fi-FI" smtClean="0"/>
              <a:t>Toni Uusimäki </a:t>
            </a:r>
            <a:r>
              <a:rPr lang="en-US" smtClean="0"/>
              <a:t>© 2008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200" smtClean="0"/>
              <a:t>HALLITUKSEN MUODOSTAMINEN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 eaLnBrk="1" hangingPunct="1">
              <a:buFont typeface="Wingdings" pitchFamily="2" charset="2"/>
              <a:buAutoNum type="arabicPeriod"/>
            </a:pPr>
            <a:r>
              <a:rPr lang="fi-FI" sz="2500" smtClean="0"/>
              <a:t>Eduskuntaryhmät neuvottelevat vaalien jälkeen</a:t>
            </a:r>
          </a:p>
          <a:p>
            <a:pPr marL="933450" lvl="1" indent="-476250" eaLnBrk="1" hangingPunct="1">
              <a:buFont typeface="Wingdings" pitchFamily="2" charset="2"/>
              <a:buChar char="¡"/>
            </a:pPr>
            <a:r>
              <a:rPr lang="fi-FI" sz="2100" smtClean="0"/>
              <a:t>hallituksen kokoonpano ja ohjelma</a:t>
            </a:r>
          </a:p>
          <a:p>
            <a:pPr marL="552450" indent="-552450" eaLnBrk="1" hangingPunct="1">
              <a:buFont typeface="Wingdings" pitchFamily="2" charset="2"/>
              <a:buAutoNum type="arabicPeriod"/>
            </a:pPr>
            <a:r>
              <a:rPr lang="fi-FI" sz="2500" smtClean="0"/>
              <a:t>Presidentin tiedonanto eduskunnalle pääministeriehdokkasta</a:t>
            </a:r>
          </a:p>
          <a:p>
            <a:pPr marL="933450" lvl="1" indent="-476250" eaLnBrk="1" hangingPunct="1">
              <a:buFont typeface="Wingdings" pitchFamily="2" charset="2"/>
              <a:buChar char="¡"/>
            </a:pPr>
            <a:r>
              <a:rPr lang="fi-FI" sz="2100" smtClean="0"/>
              <a:t>kuullut sitä ennen puhemiestä	</a:t>
            </a:r>
          </a:p>
          <a:p>
            <a:pPr marL="552450" indent="-552450" eaLnBrk="1" hangingPunct="1">
              <a:buFont typeface="Wingdings" pitchFamily="2" charset="2"/>
              <a:buAutoNum type="arabicPeriod"/>
            </a:pPr>
            <a:r>
              <a:rPr lang="fi-FI" sz="2500" smtClean="0"/>
              <a:t>Eduskunta valitsee pääministerin</a:t>
            </a:r>
          </a:p>
          <a:p>
            <a:pPr marL="933450" lvl="1" indent="-476250" eaLnBrk="1" hangingPunct="1">
              <a:buFont typeface="Wingdings" pitchFamily="2" charset="2"/>
              <a:buChar char="¡"/>
            </a:pPr>
            <a:r>
              <a:rPr lang="fi-FI" sz="2100" smtClean="0"/>
              <a:t>saatava yli ½ äänistä eduskunnassa pidettävässä vaalissa</a:t>
            </a:r>
          </a:p>
          <a:p>
            <a:pPr marL="552450" indent="-552450" eaLnBrk="1" hangingPunct="1">
              <a:buFont typeface="Wingdings" pitchFamily="2" charset="2"/>
              <a:buNone/>
            </a:pPr>
            <a:endParaRPr lang="fi-FI" sz="2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200" smtClean="0"/>
              <a:t>A. Hallituksen muodostaminen (jatk.)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 eaLnBrk="1" hangingPunct="1">
              <a:buFont typeface="Wingdings" pitchFamily="2" charset="2"/>
              <a:buNone/>
            </a:pPr>
            <a:r>
              <a:rPr lang="fi-FI" smtClean="0"/>
              <a:t>4. Presidentti nimittää pääministerin ja hänen esityksensä pohjalta muut ministerit</a:t>
            </a:r>
          </a:p>
          <a:p>
            <a:pPr marL="552450" indent="-552450" eaLnBrk="1" hangingPunct="1">
              <a:buFont typeface="Wingdings" pitchFamily="2" charset="2"/>
              <a:buNone/>
            </a:pPr>
            <a:r>
              <a:rPr lang="fi-FI" smtClean="0"/>
              <a:t>5. Vanhan hallituksen eroaminen</a:t>
            </a:r>
          </a:p>
          <a:p>
            <a:pPr marL="552450" indent="-552450" eaLnBrk="1" hangingPunct="1">
              <a:buFont typeface="Wingdings" pitchFamily="2" charset="2"/>
              <a:buNone/>
            </a:pPr>
            <a:r>
              <a:rPr lang="fi-FI" smtClean="0"/>
              <a:t>6. Hallitusohjelma tiedonantona eduskunnalle</a:t>
            </a:r>
          </a:p>
          <a:p>
            <a:pPr marL="552450" indent="-552450" eaLnBrk="1" hangingPunct="1"/>
            <a:r>
              <a:rPr lang="fi-FI" smtClean="0"/>
              <a:t>	luottamuksen mittaaminen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B. TEHTÄVÄT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2500" smtClean="0"/>
              <a:t>Käyttää sekä presidentin alaisena että itsenäisesti ylintä toimeenpanovaltaa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Panee toimeen eduskunnan ja presidentin päätökset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Johtaa valtion keskushallintoa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Valmistelee lakiesitykset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Valmistelee vuosittaisen tulo- ja menoarvion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Pyrkii toteuttamaan hallitusohjelmaansa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Seuraa ja ohjaa yhteiskunnan kehitystä</a:t>
            </a:r>
          </a:p>
          <a:p>
            <a:pPr eaLnBrk="1" hangingPunct="1">
              <a:lnSpc>
                <a:spcPct val="80000"/>
              </a:lnSpc>
            </a:pPr>
            <a:r>
              <a:rPr lang="fi-FI" sz="2500" smtClean="0"/>
              <a:t>Tekee päätöksiä eduskunnan valtuuksin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C. TYÖTAVAT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Presidentin esittely (perjantai)</a:t>
            </a:r>
          </a:p>
          <a:p>
            <a:pPr eaLnBrk="1" hangingPunct="1"/>
            <a:r>
              <a:rPr lang="fi-FI" smtClean="0"/>
              <a:t>Yleisistunto (torstai)</a:t>
            </a:r>
          </a:p>
          <a:p>
            <a:pPr eaLnBrk="1" hangingPunct="1"/>
            <a:r>
              <a:rPr lang="fi-FI" smtClean="0"/>
              <a:t>Hallituksen iltakoulu (keskiviikko)</a:t>
            </a:r>
          </a:p>
          <a:p>
            <a:pPr eaLnBrk="1" hangingPunct="1"/>
            <a:r>
              <a:rPr lang="fi-FI" smtClean="0"/>
              <a:t>Budjettineuvottelu (valtion tulo- ja menoarviota valmisteleva kokous)</a:t>
            </a:r>
          </a:p>
          <a:p>
            <a:pPr eaLnBrk="1" hangingPunct="1"/>
            <a:r>
              <a:rPr lang="fi-FI" smtClean="0"/>
              <a:t>Ministerivaliokunnat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sz="3200" smtClean="0"/>
              <a:t>D. LAKISÄÄTEISET MINISTERIVALIOKUNNAT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Raha-asiain mvk (budjetin valmistelu)</a:t>
            </a:r>
          </a:p>
          <a:p>
            <a:pPr eaLnBrk="1" hangingPunct="1"/>
            <a:r>
              <a:rPr lang="fi-FI" smtClean="0"/>
              <a:t>Talouspoliittinen mvk (talouskehitys)</a:t>
            </a:r>
          </a:p>
          <a:p>
            <a:pPr eaLnBrk="1" hangingPunct="1"/>
            <a:r>
              <a:rPr lang="fi-FI" smtClean="0"/>
              <a:t>Ulko- ja turvallisuuspoliittinen mvk</a:t>
            </a:r>
          </a:p>
          <a:p>
            <a:pPr eaLnBrk="1" hangingPunct="1"/>
            <a:r>
              <a:rPr lang="fi-FI" smtClean="0"/>
              <a:t>EU-mvk (EU-asioiden valmistelu)</a:t>
            </a:r>
          </a:p>
          <a:p>
            <a:pPr eaLnBrk="1" hangingPunct="1"/>
            <a:endParaRPr lang="fi-FI" smtClean="0"/>
          </a:p>
          <a:p>
            <a:pPr lvl="1" eaLnBrk="1" hangingPunct="1"/>
            <a:r>
              <a:rPr lang="fi-FI" smtClean="0"/>
              <a:t>sopiminen tärkeistä asioista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E. HALLITUSTYYPIT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Enemmistöhallitus</a:t>
            </a:r>
          </a:p>
          <a:p>
            <a:pPr eaLnBrk="1" hangingPunct="1"/>
            <a:r>
              <a:rPr lang="fi-FI" smtClean="0"/>
              <a:t>Vähemmistöhallitus</a:t>
            </a:r>
          </a:p>
          <a:p>
            <a:pPr eaLnBrk="1" hangingPunct="1"/>
            <a:r>
              <a:rPr lang="fi-FI" smtClean="0"/>
              <a:t>Yhteishallitus</a:t>
            </a:r>
          </a:p>
          <a:p>
            <a:pPr eaLnBrk="1" hangingPunct="1"/>
            <a:r>
              <a:rPr lang="fi-FI" smtClean="0"/>
              <a:t>Yhden puolueen hallitus</a:t>
            </a:r>
          </a:p>
          <a:p>
            <a:pPr eaLnBrk="1" hangingPunct="1"/>
            <a:r>
              <a:rPr lang="fi-FI" smtClean="0"/>
              <a:t>Kokoomus- eli koalitiohallitus</a:t>
            </a:r>
          </a:p>
          <a:p>
            <a:pPr eaLnBrk="1" hangingPunct="1"/>
            <a:r>
              <a:rPr lang="fi-FI" smtClean="0"/>
              <a:t>Virkamieshallitus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sz="3200" smtClean="0"/>
              <a:t>F. VAIHTOEHTOJA</a:t>
            </a:r>
            <a:br>
              <a:rPr lang="fi-FI" sz="3200" smtClean="0"/>
            </a:br>
            <a:r>
              <a:rPr lang="fi-FI" sz="3200" smtClean="0"/>
              <a:t>HALLITUSPOHJIKSI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500" dirty="0" smtClean="0"/>
              <a:t>Kansanrintama (</a:t>
            </a:r>
            <a:r>
              <a:rPr lang="fi-FI" sz="2500" dirty="0" err="1" smtClean="0"/>
              <a:t>SDP+Vas.+Kesk</a:t>
            </a:r>
            <a:r>
              <a:rPr lang="fi-FI" sz="2500" dirty="0" smtClean="0"/>
              <a:t>) 1944-48</a:t>
            </a:r>
          </a:p>
          <a:p>
            <a:pPr eaLnBrk="1" hangingPunct="1">
              <a:lnSpc>
                <a:spcPct val="90000"/>
              </a:lnSpc>
            </a:pPr>
            <a:r>
              <a:rPr lang="fi-FI" sz="2500" dirty="0" smtClean="0"/>
              <a:t>Punavihreä (</a:t>
            </a:r>
            <a:r>
              <a:rPr lang="fi-FI" sz="2500" dirty="0" err="1" smtClean="0"/>
              <a:t>SDP+Vas.+Vihreät</a:t>
            </a:r>
            <a:r>
              <a:rPr lang="fi-FI" sz="25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100" dirty="0" smtClean="0"/>
              <a:t>ei ole toistaiseksi ollut</a:t>
            </a:r>
          </a:p>
          <a:p>
            <a:pPr eaLnBrk="1" hangingPunct="1">
              <a:lnSpc>
                <a:spcPct val="90000"/>
              </a:lnSpc>
            </a:pPr>
            <a:r>
              <a:rPr lang="fi-FI" sz="2500" dirty="0" smtClean="0"/>
              <a:t>Punamulta (</a:t>
            </a:r>
            <a:r>
              <a:rPr lang="fi-FI" sz="2500" dirty="0" err="1" smtClean="0"/>
              <a:t>SDP+Kesk</a:t>
            </a:r>
            <a:r>
              <a:rPr lang="fi-FI" sz="2500" dirty="0" smtClean="0"/>
              <a:t>) 1930-l, 1960- ja 1970-l, 2003-2007</a:t>
            </a:r>
          </a:p>
          <a:p>
            <a:pPr eaLnBrk="1" hangingPunct="1">
              <a:lnSpc>
                <a:spcPct val="90000"/>
              </a:lnSpc>
            </a:pPr>
            <a:r>
              <a:rPr lang="fi-FI" sz="2500" dirty="0" smtClean="0"/>
              <a:t>Sinipuna (</a:t>
            </a:r>
            <a:r>
              <a:rPr lang="fi-FI" sz="2500" dirty="0" err="1" smtClean="0"/>
              <a:t>SDP+Kok</a:t>
            </a:r>
            <a:r>
              <a:rPr lang="fi-FI" sz="2500" dirty="0" smtClean="0"/>
              <a:t>) 1987-1991</a:t>
            </a:r>
          </a:p>
          <a:p>
            <a:pPr eaLnBrk="1" hangingPunct="1">
              <a:lnSpc>
                <a:spcPct val="90000"/>
              </a:lnSpc>
            </a:pPr>
            <a:r>
              <a:rPr lang="fi-FI" sz="2500" dirty="0" smtClean="0"/>
              <a:t>Porvarihallitus (</a:t>
            </a:r>
            <a:r>
              <a:rPr lang="fi-FI" sz="2500" dirty="0" err="1" smtClean="0"/>
              <a:t>Kesk.+Kok</a:t>
            </a:r>
            <a:r>
              <a:rPr lang="fi-FI" sz="2500" dirty="0" smtClean="0"/>
              <a:t>.) 1991-95, </a:t>
            </a:r>
            <a:r>
              <a:rPr lang="fi-FI" sz="2500" dirty="0" smtClean="0"/>
              <a:t>2007-2011, 2015-</a:t>
            </a:r>
            <a:endParaRPr lang="fi-FI" sz="2500" dirty="0" smtClean="0"/>
          </a:p>
          <a:p>
            <a:pPr eaLnBrk="1" hangingPunct="1">
              <a:lnSpc>
                <a:spcPct val="90000"/>
              </a:lnSpc>
            </a:pPr>
            <a:r>
              <a:rPr lang="fi-FI" sz="2500" dirty="0" smtClean="0"/>
              <a:t>Sateenkaari (</a:t>
            </a:r>
            <a:r>
              <a:rPr lang="fi-FI" sz="2500" dirty="0" err="1" smtClean="0"/>
              <a:t>SDP+VAS.+Kok.+RKP+Vihreät</a:t>
            </a:r>
            <a:r>
              <a:rPr lang="fi-FI" sz="2500" dirty="0" smtClean="0"/>
              <a:t>) 1995-</a:t>
            </a:r>
          </a:p>
          <a:p>
            <a:pPr eaLnBrk="1" hangingPunct="1">
              <a:lnSpc>
                <a:spcPct val="90000"/>
              </a:lnSpc>
            </a:pPr>
            <a:endParaRPr lang="fi-FI" sz="25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G. HALLITUKSEN EROAMINEN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Eduskuntavaalien jälkeen</a:t>
            </a:r>
          </a:p>
          <a:p>
            <a:pPr eaLnBrk="1" hangingPunct="1"/>
            <a:r>
              <a:rPr lang="fi-FI" smtClean="0"/>
              <a:t>Valtioneuvosto tai yksittäinen ministeri pyytää eroa presidentiltä</a:t>
            </a:r>
          </a:p>
          <a:p>
            <a:pPr eaLnBrk="1" hangingPunct="1"/>
            <a:r>
              <a:rPr lang="fi-FI" smtClean="0"/>
              <a:t>Pääministeri esittää</a:t>
            </a:r>
          </a:p>
          <a:p>
            <a:pPr eaLnBrk="1" hangingPunct="1"/>
            <a:r>
              <a:rPr lang="fi-FI" smtClean="0"/>
              <a:t>Valtioneuvosto tai ministeri saa eduskunnalta epäluottamuslauseen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uringonpimennys">
  <a:themeElements>
    <a:clrScheme name="Auringonpimennys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Auringonpimenny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ringonpimennys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ingonpimennys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ingonpimennys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42</TotalTime>
  <Words>235</Words>
  <Application>Microsoft Office PowerPoint</Application>
  <PresentationFormat>Näytössä katseltava diaesitys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Verdana</vt:lpstr>
      <vt:lpstr>Arial</vt:lpstr>
      <vt:lpstr>Wingdings</vt:lpstr>
      <vt:lpstr>Calibri</vt:lpstr>
      <vt:lpstr>Times New Roman</vt:lpstr>
      <vt:lpstr>Auringonpimennys</vt:lpstr>
      <vt:lpstr>VALTIONEUVOSTO  = HALLITUS</vt:lpstr>
      <vt:lpstr>HALLITUKSEN MUODOSTAMINEN</vt:lpstr>
      <vt:lpstr>A. Hallituksen muodostaminen (jatk.)</vt:lpstr>
      <vt:lpstr>B. TEHTÄVÄT</vt:lpstr>
      <vt:lpstr>C. TYÖTAVAT</vt:lpstr>
      <vt:lpstr>D. LAKISÄÄTEISET MINISTERIVALIOKUNNAT</vt:lpstr>
      <vt:lpstr>E. HALLITUSTYYPIT</vt:lpstr>
      <vt:lpstr>F. VAIHTOEHTOJA HALLITUSPOHJIKSI</vt:lpstr>
      <vt:lpstr>G. HALLITUKSEN EROAMINEN</vt:lpstr>
    </vt:vector>
  </TitlesOfParts>
  <Company>Kauhavan 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VALTIONEUVOSTO  = HALLITUS</dc:title>
  <dc:creator>Kauhavan Kaupunki</dc:creator>
  <cp:lastModifiedBy>Toni Uusimäki</cp:lastModifiedBy>
  <cp:revision>16</cp:revision>
  <dcterms:created xsi:type="dcterms:W3CDTF">2002-11-05T09:45:01Z</dcterms:created>
  <dcterms:modified xsi:type="dcterms:W3CDTF">2017-01-17T10:01:29Z</dcterms:modified>
</cp:coreProperties>
</file>