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76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i-FI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fi-FI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fi-FI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26AC493-F973-4E0E-8D9A-156111AA6E0D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D3814-01CA-4FD9-9690-EE6AEB87117E}" type="slidenum">
              <a:rPr lang="fi-FI"/>
              <a:pPr/>
              <a:t>3</a:t>
            </a:fld>
            <a:endParaRPr lang="fi-FI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25603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25604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5605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</p:grpSp>
        <p:sp>
          <p:nvSpPr>
            <p:cNvPr id="2560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2560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grpSp>
          <p:nvGrpSpPr>
            <p:cNvPr id="2560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256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56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56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56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56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56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</p:grpSp>
      </p:grpSp>
      <p:sp>
        <p:nvSpPr>
          <p:cNvPr id="2561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2561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25618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25619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25620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D68F216-6011-4341-9747-16F60844E41B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6" grpId="0"/>
      <p:bldP spid="2561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56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41260-CA3F-48B5-B7FB-CF85F677ED6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71424-4F26-4C86-92C1-36DFBC7B73F6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Otsikko, teksti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532E589-F67E-46E2-B8CF-6732D0C49829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Otsikko sekä kaaviokuva tai organisaatio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martArt-paikkamerkki 2"/>
          <p:cNvSpPr>
            <a:spLocks noGrp="1"/>
          </p:cNvSpPr>
          <p:nvPr>
            <p:ph type="dgm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418659-CA56-4849-AED0-14F92B04F795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F9F9-4EF4-4B27-BCEB-3701EBCD4E26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CC5C6-3B2C-43BD-BA13-EB15D4352FA2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8C9A7-7BFD-4FDF-8768-A32C443D6DB4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034F1-6086-4365-AB2F-0FE363F25476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87A73-90C2-462A-8CD7-7F0F7B082817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67C7D-96A3-49E6-B13C-33AB8B2B176C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BB27F-ADA5-4E60-A39F-ED9213AA92DE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BAB5F-DB54-4D05-83ED-E67753519882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457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i-FI"/>
            </a:p>
          </p:txBody>
        </p:sp>
        <p:grpSp>
          <p:nvGrpSpPr>
            <p:cNvPr id="24581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458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458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458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458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458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458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458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458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459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i-FI"/>
              </a:p>
            </p:txBody>
          </p:sp>
        </p:grpSp>
      </p:grpSp>
      <p:sp>
        <p:nvSpPr>
          <p:cNvPr id="245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245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2459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fi-FI"/>
          </a:p>
        </p:txBody>
      </p:sp>
      <p:sp>
        <p:nvSpPr>
          <p:cNvPr id="2459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fi-FI"/>
          </a:p>
        </p:txBody>
      </p:sp>
      <p:sp>
        <p:nvSpPr>
          <p:cNvPr id="2459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1AC8E0E-5A6E-4BAA-A7F7-8F9C92AE8BBB}" type="slidenum">
              <a:rPr lang="fi-FI"/>
              <a:pPr/>
              <a:t>‹#›</a:t>
            </a:fld>
            <a:endParaRPr lang="fi-F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1" grpId="0"/>
      <p:bldP spid="2459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459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459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459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459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459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pk.fi/netcomm/ImgLib/9/180/porilaisten_marssi.wav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TASAVALLAN PRESIDENTTI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Yhteiskuntaoppi</a:t>
            </a:r>
            <a:endParaRPr lang="fi-FI" dirty="0"/>
          </a:p>
          <a:p>
            <a:endParaRPr lang="fi-FI" dirty="0"/>
          </a:p>
          <a:p>
            <a:r>
              <a:rPr lang="fi-FI" dirty="0"/>
              <a:t>Toni Uusimäki </a:t>
            </a:r>
            <a:r>
              <a:rPr lang="en-US" dirty="0"/>
              <a:t>© </a:t>
            </a:r>
            <a:r>
              <a:rPr lang="en-US" dirty="0" smtClean="0"/>
              <a:t>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SUOMEN PRESIDENTIT </a:t>
            </a:r>
            <a:r>
              <a:rPr lang="fi-FI" sz="2000" dirty="0"/>
              <a:t>1/11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i-FI" sz="2800"/>
              <a:t>Kaarlo Juho STÅHLBERG</a:t>
            </a:r>
          </a:p>
          <a:p>
            <a:pPr marL="533400" indent="-533400">
              <a:lnSpc>
                <a:spcPct val="90000"/>
              </a:lnSpc>
            </a:pPr>
            <a:r>
              <a:rPr lang="fi-FI" sz="2800"/>
              <a:t>toimikausi 1919-1925</a:t>
            </a:r>
          </a:p>
          <a:p>
            <a:pPr marL="533400" indent="-533400">
              <a:lnSpc>
                <a:spcPct val="90000"/>
              </a:lnSpc>
            </a:pPr>
            <a:r>
              <a:rPr lang="fi-FI" sz="2800"/>
              <a:t>lakitieteen tohtori</a:t>
            </a:r>
          </a:p>
          <a:p>
            <a:pPr marL="533400" indent="-533400">
              <a:lnSpc>
                <a:spcPct val="90000"/>
              </a:lnSpc>
            </a:pPr>
            <a:r>
              <a:rPr lang="fi-FI" sz="2800"/>
              <a:t>kansanedustaja, puhemies</a:t>
            </a:r>
          </a:p>
          <a:p>
            <a:pPr marL="533400" indent="-533400">
              <a:lnSpc>
                <a:spcPct val="90000"/>
              </a:lnSpc>
            </a:pPr>
            <a:r>
              <a:rPr lang="fi-FI" sz="2800"/>
              <a:t>nuorsuomalainen, edistyspuolue</a:t>
            </a:r>
          </a:p>
          <a:p>
            <a:pPr marL="533400" indent="-533400">
              <a:lnSpc>
                <a:spcPct val="90000"/>
              </a:lnSpc>
            </a:pPr>
            <a:endParaRPr lang="fi-FI" sz="2800"/>
          </a:p>
        </p:txBody>
      </p:sp>
      <p:pic>
        <p:nvPicPr>
          <p:cNvPr id="50183" name="Picture 7" descr="Ståhlberg 1919-192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667375" y="2133600"/>
            <a:ext cx="2579688" cy="33115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SUOMEN PRESIDENTIT </a:t>
            </a:r>
            <a:r>
              <a:rPr lang="fi-FI" sz="2000"/>
              <a:t>2/11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i-FI" sz="2800"/>
              <a:t>2. Lauri Kristian RELANDER</a:t>
            </a:r>
          </a:p>
          <a:p>
            <a:r>
              <a:rPr lang="fi-FI" sz="2800"/>
              <a:t>toimikausi 1926-1931</a:t>
            </a:r>
          </a:p>
          <a:p>
            <a:r>
              <a:rPr lang="fi-FI" sz="2800"/>
              <a:t>filosofian tohtori</a:t>
            </a:r>
          </a:p>
          <a:p>
            <a:r>
              <a:rPr lang="fi-FI" sz="2800"/>
              <a:t>kansanedustaja, puhemies</a:t>
            </a:r>
          </a:p>
          <a:p>
            <a:r>
              <a:rPr lang="fi-FI" sz="2800"/>
              <a:t>maalaisliitto</a:t>
            </a:r>
          </a:p>
          <a:p>
            <a:endParaRPr lang="fi-FI" sz="2800"/>
          </a:p>
        </p:txBody>
      </p:sp>
      <p:pic>
        <p:nvPicPr>
          <p:cNvPr id="52231" name="Picture 7" descr="Relander 1925-193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07038" y="2133600"/>
            <a:ext cx="2730500" cy="35274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SUOMEN PRESIDENTIT </a:t>
            </a:r>
            <a:r>
              <a:rPr lang="fi-FI" sz="2000"/>
              <a:t>3/11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i-FI" sz="2400"/>
              <a:t>3. Pehr Evind SVINHUFVUD</a:t>
            </a:r>
          </a:p>
          <a:p>
            <a:r>
              <a:rPr lang="fi-FI" sz="2400"/>
              <a:t>toimikausi 1931-1937</a:t>
            </a:r>
          </a:p>
          <a:p>
            <a:r>
              <a:rPr lang="fi-FI" sz="2400"/>
              <a:t>FK, lakitiet.kand.</a:t>
            </a:r>
          </a:p>
          <a:p>
            <a:r>
              <a:rPr lang="fi-FI" sz="2400"/>
              <a:t>senaatin prokuraattori, valtionhoitaja</a:t>
            </a:r>
          </a:p>
          <a:p>
            <a:r>
              <a:rPr lang="fi-FI" sz="2400"/>
              <a:t>nuorsuomalainen, kokoomus</a:t>
            </a:r>
          </a:p>
        </p:txBody>
      </p:sp>
      <p:pic>
        <p:nvPicPr>
          <p:cNvPr id="54278" name="Picture 6" descr="Svinhufvud 1931-193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43588" y="2133600"/>
            <a:ext cx="2390775" cy="30956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SUOMEN PRESIDENTIT </a:t>
            </a:r>
            <a:r>
              <a:rPr lang="fi-FI" sz="2000"/>
              <a:t>4/11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2800"/>
              <a:t>4. Kyösti KALLIO</a:t>
            </a:r>
          </a:p>
          <a:p>
            <a:pPr>
              <a:lnSpc>
                <a:spcPct val="90000"/>
              </a:lnSpc>
            </a:pPr>
            <a:r>
              <a:rPr lang="fi-FI" sz="2800"/>
              <a:t>toimikausi 1937-1940</a:t>
            </a:r>
          </a:p>
          <a:p>
            <a:pPr>
              <a:lnSpc>
                <a:spcPct val="90000"/>
              </a:lnSpc>
            </a:pPr>
            <a:r>
              <a:rPr lang="fi-FI" sz="2800"/>
              <a:t>kuusi luokkaa keskikoulua, mv</a:t>
            </a:r>
          </a:p>
          <a:p>
            <a:pPr>
              <a:lnSpc>
                <a:spcPct val="90000"/>
              </a:lnSpc>
            </a:pPr>
            <a:r>
              <a:rPr lang="fi-FI" sz="2800"/>
              <a:t>kansanedustaja, pitkäaikainen puhemies</a:t>
            </a:r>
          </a:p>
          <a:p>
            <a:pPr>
              <a:lnSpc>
                <a:spcPct val="90000"/>
              </a:lnSpc>
            </a:pPr>
            <a:r>
              <a:rPr lang="fi-FI" sz="2800"/>
              <a:t>maalaisliitto</a:t>
            </a:r>
          </a:p>
        </p:txBody>
      </p:sp>
      <p:pic>
        <p:nvPicPr>
          <p:cNvPr id="56327" name="Picture 7" descr="Kallio 1937-194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54650" y="2133600"/>
            <a:ext cx="2778125" cy="36004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SUOMEN PRESIDENTIT </a:t>
            </a:r>
            <a:r>
              <a:rPr lang="fi-FI" sz="2000"/>
              <a:t>5/11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i-FI" sz="2800"/>
              <a:t>5. Risto Heikki RYTI</a:t>
            </a:r>
          </a:p>
          <a:p>
            <a:r>
              <a:rPr lang="fi-FI" sz="2800"/>
              <a:t>toimikausi 1940-1944</a:t>
            </a:r>
          </a:p>
          <a:p>
            <a:r>
              <a:rPr lang="fi-FI" sz="2800"/>
              <a:t>lakit.kand.</a:t>
            </a:r>
          </a:p>
          <a:p>
            <a:r>
              <a:rPr lang="fi-FI" sz="2800"/>
              <a:t>Suomen Pankin pääjohtaja, kansanedustaja</a:t>
            </a:r>
          </a:p>
          <a:p>
            <a:r>
              <a:rPr lang="fi-FI" sz="2800"/>
              <a:t>edistyspuolue</a:t>
            </a:r>
          </a:p>
        </p:txBody>
      </p:sp>
      <p:pic>
        <p:nvPicPr>
          <p:cNvPr id="58375" name="Picture 7" descr="Ryti 1940-194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16563" y="2133600"/>
            <a:ext cx="2708275" cy="35274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SUOMEN PRESIDENTIT </a:t>
            </a:r>
            <a:r>
              <a:rPr lang="fi-FI" sz="2000"/>
              <a:t>6/11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i-FI" sz="2400"/>
              <a:t>6. Carl Gustav Emil MANNERHEIM</a:t>
            </a:r>
          </a:p>
          <a:p>
            <a:r>
              <a:rPr lang="fi-FI" sz="2400"/>
              <a:t>toimikausi 1944-1946</a:t>
            </a:r>
          </a:p>
          <a:p>
            <a:r>
              <a:rPr lang="fi-FI" sz="2400"/>
              <a:t>kadettikoulu, Nikolajevin ratsukoulu</a:t>
            </a:r>
          </a:p>
          <a:p>
            <a:r>
              <a:rPr lang="fi-FI" sz="2400"/>
              <a:t>valtionhoitaja, Suomen marsalkka</a:t>
            </a:r>
          </a:p>
          <a:p>
            <a:r>
              <a:rPr lang="fi-FI" sz="2400"/>
              <a:t>puolueeton</a:t>
            </a:r>
          </a:p>
        </p:txBody>
      </p:sp>
      <p:pic>
        <p:nvPicPr>
          <p:cNvPr id="60423" name="Picture 7" descr="Mannerheim 1944-194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29288" y="2060575"/>
            <a:ext cx="2565400" cy="33131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SUOMEN PRESIDENTIT </a:t>
            </a:r>
            <a:r>
              <a:rPr lang="fi-FI" sz="2000"/>
              <a:t>7/11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i-FI" sz="2400"/>
              <a:t>7. Juho Kusti PAASIKIVI</a:t>
            </a:r>
          </a:p>
          <a:p>
            <a:r>
              <a:rPr lang="fi-FI" sz="2400"/>
              <a:t>toimikausi 1946-1956</a:t>
            </a:r>
          </a:p>
          <a:p>
            <a:r>
              <a:rPr lang="fi-FI" sz="2400"/>
              <a:t>lakit.tri</a:t>
            </a:r>
          </a:p>
          <a:p>
            <a:r>
              <a:rPr lang="fi-FI" sz="2400"/>
              <a:t>KOP:n pääjohtaja, kansanedustaja, diplomaatti</a:t>
            </a:r>
          </a:p>
          <a:p>
            <a:r>
              <a:rPr lang="fi-FI" sz="2400"/>
              <a:t>vanhasuomalainen, kokoomus</a:t>
            </a:r>
          </a:p>
        </p:txBody>
      </p:sp>
      <p:pic>
        <p:nvPicPr>
          <p:cNvPr id="62471" name="Picture 7" descr="Paasikivi 1946-195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40400" y="2133600"/>
            <a:ext cx="2481263" cy="3240088"/>
          </a:xfrm>
          <a:noFill/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SUOMEN PRESIDENTIT </a:t>
            </a:r>
            <a:r>
              <a:rPr lang="fi-FI" sz="2000" dirty="0" smtClean="0"/>
              <a:t>8/12</a:t>
            </a:r>
            <a:endParaRPr lang="fi-FI" sz="2000" dirty="0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i-FI" sz="2800"/>
              <a:t>8. Urho Kaleva KEKKONEN</a:t>
            </a:r>
          </a:p>
          <a:p>
            <a:r>
              <a:rPr lang="fi-FI" sz="2800"/>
              <a:t>toimikausi 1956-1982</a:t>
            </a:r>
          </a:p>
          <a:p>
            <a:r>
              <a:rPr lang="fi-FI" sz="2800"/>
              <a:t>lakit.tri</a:t>
            </a:r>
          </a:p>
          <a:p>
            <a:r>
              <a:rPr lang="fi-FI" sz="2800"/>
              <a:t>kansanedustaja, puhemies</a:t>
            </a:r>
          </a:p>
          <a:p>
            <a:r>
              <a:rPr lang="fi-FI" sz="2800"/>
              <a:t>maalaisliitto</a:t>
            </a:r>
          </a:p>
        </p:txBody>
      </p:sp>
      <p:pic>
        <p:nvPicPr>
          <p:cNvPr id="64519" name="Picture 7" descr="Kekkonen 1956-198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61000" y="2276475"/>
            <a:ext cx="2654300" cy="3457575"/>
          </a:xfrm>
          <a:noFill/>
          <a:ln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SUOMEN PRESIDENTIT </a:t>
            </a:r>
            <a:r>
              <a:rPr lang="fi-FI" sz="2000" dirty="0" smtClean="0"/>
              <a:t>9/12</a:t>
            </a:r>
            <a:endParaRPr lang="fi-FI" sz="2000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i-FI" sz="2400"/>
              <a:t>9. Mauno Henrik KOIVISTO</a:t>
            </a:r>
          </a:p>
          <a:p>
            <a:r>
              <a:rPr lang="fi-FI" sz="2400"/>
              <a:t>toimikausi 1982-1994</a:t>
            </a:r>
          </a:p>
          <a:p>
            <a:r>
              <a:rPr lang="fi-FI" sz="2400"/>
              <a:t>fil.tri</a:t>
            </a:r>
          </a:p>
          <a:p>
            <a:r>
              <a:rPr lang="fi-FI" sz="2400"/>
              <a:t>Suomen Pankin johtokunnan puheenjohtaja, ministeri</a:t>
            </a:r>
          </a:p>
          <a:p>
            <a:r>
              <a:rPr lang="fi-FI" sz="2400"/>
              <a:t>SDP</a:t>
            </a:r>
          </a:p>
        </p:txBody>
      </p:sp>
      <p:pic>
        <p:nvPicPr>
          <p:cNvPr id="66567" name="Picture 7" descr="Koivisto 1982-199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27688" y="2133600"/>
            <a:ext cx="2597150" cy="3382963"/>
          </a:xfrm>
          <a:noFill/>
          <a:ln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SUOMEN </a:t>
            </a:r>
            <a:r>
              <a:rPr lang="fi-FI" dirty="0" smtClean="0"/>
              <a:t>PRESIDENTIT</a:t>
            </a:r>
            <a:r>
              <a:rPr lang="fi-FI" sz="1800" dirty="0" smtClean="0"/>
              <a:t>10/12</a:t>
            </a:r>
            <a:endParaRPr lang="fi-FI" sz="1800" dirty="0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i-FI" sz="2800"/>
              <a:t>10. Martti Oiva Kalevi   AHTISAARI</a:t>
            </a:r>
          </a:p>
          <a:p>
            <a:r>
              <a:rPr lang="fi-FI" sz="2800"/>
              <a:t>toimikausi 1994-2000</a:t>
            </a:r>
          </a:p>
          <a:p>
            <a:r>
              <a:rPr lang="fi-FI" sz="2800"/>
              <a:t>kansakoulunopet-</a:t>
            </a:r>
          </a:p>
          <a:p>
            <a:pPr>
              <a:buFont typeface="Wingdings" pitchFamily="2" charset="2"/>
              <a:buNone/>
            </a:pPr>
            <a:r>
              <a:rPr lang="fi-FI" sz="2800"/>
              <a:t>   taja, diplomaatti</a:t>
            </a:r>
          </a:p>
          <a:p>
            <a:r>
              <a:rPr lang="fi-FI" sz="2800"/>
              <a:t>SDP</a:t>
            </a:r>
          </a:p>
        </p:txBody>
      </p:sp>
      <p:pic>
        <p:nvPicPr>
          <p:cNvPr id="68615" name="Picture 7" descr="Ahtisaari 1994-20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94375" y="2060575"/>
            <a:ext cx="2486025" cy="3240088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PRESIDENTIN ASEMA 1/4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i-FI" sz="2400"/>
              <a:t>Valtion päämies – edustaa jatkuvuutta</a:t>
            </a:r>
          </a:p>
          <a:p>
            <a:r>
              <a:rPr lang="fi-FI" sz="2400"/>
              <a:t>Tasoittaa poliittisia ristiriitoja</a:t>
            </a:r>
          </a:p>
          <a:p>
            <a:r>
              <a:rPr lang="fi-FI" sz="2400"/>
              <a:t>Voimakas yhteiskunnallinen vaikuttaja</a:t>
            </a:r>
          </a:p>
          <a:p>
            <a:r>
              <a:rPr lang="fi-FI" sz="2400"/>
              <a:t>Laajat valtaoikeudet sekä hallinnossa että lainsäädännön alueella</a:t>
            </a:r>
          </a:p>
        </p:txBody>
      </p:sp>
      <p:pic>
        <p:nvPicPr>
          <p:cNvPr id="29704" name="Picture 8" descr="Suomen vaakun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76900" y="2690813"/>
            <a:ext cx="2171700" cy="26955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SUOMEN </a:t>
            </a:r>
            <a:r>
              <a:rPr lang="fi-FI" dirty="0" smtClean="0"/>
              <a:t>PRESIDENTIT</a:t>
            </a:r>
            <a:r>
              <a:rPr lang="fi-FI" sz="1800" dirty="0" smtClean="0"/>
              <a:t>11/12</a:t>
            </a:r>
            <a:endParaRPr lang="fi-FI" sz="1800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3695700" cy="432812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2800" dirty="0"/>
              <a:t>11. Tarja Kaarina HALONEN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toimikausi </a:t>
            </a:r>
            <a:r>
              <a:rPr lang="fi-FI" sz="2800" dirty="0" smtClean="0"/>
              <a:t>2000-2012</a:t>
            </a:r>
            <a:endParaRPr lang="fi-FI" sz="2800" dirty="0"/>
          </a:p>
          <a:p>
            <a:pPr>
              <a:lnSpc>
                <a:spcPct val="90000"/>
              </a:lnSpc>
            </a:pPr>
            <a:r>
              <a:rPr lang="fi-FI" sz="2800" dirty="0" err="1" smtClean="0"/>
              <a:t>oik.kand</a:t>
            </a:r>
            <a:r>
              <a:rPr lang="fi-FI" sz="2800" dirty="0"/>
              <a:t>, ay-lakimies, kansanedustaja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ensimmäinen naispresidentti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SDP</a:t>
            </a:r>
          </a:p>
        </p:txBody>
      </p:sp>
      <p:pic>
        <p:nvPicPr>
          <p:cNvPr id="70663" name="Picture 7" descr="Halonen 2000-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70538" y="2276475"/>
            <a:ext cx="2544762" cy="3313113"/>
          </a:xfrm>
          <a:noFill/>
          <a:ln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SUOMEN </a:t>
            </a:r>
            <a:r>
              <a:rPr lang="fi-FI" dirty="0" smtClean="0"/>
              <a:t>PRESIDENTIT</a:t>
            </a:r>
            <a:r>
              <a:rPr lang="fi-FI" sz="1800" dirty="0" smtClean="0"/>
              <a:t>12/12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i-FI" dirty="0" smtClean="0"/>
              <a:t>Sauli Väinämö Niinistö</a:t>
            </a:r>
          </a:p>
          <a:p>
            <a:r>
              <a:rPr lang="fi-FI" dirty="0" smtClean="0"/>
              <a:t>Toimikausi 2012-</a:t>
            </a:r>
          </a:p>
          <a:p>
            <a:r>
              <a:rPr lang="fi-FI" dirty="0" err="1" smtClean="0"/>
              <a:t>Oik.kand</a:t>
            </a:r>
            <a:r>
              <a:rPr lang="fi-FI" dirty="0" smtClean="0"/>
              <a:t>., varatuomari</a:t>
            </a:r>
          </a:p>
          <a:p>
            <a:r>
              <a:rPr lang="fi-FI" dirty="0" smtClean="0"/>
              <a:t>Kansallinen kokoomus</a:t>
            </a:r>
          </a:p>
          <a:p>
            <a:endParaRPr lang="fi-FI" dirty="0" smtClean="0"/>
          </a:p>
          <a:p>
            <a:endParaRPr lang="fi-FI" dirty="0"/>
          </a:p>
        </p:txBody>
      </p:sp>
      <p:pic>
        <p:nvPicPr>
          <p:cNvPr id="5" name="Sisällön paikkamerkki 4" descr="Sauli Niinistö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22051" y="1988840"/>
            <a:ext cx="2835315" cy="388843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PRESIDENTIN ASEMA 2/4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i-FI" sz="2800"/>
              <a:t>Ylimmän toimeenpanovallan käyttäjä</a:t>
            </a:r>
          </a:p>
          <a:p>
            <a:r>
              <a:rPr lang="fi-FI" sz="2800"/>
              <a:t>Ei poliittista vastuuta teoistaan</a:t>
            </a:r>
          </a:p>
          <a:p>
            <a:r>
              <a:rPr lang="fi-FI" sz="2800"/>
              <a:t>Oikeudellinen vastuu rajoitettu</a:t>
            </a:r>
          </a:p>
          <a:p>
            <a:pPr>
              <a:buFont typeface="Wingdings" pitchFamily="2" charset="2"/>
              <a:buNone/>
            </a:pPr>
            <a:endParaRPr lang="fi-FI" sz="2800"/>
          </a:p>
        </p:txBody>
      </p:sp>
      <p:pic>
        <p:nvPicPr>
          <p:cNvPr id="31751" name="Picture 7" descr="Presidentin lippu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05388" y="3009900"/>
            <a:ext cx="3514725" cy="2057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PRESIDENTIN ASEMA 3/4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i-FI"/>
              <a:t>Presidentin valtio- tai maanpetos</a:t>
            </a:r>
          </a:p>
          <a:p>
            <a:pPr lvl="2">
              <a:buFont typeface="Wingdings" pitchFamily="2" charset="2"/>
              <a:buChar char="à"/>
            </a:pPr>
            <a:r>
              <a:rPr lang="fi-FI">
                <a:sym typeface="Wingdings" pitchFamily="2" charset="2"/>
              </a:rPr>
              <a:t>eduskunta päättää syytteen nostamisesta ¾ enemmistöllä</a:t>
            </a:r>
          </a:p>
          <a:p>
            <a:pPr lvl="2">
              <a:buFont typeface="Wingdings" pitchFamily="2" charset="2"/>
              <a:buChar char="à"/>
            </a:pPr>
            <a:r>
              <a:rPr lang="fi-FI"/>
              <a:t> oikeusistuimena korkein oikeus, syyttäjänä oikeuskansleri</a:t>
            </a:r>
          </a:p>
          <a:p>
            <a:pPr lvl="2">
              <a:buFont typeface="Wingdings" pitchFamily="2" charset="2"/>
              <a:buNone/>
            </a:pPr>
            <a:endParaRPr lang="fi-FI"/>
          </a:p>
          <a:p>
            <a:pPr lvl="2">
              <a:buFont typeface="Wingdings" pitchFamily="2" charset="2"/>
              <a:buNone/>
            </a:pP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PRESIDENTIN ASEMA 4/4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Virkatoiminta valvottua</a:t>
            </a:r>
          </a:p>
          <a:p>
            <a:pPr lvl="1"/>
            <a:r>
              <a:rPr lang="fi-FI"/>
              <a:t>valtioneuvosto ja oikeuskansleri</a:t>
            </a:r>
          </a:p>
          <a:p>
            <a:pPr lvl="1"/>
            <a:r>
              <a:rPr lang="fi-FI"/>
              <a:t>jos presidentin päätös lainvastainen</a:t>
            </a:r>
          </a:p>
          <a:p>
            <a:pPr lvl="2">
              <a:buFont typeface="Wingdings" pitchFamily="2" charset="2"/>
              <a:buNone/>
            </a:pPr>
            <a:r>
              <a:rPr lang="fi-FI">
                <a:sym typeface="Wingdings" pitchFamily="2" charset="2"/>
              </a:rPr>
              <a:t> ministeri ei voi allekirjoittaa sitä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13" cy="58261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i-FI" dirty="0" smtClean="0">
                <a:latin typeface="Calibri" pitchFamily="34" charset="0"/>
              </a:rPr>
              <a:t>PRESIDENTIN TEHTÄVÄT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</p:nvPr>
        </p:nvGraphicFramePr>
        <p:xfrm>
          <a:off x="457200" y="1000125"/>
          <a:ext cx="8229600" cy="545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8916"/>
                <a:gridCol w="2500330"/>
                <a:gridCol w="2900354"/>
              </a:tblGrid>
              <a:tr h="433431"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SUHDE</a:t>
                      </a:r>
                      <a:r>
                        <a:rPr lang="fi-FI" baseline="0" dirty="0" smtClean="0">
                          <a:latin typeface="Calibri" pitchFamily="34" charset="0"/>
                        </a:rPr>
                        <a:t> HALLITUKSEEN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SUHDE EDUSKUNTAAN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SUHDE KANSALAISIIN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1068734"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Nimittää</a:t>
                      </a:r>
                      <a:r>
                        <a:rPr lang="fi-FI" baseline="0" dirty="0" smtClean="0">
                          <a:latin typeface="Calibri" pitchFamily="34" charset="0"/>
                        </a:rPr>
                        <a:t> pääministerin, jonka eduskunta on valinnut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Antaa</a:t>
                      </a:r>
                      <a:r>
                        <a:rPr lang="fi-FI" baseline="0" dirty="0" smtClean="0">
                          <a:latin typeface="Calibri" pitchFamily="34" charset="0"/>
                        </a:rPr>
                        <a:t> lakiesitykset</a:t>
                      </a:r>
                    </a:p>
                    <a:p>
                      <a:r>
                        <a:rPr lang="fi-FI" baseline="0" dirty="0" smtClean="0">
                          <a:latin typeface="Calibri" pitchFamily="34" charset="0"/>
                        </a:rPr>
                        <a:t>(allekirjoitus)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Armeijan</a:t>
                      </a:r>
                      <a:r>
                        <a:rPr lang="fi-FI" baseline="0" dirty="0" smtClean="0">
                          <a:latin typeface="Calibri" pitchFamily="34" charset="0"/>
                        </a:rPr>
                        <a:t> ylipäällikkö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51778"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Nimittää ministerit hallituksen esityksestä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Vahvistaa</a:t>
                      </a:r>
                      <a:r>
                        <a:rPr lang="fi-FI" baseline="0" dirty="0" smtClean="0">
                          <a:latin typeface="Calibri" pitchFamily="34" charset="0"/>
                        </a:rPr>
                        <a:t> lait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Nimittää korkeimmat virkamiehet (esim. maaherrat, kansliapäälliköt)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1237312"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Johtaa</a:t>
                      </a:r>
                      <a:r>
                        <a:rPr lang="fi-FI" baseline="0" dirty="0" smtClean="0">
                          <a:latin typeface="Calibri" pitchFamily="34" charset="0"/>
                        </a:rPr>
                        <a:t> puhetta hallituksessa</a:t>
                      </a:r>
                    </a:p>
                    <a:p>
                      <a:r>
                        <a:rPr lang="fi-FI" baseline="0" dirty="0" smtClean="0">
                          <a:latin typeface="Calibri" pitchFamily="34" charset="0"/>
                        </a:rPr>
                        <a:t>(ns. presidentin esittelyssä)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Voi hajottaa eduskunnan pääministerin aloitteesta ja eduskuntaryhmiä kuultuaan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Yksityinen armahdusoikeus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666245"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Myöntää hallitukselle eron pyynnöstä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Avaa ja päättää valtiopäivät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Myöntää arvonimiä ja kunniamerkkejä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666245"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Myöntää eron ministerille pääministerin aloitteesta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33431">
                <a:tc gridSpan="3">
                  <a:txBody>
                    <a:bodyPr/>
                    <a:lstStyle/>
                    <a:p>
                      <a:r>
                        <a:rPr lang="fi-FI" dirty="0" smtClean="0">
                          <a:latin typeface="Calibri" pitchFamily="34" charset="0"/>
                        </a:rPr>
                        <a:t>TÄRKEIN</a:t>
                      </a:r>
                      <a:r>
                        <a:rPr lang="fi-FI" baseline="0" dirty="0" smtClean="0">
                          <a:latin typeface="Calibri" pitchFamily="34" charset="0"/>
                        </a:rPr>
                        <a:t> TEHTÄVÄ: Ulkopolitiikan johtaminen yhteistyössä hallituksen kanssa</a:t>
                      </a:r>
                      <a:endParaRPr lang="fi-FI" dirty="0"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sz="3600"/>
              <a:t>Presidentin juhlallinen vakuutus 1.3.2000</a:t>
            </a:r>
          </a:p>
        </p:txBody>
      </p:sp>
      <p:pic>
        <p:nvPicPr>
          <p:cNvPr id="46086" name="Picture 6" descr="Halosen juhlallinen vakuutus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08175" y="1912938"/>
            <a:ext cx="6119813" cy="40798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PRESIDENTIN VALINTA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i-FI" sz="2400" b="1" dirty="0">
              <a:effectLst/>
            </a:endParaRPr>
          </a:p>
          <a:p>
            <a:pPr>
              <a:lnSpc>
                <a:spcPct val="80000"/>
              </a:lnSpc>
            </a:pPr>
            <a:r>
              <a:rPr lang="fi-FI" sz="2400" dirty="0">
                <a:effectLst/>
              </a:rPr>
              <a:t>Valitaan välittömällä kansanvaalilla.</a:t>
            </a:r>
          </a:p>
          <a:p>
            <a:pPr>
              <a:lnSpc>
                <a:spcPct val="80000"/>
              </a:lnSpc>
            </a:pPr>
            <a:r>
              <a:rPr lang="fi-FI" sz="2400" dirty="0">
                <a:effectLst/>
              </a:rPr>
              <a:t>Säännönmukainen presidentinvaali toimitetaan joka kuudes vuosi</a:t>
            </a:r>
          </a:p>
          <a:p>
            <a:pPr>
              <a:lnSpc>
                <a:spcPct val="80000"/>
              </a:lnSpc>
            </a:pPr>
            <a:r>
              <a:rPr lang="fi-FI" sz="2400" dirty="0">
                <a:effectLst/>
              </a:rPr>
              <a:t>Jos presidentti kuolee tai tulee pysyvästi estyneeksi, valitaan niin pian kuin mahdollista uusi presidentti</a:t>
            </a:r>
          </a:p>
          <a:p>
            <a:pPr>
              <a:lnSpc>
                <a:spcPct val="80000"/>
              </a:lnSpc>
            </a:pPr>
            <a:r>
              <a:rPr lang="fi-FI" sz="2400" dirty="0">
                <a:effectLst/>
              </a:rPr>
              <a:t>Viimeksi ennenaikainen vaali toimitettiin 1982 presidentti Urho Kekkosen luovuttua terveydellisistä syistä presidentintoimen hoidosta </a:t>
            </a:r>
          </a:p>
          <a:p>
            <a:pPr>
              <a:lnSpc>
                <a:spcPct val="80000"/>
              </a:lnSpc>
            </a:pPr>
            <a:endParaRPr lang="fi-F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/>
              <a:t>KELPOISUUSEHDOT JA TOIMIKAUSI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800">
                <a:effectLst/>
              </a:rPr>
              <a:t>Tasavallan presidentin tulee olla syntyperäinen Suomen kansalainen</a:t>
            </a:r>
          </a:p>
          <a:p>
            <a:pPr>
              <a:lnSpc>
                <a:spcPct val="90000"/>
              </a:lnSpc>
            </a:pPr>
            <a:r>
              <a:rPr lang="fi-FI" sz="2800">
                <a:effectLst/>
              </a:rPr>
              <a:t>Presidentin toimikausi on kuusi vuotta</a:t>
            </a:r>
          </a:p>
          <a:p>
            <a:pPr>
              <a:lnSpc>
                <a:spcPct val="90000"/>
              </a:lnSpc>
            </a:pPr>
            <a:r>
              <a:rPr lang="fi-FI" sz="2800">
                <a:effectLst/>
              </a:rPr>
              <a:t>Sama henkilö voidaan valita presidentiksi enintään kahdeksi peräkkäiseksi toimikaudeksi.</a:t>
            </a:r>
          </a:p>
          <a:p>
            <a:pPr>
              <a:lnSpc>
                <a:spcPct val="90000"/>
              </a:lnSpc>
            </a:pPr>
            <a:r>
              <a:rPr lang="fi-FI" sz="2800">
                <a:effectLst/>
              </a:rPr>
              <a:t>Toimikausien rajoitus tuli voimaan 1991. Martti Ahtisaari oli ensimmäinen tasavallan presidentti, jota rajoitus koski</a:t>
            </a:r>
          </a:p>
          <a:p>
            <a:pPr>
              <a:lnSpc>
                <a:spcPct val="90000"/>
              </a:lnSpc>
            </a:pPr>
            <a:endParaRPr lang="fi-FI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ike">
  <a:themeElements>
    <a:clrScheme name="Tuike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Tuik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uike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ke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ke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ke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ke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ke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ike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ke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ike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201</TotalTime>
  <Words>455</Words>
  <Application>Microsoft Office PowerPoint</Application>
  <PresentationFormat>Näytössä katseltava diaesitys (4:3)</PresentationFormat>
  <Paragraphs>126</Paragraphs>
  <Slides>21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2" baseType="lpstr">
      <vt:lpstr>Tuike</vt:lpstr>
      <vt:lpstr>TASAVALLAN PRESIDENTTI</vt:lpstr>
      <vt:lpstr>PRESIDENTIN ASEMA 1/4</vt:lpstr>
      <vt:lpstr>PRESIDENTIN ASEMA 2/4</vt:lpstr>
      <vt:lpstr>PRESIDENTIN ASEMA 3/4</vt:lpstr>
      <vt:lpstr>PRESIDENTIN ASEMA 4/4</vt:lpstr>
      <vt:lpstr>PRESIDENTIN TEHTÄVÄT</vt:lpstr>
      <vt:lpstr>Presidentin juhlallinen vakuutus 1.3.2000</vt:lpstr>
      <vt:lpstr>PRESIDENTIN VALINTA</vt:lpstr>
      <vt:lpstr>KELPOISUUSEHDOT JA TOIMIKAUSI</vt:lpstr>
      <vt:lpstr>SUOMEN PRESIDENTIT 1/11</vt:lpstr>
      <vt:lpstr>SUOMEN PRESIDENTIT 2/11</vt:lpstr>
      <vt:lpstr>SUOMEN PRESIDENTIT 3/11</vt:lpstr>
      <vt:lpstr>SUOMEN PRESIDENTIT 4/11</vt:lpstr>
      <vt:lpstr>SUOMEN PRESIDENTIT 5/11</vt:lpstr>
      <vt:lpstr>SUOMEN PRESIDENTIT 6/11</vt:lpstr>
      <vt:lpstr>SUOMEN PRESIDENTIT 7/11</vt:lpstr>
      <vt:lpstr>SUOMEN PRESIDENTIT 8/12</vt:lpstr>
      <vt:lpstr>SUOMEN PRESIDENTIT 9/12</vt:lpstr>
      <vt:lpstr>SUOMEN PRESIDENTIT10/12</vt:lpstr>
      <vt:lpstr>SUOMEN PRESIDENTIT11/12</vt:lpstr>
      <vt:lpstr>SUOMEN PRESIDENTIT12/12</vt:lpstr>
    </vt:vector>
  </TitlesOfParts>
  <Company>Kauhavan lukio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TASAVALLAN PRESIDENTTI</dc:title>
  <dc:creator>Your User Name</dc:creator>
  <cp:lastModifiedBy>Toni Uusimäki</cp:lastModifiedBy>
  <cp:revision>42</cp:revision>
  <dcterms:created xsi:type="dcterms:W3CDTF">2002-11-05T20:08:31Z</dcterms:created>
  <dcterms:modified xsi:type="dcterms:W3CDTF">2017-01-17T10:10:02Z</dcterms:modified>
</cp:coreProperties>
</file>