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68" r:id="rId13"/>
    <p:sldId id="269" r:id="rId14"/>
    <p:sldId id="271" r:id="rId15"/>
    <p:sldId id="273" r:id="rId16"/>
  </p:sldIdLst>
  <p:sldSz cx="9144000" cy="6858000" type="screen4x3"/>
  <p:notesSz cx="6708775" cy="98361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00087" y="0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6EADA-C717-488C-9908-66EC00A56737}" type="datetimeFigureOut">
              <a:rPr lang="fi-FI" smtClean="0"/>
              <a:pPr/>
              <a:t>29.3.2016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8188"/>
            <a:ext cx="4914900" cy="36877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0878" y="4672171"/>
            <a:ext cx="5367020" cy="44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42635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00087" y="9342635"/>
            <a:ext cx="2907136" cy="491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A7FEE-1C13-43BA-B6C2-48B3A52C9DC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813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504D-7E08-438D-9CDB-0D969B9C68ED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36795-9926-4EE0-98F2-93C35142130B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F85B-A827-40A8-AD59-C10E7A143382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162E-261D-48EE-9E09-1BE36575EFE1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46F2E-DDFB-44CF-B29E-5F35D78F1385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B7B1C-D112-4F5A-AB7C-FECC0BFD2802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0FCA-F140-40E5-9EDA-41A5CC74FA04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E3E8-0EBF-4494-8DAC-CB03991DC472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B332-AB97-478D-B8DC-98796858536A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3D6B-3B3C-4014-8DB9-E7D351BF30D9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92AE-2B0A-4DE6-AA19-FD3F3B79A374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9F72E-2985-4FFF-A25C-5A89AF548769}" type="datetime1">
              <a:rPr lang="fi-FI" smtClean="0"/>
              <a:pPr/>
              <a:t>29.3.2016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B694D-4E66-45D7-B62F-41CF37ABDC9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l.fi/perustietoa/julkaisut/task_pv_2005_suomi/rauhanaikainen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l.fi/perustietoa/julkaisut/task_pv_2005_suomi/tilastotietoa.html" TargetMode="External"/><Relationship Id="rId2" Type="http://schemas.openxmlformats.org/officeDocument/2006/relationships/hyperlink" Target="http://www.mil.fi/puolustusvoimainkomentaja/esittely.d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l.fi/perustietoa/videogalleria/" TargetMode="External"/><Relationship Id="rId2" Type="http://schemas.openxmlformats.org/officeDocument/2006/relationships/hyperlink" Target="http://www.mil.fi/perustietoa/julkaisut/task_pv_2005_suomi/asevelvollisuu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l.fi/perustietoa/julkaisut/task_pv_2005_suomi/symparisto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Toni Uusimäki </a:t>
            </a:r>
            <a:r>
              <a:rPr lang="fi-FI" dirty="0" smtClean="0"/>
              <a:t>2015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hlinkClick r:id="rId2"/>
              </a:rPr>
              <a:t>Sotilaallinen voima lähialueilla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PUOLUSTUKSEN UHKAKUVAT:</a:t>
            </a:r>
          </a:p>
          <a:p>
            <a:pPr>
              <a:buNone/>
            </a:pPr>
            <a:r>
              <a:rPr lang="fi-FI" b="1" dirty="0" smtClean="0"/>
              <a:t>3. Strateginen isku</a:t>
            </a:r>
            <a:r>
              <a:rPr lang="fi-FI" dirty="0" smtClean="0"/>
              <a:t>, jolla pyritään pakottamaan valtakunnan johto haluttuihin ratkaisuihin kohdistamalla lamauttava toiminta yhteiskunnan elintärkeisiin kohteisiin ja toimintoihin sekä puolustusjärjestelmään</a:t>
            </a:r>
          </a:p>
          <a:p>
            <a:pPr>
              <a:buNone/>
            </a:pPr>
            <a:r>
              <a:rPr lang="fi-FI" dirty="0" smtClean="0"/>
              <a:t>4. </a:t>
            </a:r>
            <a:r>
              <a:rPr lang="fi-FI" b="1" dirty="0" smtClean="0"/>
              <a:t>Laajamittainen hyökkäys</a:t>
            </a:r>
          </a:p>
          <a:p>
            <a:pPr lvl="1"/>
            <a:r>
              <a:rPr lang="fi-FI" dirty="0" smtClean="0"/>
              <a:t>Tavoitteena strategisesti tärkeiden alueiden valtaaminen tai</a:t>
            </a:r>
          </a:p>
          <a:p>
            <a:pPr lvl="1"/>
            <a:r>
              <a:rPr lang="fi-FI" dirty="0" smtClean="0"/>
              <a:t>Suomen alueen hyväksikäyttö kolmatta osapuolta vastaan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Turvatakuut ja liittoutumattomuus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Suomen sotilaallinen puolustaminen ei perustu minkään muun valtion apuun tai väliintuloon</a:t>
            </a:r>
          </a:p>
          <a:p>
            <a:r>
              <a:rPr lang="fi-FI" dirty="0" smtClean="0"/>
              <a:t>Enemmistö suomalaisista ei hyväksy maalle kansainvälisiä turvatakuita</a:t>
            </a:r>
          </a:p>
          <a:p>
            <a:r>
              <a:rPr lang="fi-FI" dirty="0" smtClean="0"/>
              <a:t>Turvatakuut </a:t>
            </a:r>
            <a:r>
              <a:rPr lang="fi-FI" dirty="0" smtClean="0">
                <a:sym typeface="Wingdings" pitchFamily="2" charset="2"/>
              </a:rPr>
              <a:t>EU ja Nato auttaisivat Suomea selviytymään vakavasta kriisitilanteesta</a:t>
            </a:r>
          </a:p>
          <a:p>
            <a:r>
              <a:rPr lang="fi-FI" dirty="0" smtClean="0">
                <a:sym typeface="Wingdings" pitchFamily="2" charset="2"/>
              </a:rPr>
              <a:t>EU:n jäsenyys  muilta jäseniltä apua, jonka laajuudesta tai muodoista ei ole sovittu toisin kuin Natossa</a:t>
            </a:r>
          </a:p>
          <a:p>
            <a:r>
              <a:rPr lang="fi-FI" dirty="0" smtClean="0">
                <a:sym typeface="Wingdings" pitchFamily="2" charset="2"/>
              </a:rPr>
              <a:t>Suomi satsaa uskottavaan puolustuskykyyn</a:t>
            </a:r>
          </a:p>
          <a:p>
            <a:endParaRPr lang="fi-FI" dirty="0" smtClean="0">
              <a:sym typeface="Wingdings" pitchFamily="2" charset="2"/>
            </a:endParaRP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11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Kansainvälinen toiminta </a:t>
            </a:r>
            <a:r>
              <a:rPr lang="fi-FI" sz="2200" dirty="0" smtClean="0"/>
              <a:t>1/4</a:t>
            </a:r>
            <a:endParaRPr lang="fi-FI" sz="2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857916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Suomi ja EU: pääpaino siviilikriisinhallinnassa</a:t>
            </a:r>
          </a:p>
          <a:p>
            <a:pPr lvl="1"/>
            <a:r>
              <a:rPr lang="fi-FI" dirty="0" smtClean="0"/>
              <a:t>Kriisimaiden sisäinen järjestys ja turvallisuus</a:t>
            </a:r>
          </a:p>
          <a:p>
            <a:pPr lvl="1"/>
            <a:r>
              <a:rPr lang="fi-FI" dirty="0" smtClean="0"/>
              <a:t>Sotilaallinen kriisinhallinta EU:n taisteluosastoissa eli nopean toiminnan joukoissa (uhkaavat tilanteet, humanitaariset katastrofit)</a:t>
            </a:r>
          </a:p>
          <a:p>
            <a:r>
              <a:rPr lang="fi-FI" dirty="0" smtClean="0"/>
              <a:t>Suomi ja YK:</a:t>
            </a:r>
          </a:p>
          <a:p>
            <a:pPr lvl="1"/>
            <a:r>
              <a:rPr lang="fi-FI" dirty="0" smtClean="0"/>
              <a:t>Osallistuminen rauhanturvaoperaatioihin</a:t>
            </a:r>
          </a:p>
          <a:p>
            <a:pPr lvl="1"/>
            <a:r>
              <a:rPr lang="fi-FI" dirty="0" smtClean="0"/>
              <a:t>Suomalaisia joukkoja käytetty yli 20 operaatiossa vuoden 1956 jälkeen</a:t>
            </a:r>
          </a:p>
          <a:p>
            <a:r>
              <a:rPr lang="fi-FI" dirty="0" smtClean="0"/>
              <a:t>Suomi ja ETYJ (Euroopan turvallisuus- ja yhteistyöjärjestö)</a:t>
            </a:r>
          </a:p>
          <a:p>
            <a:pPr lvl="1"/>
            <a:r>
              <a:rPr lang="fi-FI" dirty="0" smtClean="0"/>
              <a:t>Suomi osallistuu </a:t>
            </a:r>
            <a:r>
              <a:rPr lang="fi-FI" dirty="0" err="1" smtClean="0"/>
              <a:t>ETYJ:n</a:t>
            </a:r>
            <a:r>
              <a:rPr lang="fi-FI" dirty="0" smtClean="0"/>
              <a:t> jäsenenä (v. 2008 pj) diplomaattiseen ja poliittiseen vaikuttamiseen kriisialueilla sekä ristiriitojen ratkaisemiseen rauhanomaisesti jäsenvaltioiden kesken</a:t>
            </a:r>
          </a:p>
          <a:p>
            <a:pPr lvl="1"/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Kansainvälinen toiminta </a:t>
            </a:r>
            <a:r>
              <a:rPr lang="fi-FI" sz="2200" dirty="0" smtClean="0"/>
              <a:t>2/4</a:t>
            </a:r>
            <a:endParaRPr lang="fi-FI" sz="2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Suomi ja Nato:</a:t>
            </a:r>
          </a:p>
          <a:p>
            <a:pPr lvl="1"/>
            <a:r>
              <a:rPr lang="fi-FI" dirty="0" smtClean="0"/>
              <a:t>Suomi liittyi Naton rauhankumppanuusohjelmaan 1995</a:t>
            </a:r>
          </a:p>
          <a:p>
            <a:pPr lvl="1"/>
            <a:r>
              <a:rPr lang="fi-FI" dirty="0" smtClean="0"/>
              <a:t>Ohjelman avulla kehitetään puolustusvoimien kykyä osallistua kansainvälisiin operaatioihin sekä eri maiden asevoimien yhteistyötä etsintä- ja pelastustehtävissä</a:t>
            </a:r>
          </a:p>
          <a:p>
            <a:pPr lvl="1"/>
            <a:r>
              <a:rPr lang="fi-FI" dirty="0" smtClean="0"/>
              <a:t>Rauhankumppanit osallistuvat Naton harjoituksiin</a:t>
            </a:r>
          </a:p>
          <a:p>
            <a:pPr lvl="1"/>
            <a:r>
              <a:rPr lang="fi-FI" dirty="0" smtClean="0"/>
              <a:t>Ei suurta eroa Naton täysjäsenyyteen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Miksi pitäisi liittyä Natoon? </a:t>
            </a:r>
            <a:r>
              <a:rPr lang="fi-FI" sz="2200" dirty="0" smtClean="0"/>
              <a:t>3/4</a:t>
            </a:r>
            <a:endParaRPr lang="fi-FI" sz="2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86478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Suomi on jo nykyisin mukana useissa Naton johtamissa rauhanturvahankkeissa</a:t>
            </a:r>
          </a:p>
          <a:p>
            <a:r>
              <a:rPr lang="fi-FI" dirty="0" smtClean="0"/>
              <a:t>Suomen pitäisi liittyä rauhan aikana, koska kriisin aikana on liian myöhäistä</a:t>
            </a:r>
          </a:p>
          <a:p>
            <a:r>
              <a:rPr lang="fi-FI" dirty="0" smtClean="0"/>
              <a:t>Jäsenyys lisäisi Suomen turvallisuutta</a:t>
            </a:r>
          </a:p>
          <a:p>
            <a:r>
              <a:rPr lang="fi-FI" dirty="0" smtClean="0"/>
              <a:t>Suomi ei sotilaallisessa kriisitilanteessa kykenisi itsenäiseen puolustukseen</a:t>
            </a:r>
          </a:p>
          <a:p>
            <a:r>
              <a:rPr lang="fi-FI" dirty="0" smtClean="0"/>
              <a:t>Jäsenyys vahvistaisi Suomen suhteita Yhdysvaltoihin</a:t>
            </a:r>
          </a:p>
          <a:p>
            <a:r>
              <a:rPr lang="fi-FI" dirty="0" smtClean="0"/>
              <a:t>Jäsenyys lisäisi Suomen kansainvälisiä vaikutusmahdollisuuksia</a:t>
            </a:r>
          </a:p>
          <a:p>
            <a:r>
              <a:rPr lang="fi-FI" dirty="0" smtClean="0"/>
              <a:t>Pelote mahdollisille uhkaajille</a:t>
            </a:r>
          </a:p>
          <a:p>
            <a:r>
              <a:rPr lang="fi-FI" dirty="0" smtClean="0"/>
              <a:t>Naton turvatakuisiin voitaisiin todella luottaa sotilaallisessa uhkatilanteessa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Miksi ei pitäisi liittyä Natoon </a:t>
            </a:r>
            <a:r>
              <a:rPr lang="fi-FI" sz="2200" dirty="0" smtClean="0"/>
              <a:t>4/4</a:t>
            </a:r>
            <a:endParaRPr lang="fi-FI" sz="2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15040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Suomi tulisi vedettyä mukaan sellaisiin konflikteihin, jotka eivät kosketa meitä itseämme</a:t>
            </a:r>
          </a:p>
          <a:p>
            <a:r>
              <a:rPr lang="fi-FI" dirty="0" smtClean="0"/>
              <a:t>Puolustusmenot nousisivat liian korkeiksi</a:t>
            </a:r>
          </a:p>
          <a:p>
            <a:r>
              <a:rPr lang="fi-FI" dirty="0" smtClean="0"/>
              <a:t>Suomella on riittävät turvatakuut EU:n jäsenmaana ilman Natoakin</a:t>
            </a:r>
          </a:p>
          <a:p>
            <a:r>
              <a:rPr lang="fi-FI" dirty="0" smtClean="0"/>
              <a:t>Tässä maailmankolkassa ei ole näkyvissä sellaista uhkaa, että jäsenyys olisi tarpeen</a:t>
            </a:r>
          </a:p>
          <a:p>
            <a:r>
              <a:rPr lang="fi-FI" dirty="0" smtClean="0"/>
              <a:t>Jäsenyys heikentäisi Suomen suhteita Venäjään</a:t>
            </a:r>
          </a:p>
          <a:p>
            <a:r>
              <a:rPr lang="fi-FI" dirty="0" smtClean="0"/>
              <a:t>Terrorismin uhka Suomessa lisääntyisi</a:t>
            </a:r>
          </a:p>
          <a:p>
            <a:r>
              <a:rPr lang="fi-FI" dirty="0" smtClean="0"/>
              <a:t>Jäsenyys ei lisäisi Suomen turvallisuutta</a:t>
            </a:r>
          </a:p>
          <a:p>
            <a:r>
              <a:rPr lang="fi-FI" dirty="0" smtClean="0"/>
              <a:t>Suomi pystyy huolehtimaan puolustuksestaan</a:t>
            </a:r>
          </a:p>
          <a:p>
            <a:r>
              <a:rPr lang="fi-FI" dirty="0" smtClean="0"/>
              <a:t>Jäsenyys rajoittaisi kansainvälistä liikkumavapauttamme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3286116" y="2786058"/>
            <a:ext cx="25717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TURVALLISUUS</a:t>
            </a:r>
            <a:endParaRPr lang="fi-FI" dirty="0"/>
          </a:p>
        </p:txBody>
      </p:sp>
      <p:cxnSp>
        <p:nvCxnSpPr>
          <p:cNvPr id="6" name="Suora yhdysviiva 5"/>
          <p:cNvCxnSpPr>
            <a:stCxn id="3" idx="0"/>
          </p:cNvCxnSpPr>
          <p:nvPr/>
        </p:nvCxnSpPr>
        <p:spPr>
          <a:xfrm rot="5400000" flipH="1" flipV="1">
            <a:off x="4214810" y="242886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kehys 6"/>
          <p:cNvSpPr txBox="1"/>
          <p:nvPr/>
        </p:nvSpPr>
        <p:spPr>
          <a:xfrm>
            <a:off x="4500562" y="1714488"/>
            <a:ext cx="11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ULKOINEN</a:t>
            </a:r>
            <a:endParaRPr lang="fi-FI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Suora yhdysviiva 8"/>
          <p:cNvCxnSpPr>
            <a:stCxn id="3" idx="2"/>
          </p:cNvCxnSpPr>
          <p:nvPr/>
        </p:nvCxnSpPr>
        <p:spPr>
          <a:xfrm rot="5400000">
            <a:off x="4136225" y="4136233"/>
            <a:ext cx="8715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kehys 9"/>
          <p:cNvSpPr txBox="1"/>
          <p:nvPr/>
        </p:nvSpPr>
        <p:spPr>
          <a:xfrm>
            <a:off x="3500430" y="4572008"/>
            <a:ext cx="1053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SISÄINEN</a:t>
            </a:r>
            <a:endParaRPr lang="fi-FI" dirty="0"/>
          </a:p>
        </p:txBody>
      </p:sp>
      <p:cxnSp>
        <p:nvCxnSpPr>
          <p:cNvPr id="12" name="Suora yhdysviiva 11"/>
          <p:cNvCxnSpPr>
            <a:stCxn id="7" idx="1"/>
          </p:cNvCxnSpPr>
          <p:nvPr/>
        </p:nvCxnSpPr>
        <p:spPr>
          <a:xfrm rot="10800000">
            <a:off x="3071802" y="1500174"/>
            <a:ext cx="1428760" cy="3989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kehys 12"/>
          <p:cNvSpPr txBox="1"/>
          <p:nvPr/>
        </p:nvSpPr>
        <p:spPr>
          <a:xfrm>
            <a:off x="1428728" y="1071546"/>
            <a:ext cx="267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m</a:t>
            </a:r>
            <a:r>
              <a:rPr lang="fi-FI" dirty="0" smtClean="0"/>
              <a:t>uihin toimijoihin nähden</a:t>
            </a:r>
            <a:endParaRPr lang="fi-FI" dirty="0"/>
          </a:p>
        </p:txBody>
      </p:sp>
      <p:cxnSp>
        <p:nvCxnSpPr>
          <p:cNvPr id="15" name="Suora yhdysviiva 14"/>
          <p:cNvCxnSpPr/>
          <p:nvPr/>
        </p:nvCxnSpPr>
        <p:spPr>
          <a:xfrm rot="10800000">
            <a:off x="1428728" y="642918"/>
            <a:ext cx="1071570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kehys 15"/>
          <p:cNvSpPr txBox="1"/>
          <p:nvPr/>
        </p:nvSpPr>
        <p:spPr>
          <a:xfrm>
            <a:off x="714348" y="428604"/>
            <a:ext cx="777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valtiot</a:t>
            </a:r>
            <a:endParaRPr lang="fi-FI" dirty="0"/>
          </a:p>
        </p:txBody>
      </p:sp>
      <p:cxnSp>
        <p:nvCxnSpPr>
          <p:cNvPr id="18" name="Suora yhdysviiva 17"/>
          <p:cNvCxnSpPr/>
          <p:nvPr/>
        </p:nvCxnSpPr>
        <p:spPr>
          <a:xfrm rot="16200000" flipV="1">
            <a:off x="2285984" y="714356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kehys 18"/>
          <p:cNvSpPr txBox="1"/>
          <p:nvPr/>
        </p:nvSpPr>
        <p:spPr>
          <a:xfrm>
            <a:off x="1857356" y="357167"/>
            <a:ext cx="1117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rikollisuus</a:t>
            </a:r>
          </a:p>
          <a:p>
            <a:endParaRPr lang="fi-FI" dirty="0"/>
          </a:p>
        </p:txBody>
      </p:sp>
      <p:cxnSp>
        <p:nvCxnSpPr>
          <p:cNvPr id="21" name="Suora yhdysviiva 20"/>
          <p:cNvCxnSpPr/>
          <p:nvPr/>
        </p:nvCxnSpPr>
        <p:spPr>
          <a:xfrm flipV="1">
            <a:off x="2786050" y="571480"/>
            <a:ext cx="50006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ikehys 21"/>
          <p:cNvSpPr txBox="1"/>
          <p:nvPr/>
        </p:nvSpPr>
        <p:spPr>
          <a:xfrm>
            <a:off x="3286116" y="142852"/>
            <a:ext cx="11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terrorismi</a:t>
            </a:r>
            <a:endParaRPr lang="fi-FI" dirty="0"/>
          </a:p>
        </p:txBody>
      </p:sp>
      <p:cxnSp>
        <p:nvCxnSpPr>
          <p:cNvPr id="24" name="Suora yhdysviiva 23"/>
          <p:cNvCxnSpPr/>
          <p:nvPr/>
        </p:nvCxnSpPr>
        <p:spPr>
          <a:xfrm rot="5400000" flipH="1" flipV="1">
            <a:off x="5572132" y="1285860"/>
            <a:ext cx="42862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kehys 24"/>
          <p:cNvSpPr txBox="1"/>
          <p:nvPr/>
        </p:nvSpPr>
        <p:spPr>
          <a:xfrm>
            <a:off x="6143636" y="857232"/>
            <a:ext cx="2054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</a:t>
            </a:r>
            <a:r>
              <a:rPr lang="fi-FI" dirty="0" smtClean="0"/>
              <a:t>erinteinen jaottelu</a:t>
            </a:r>
            <a:endParaRPr lang="fi-FI" dirty="0"/>
          </a:p>
        </p:txBody>
      </p:sp>
      <p:cxnSp>
        <p:nvCxnSpPr>
          <p:cNvPr id="27" name="Suora nuoliyhdysviiva 26"/>
          <p:cNvCxnSpPr/>
          <p:nvPr/>
        </p:nvCxnSpPr>
        <p:spPr>
          <a:xfrm rot="5400000">
            <a:off x="6500826" y="1428736"/>
            <a:ext cx="78581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rot="16200000" flipH="1">
            <a:off x="7215206" y="1428736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kehys 29"/>
          <p:cNvSpPr txBox="1"/>
          <p:nvPr/>
        </p:nvSpPr>
        <p:spPr>
          <a:xfrm>
            <a:off x="5429256" y="2214554"/>
            <a:ext cx="1718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ULKOPOLITIIKKA</a:t>
            </a:r>
            <a:endParaRPr lang="fi-FI" dirty="0"/>
          </a:p>
        </p:txBody>
      </p:sp>
      <p:sp>
        <p:nvSpPr>
          <p:cNvPr id="31" name="Tekstikehys 30"/>
          <p:cNvSpPr txBox="1"/>
          <p:nvPr/>
        </p:nvSpPr>
        <p:spPr>
          <a:xfrm>
            <a:off x="7218601" y="2214554"/>
            <a:ext cx="1925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MAANPUOLUSTUS</a:t>
            </a:r>
            <a:endParaRPr lang="fi-FI" dirty="0"/>
          </a:p>
        </p:txBody>
      </p:sp>
      <p:cxnSp>
        <p:nvCxnSpPr>
          <p:cNvPr id="33" name="Suora yhdysviiva 32"/>
          <p:cNvCxnSpPr/>
          <p:nvPr/>
        </p:nvCxnSpPr>
        <p:spPr>
          <a:xfrm rot="16200000" flipH="1">
            <a:off x="6429388" y="2786058"/>
            <a:ext cx="64294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kehys 33"/>
          <p:cNvSpPr txBox="1"/>
          <p:nvPr/>
        </p:nvSpPr>
        <p:spPr>
          <a:xfrm>
            <a:off x="7143768" y="3357562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Ensisijainen!</a:t>
            </a:r>
            <a:endParaRPr lang="fi-FI" dirty="0"/>
          </a:p>
        </p:txBody>
      </p:sp>
      <p:cxnSp>
        <p:nvCxnSpPr>
          <p:cNvPr id="38" name="Suora yhdysviiva 37"/>
          <p:cNvCxnSpPr/>
          <p:nvPr/>
        </p:nvCxnSpPr>
        <p:spPr>
          <a:xfrm>
            <a:off x="4643438" y="4786322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kehys 38"/>
          <p:cNvSpPr txBox="1"/>
          <p:nvPr/>
        </p:nvSpPr>
        <p:spPr>
          <a:xfrm>
            <a:off x="5429256" y="4429132"/>
            <a:ext cx="351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</a:t>
            </a:r>
            <a:r>
              <a:rPr lang="fi-FI" dirty="0" smtClean="0"/>
              <a:t>ahdollisuus nauttia oikeuksista </a:t>
            </a:r>
          </a:p>
          <a:p>
            <a:r>
              <a:rPr lang="fi-FI" dirty="0"/>
              <a:t>j</a:t>
            </a:r>
            <a:r>
              <a:rPr lang="fi-FI" dirty="0" smtClean="0"/>
              <a:t>a vapauksista ilman pelkoa  ja turvattomuutta</a:t>
            </a:r>
          </a:p>
          <a:p>
            <a:endParaRPr lang="fi-FI" dirty="0"/>
          </a:p>
        </p:txBody>
      </p:sp>
      <p:cxnSp>
        <p:nvCxnSpPr>
          <p:cNvPr id="41" name="Suora yhdysviiva 40"/>
          <p:cNvCxnSpPr>
            <a:stCxn id="10" idx="1"/>
          </p:cNvCxnSpPr>
          <p:nvPr/>
        </p:nvCxnSpPr>
        <p:spPr>
          <a:xfrm rot="10800000">
            <a:off x="2357422" y="4071942"/>
            <a:ext cx="1143008" cy="684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kehys 43"/>
          <p:cNvSpPr txBox="1"/>
          <p:nvPr/>
        </p:nvSpPr>
        <p:spPr>
          <a:xfrm>
            <a:off x="1285852" y="3714752"/>
            <a:ext cx="1042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haasteita</a:t>
            </a:r>
            <a:endParaRPr lang="fi-FI" dirty="0"/>
          </a:p>
        </p:txBody>
      </p:sp>
      <p:cxnSp>
        <p:nvCxnSpPr>
          <p:cNvPr id="46" name="Suora nuoliyhdysviiva 45"/>
          <p:cNvCxnSpPr>
            <a:stCxn id="44" idx="0"/>
          </p:cNvCxnSpPr>
          <p:nvPr/>
        </p:nvCxnSpPr>
        <p:spPr>
          <a:xfrm rot="5400000" flipH="1" flipV="1">
            <a:off x="1689328" y="3332411"/>
            <a:ext cx="500066" cy="264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ikehys 46"/>
          <p:cNvSpPr txBox="1"/>
          <p:nvPr/>
        </p:nvSpPr>
        <p:spPr>
          <a:xfrm>
            <a:off x="1571604" y="2714620"/>
            <a:ext cx="1498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syrjäytyminen</a:t>
            </a:r>
            <a:endParaRPr lang="fi-FI" dirty="0"/>
          </a:p>
        </p:txBody>
      </p:sp>
      <p:cxnSp>
        <p:nvCxnSpPr>
          <p:cNvPr id="50" name="Suora nuoliyhdysviiva 49"/>
          <p:cNvCxnSpPr/>
          <p:nvPr/>
        </p:nvCxnSpPr>
        <p:spPr>
          <a:xfrm rot="10800000">
            <a:off x="1071538" y="3429000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ikehys 50"/>
          <p:cNvSpPr txBox="1"/>
          <p:nvPr/>
        </p:nvSpPr>
        <p:spPr>
          <a:xfrm>
            <a:off x="214282" y="3071810"/>
            <a:ext cx="146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turvattomuus</a:t>
            </a:r>
            <a:endParaRPr lang="fi-FI" dirty="0"/>
          </a:p>
        </p:txBody>
      </p:sp>
      <p:cxnSp>
        <p:nvCxnSpPr>
          <p:cNvPr id="55" name="Suora nuoliyhdysviiva 54"/>
          <p:cNvCxnSpPr>
            <a:stCxn id="44" idx="1"/>
          </p:cNvCxnSpPr>
          <p:nvPr/>
        </p:nvCxnSpPr>
        <p:spPr>
          <a:xfrm rot="10800000" flipV="1">
            <a:off x="785786" y="3899418"/>
            <a:ext cx="500066" cy="386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kehys 55"/>
          <p:cNvSpPr txBox="1"/>
          <p:nvPr/>
        </p:nvSpPr>
        <p:spPr>
          <a:xfrm>
            <a:off x="0" y="4357694"/>
            <a:ext cx="1675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onnettomuudet</a:t>
            </a:r>
          </a:p>
        </p:txBody>
      </p:sp>
      <p:cxnSp>
        <p:nvCxnSpPr>
          <p:cNvPr id="58" name="Suora yhdysviiva 57"/>
          <p:cNvCxnSpPr/>
          <p:nvPr/>
        </p:nvCxnSpPr>
        <p:spPr>
          <a:xfrm rot="5400000">
            <a:off x="1250133" y="4107661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nuoliyhdysviiva 59"/>
          <p:cNvCxnSpPr/>
          <p:nvPr/>
        </p:nvCxnSpPr>
        <p:spPr>
          <a:xfrm rot="5400000">
            <a:off x="964381" y="4822041"/>
            <a:ext cx="21431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ikehys 60"/>
          <p:cNvSpPr txBox="1"/>
          <p:nvPr/>
        </p:nvSpPr>
        <p:spPr>
          <a:xfrm>
            <a:off x="214282" y="5143512"/>
            <a:ext cx="1234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</a:t>
            </a:r>
            <a:r>
              <a:rPr lang="fi-FI" dirty="0" smtClean="0"/>
              <a:t>errorismin</a:t>
            </a:r>
          </a:p>
          <a:p>
            <a:r>
              <a:rPr lang="fi-FI" dirty="0" smtClean="0"/>
              <a:t>torjunta</a:t>
            </a:r>
            <a:endParaRPr lang="fi-FI" dirty="0"/>
          </a:p>
        </p:txBody>
      </p:sp>
      <p:cxnSp>
        <p:nvCxnSpPr>
          <p:cNvPr id="63" name="Suora nuoliyhdysviiva 62"/>
          <p:cNvCxnSpPr>
            <a:stCxn id="44" idx="2"/>
          </p:cNvCxnSpPr>
          <p:nvPr/>
        </p:nvCxnSpPr>
        <p:spPr>
          <a:xfrm rot="5400000">
            <a:off x="659549" y="4781826"/>
            <a:ext cx="1845246" cy="449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kstikehys 63"/>
          <p:cNvSpPr txBox="1"/>
          <p:nvPr/>
        </p:nvSpPr>
        <p:spPr>
          <a:xfrm>
            <a:off x="357158" y="6000768"/>
            <a:ext cx="2022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u</a:t>
            </a:r>
            <a:r>
              <a:rPr lang="fi-FI" dirty="0" smtClean="0"/>
              <a:t>lkomailta johdettu</a:t>
            </a:r>
          </a:p>
          <a:p>
            <a:r>
              <a:rPr lang="fi-FI" dirty="0" smtClean="0"/>
              <a:t>rikollisuus</a:t>
            </a:r>
            <a:endParaRPr lang="fi-FI" dirty="0"/>
          </a:p>
        </p:txBody>
      </p:sp>
      <p:cxnSp>
        <p:nvCxnSpPr>
          <p:cNvPr id="66" name="Suora nuoliyhdysviiva 65"/>
          <p:cNvCxnSpPr/>
          <p:nvPr/>
        </p:nvCxnSpPr>
        <p:spPr>
          <a:xfrm rot="16200000" flipH="1">
            <a:off x="1821637" y="4321975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ikehys 66"/>
          <p:cNvSpPr txBox="1"/>
          <p:nvPr/>
        </p:nvSpPr>
        <p:spPr>
          <a:xfrm>
            <a:off x="1928794" y="4929198"/>
            <a:ext cx="1876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a</a:t>
            </a:r>
            <a:r>
              <a:rPr lang="fi-FI" dirty="0" smtClean="0"/>
              <a:t>rkiturvallisuuden</a:t>
            </a:r>
          </a:p>
          <a:p>
            <a:r>
              <a:rPr lang="fi-FI" dirty="0" smtClean="0"/>
              <a:t>ylläpito</a:t>
            </a:r>
            <a:endParaRPr lang="fi-FI" dirty="0"/>
          </a:p>
        </p:txBody>
      </p:sp>
      <p:sp>
        <p:nvSpPr>
          <p:cNvPr id="40" name="Dian numeron paikkamerkki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571868" y="2714620"/>
            <a:ext cx="23574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TURVALLISUUS</a:t>
            </a:r>
            <a:endParaRPr lang="fi-FI" dirty="0"/>
          </a:p>
        </p:txBody>
      </p:sp>
      <p:cxnSp>
        <p:nvCxnSpPr>
          <p:cNvPr id="11" name="Suora yhdysviiva 10"/>
          <p:cNvCxnSpPr>
            <a:stCxn id="2" idx="0"/>
          </p:cNvCxnSpPr>
          <p:nvPr/>
        </p:nvCxnSpPr>
        <p:spPr>
          <a:xfrm rot="5400000" flipH="1" flipV="1">
            <a:off x="4446984" y="2375289"/>
            <a:ext cx="642942" cy="3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kehys 14"/>
          <p:cNvSpPr txBox="1"/>
          <p:nvPr/>
        </p:nvSpPr>
        <p:spPr>
          <a:xfrm>
            <a:off x="4643438" y="1643050"/>
            <a:ext cx="917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SUPPEA</a:t>
            </a:r>
            <a:endParaRPr lang="fi-FI" dirty="0"/>
          </a:p>
        </p:txBody>
      </p:sp>
      <p:sp>
        <p:nvSpPr>
          <p:cNvPr id="16" name="Tekstikehys 15"/>
          <p:cNvSpPr txBox="1"/>
          <p:nvPr/>
        </p:nvSpPr>
        <p:spPr>
          <a:xfrm>
            <a:off x="2214546" y="3071810"/>
            <a:ext cx="753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LAAJA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" name="Suora yhdysviiva 17"/>
          <p:cNvCxnSpPr>
            <a:stCxn id="15" idx="1"/>
          </p:cNvCxnSpPr>
          <p:nvPr/>
        </p:nvCxnSpPr>
        <p:spPr>
          <a:xfrm rot="10800000">
            <a:off x="3857620" y="1357298"/>
            <a:ext cx="785818" cy="470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kehys 18"/>
          <p:cNvSpPr txBox="1"/>
          <p:nvPr/>
        </p:nvSpPr>
        <p:spPr>
          <a:xfrm>
            <a:off x="3214678" y="1071546"/>
            <a:ext cx="613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uhat</a:t>
            </a:r>
            <a:endParaRPr lang="fi-FI" dirty="0"/>
          </a:p>
        </p:txBody>
      </p:sp>
      <p:cxnSp>
        <p:nvCxnSpPr>
          <p:cNvPr id="21" name="Suora yhdysviiva 20"/>
          <p:cNvCxnSpPr>
            <a:stCxn id="19" idx="1"/>
          </p:cNvCxnSpPr>
          <p:nvPr/>
        </p:nvCxnSpPr>
        <p:spPr>
          <a:xfrm rot="10800000">
            <a:off x="2357422" y="1214422"/>
            <a:ext cx="857256" cy="41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 rot="10800000">
            <a:off x="2786050" y="642918"/>
            <a:ext cx="50006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kehys 23"/>
          <p:cNvSpPr txBox="1"/>
          <p:nvPr/>
        </p:nvSpPr>
        <p:spPr>
          <a:xfrm>
            <a:off x="1643042" y="357166"/>
            <a:ext cx="107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poliittiset</a:t>
            </a:r>
            <a:endParaRPr lang="fi-FI" dirty="0"/>
          </a:p>
        </p:txBody>
      </p:sp>
      <p:sp>
        <p:nvSpPr>
          <p:cNvPr id="25" name="Tekstikehys 24"/>
          <p:cNvSpPr txBox="1"/>
          <p:nvPr/>
        </p:nvSpPr>
        <p:spPr>
          <a:xfrm>
            <a:off x="1000100" y="100010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sotilaalliset</a:t>
            </a:r>
            <a:endParaRPr lang="fi-FI" dirty="0"/>
          </a:p>
        </p:txBody>
      </p:sp>
      <p:sp>
        <p:nvSpPr>
          <p:cNvPr id="29" name="Tekstikehys 28"/>
          <p:cNvSpPr txBox="1"/>
          <p:nvPr/>
        </p:nvSpPr>
        <p:spPr>
          <a:xfrm>
            <a:off x="1857356" y="1785926"/>
            <a:ext cx="1276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</a:t>
            </a:r>
            <a:r>
              <a:rPr lang="fi-FI" dirty="0" smtClean="0"/>
              <a:t>erinteinen</a:t>
            </a:r>
          </a:p>
          <a:p>
            <a:r>
              <a:rPr lang="fi-FI" dirty="0" smtClean="0"/>
              <a:t>näkemys</a:t>
            </a:r>
            <a:endParaRPr lang="fi-FI" dirty="0"/>
          </a:p>
        </p:txBody>
      </p:sp>
      <p:cxnSp>
        <p:nvCxnSpPr>
          <p:cNvPr id="31" name="Suora yhdysviiva 30"/>
          <p:cNvCxnSpPr/>
          <p:nvPr/>
        </p:nvCxnSpPr>
        <p:spPr>
          <a:xfrm rot="10800000" flipV="1">
            <a:off x="3214678" y="1928802"/>
            <a:ext cx="135732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 flipV="1">
            <a:off x="3857620" y="714356"/>
            <a:ext cx="114300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kehys 33"/>
          <p:cNvSpPr txBox="1"/>
          <p:nvPr/>
        </p:nvSpPr>
        <p:spPr>
          <a:xfrm>
            <a:off x="5143504" y="428604"/>
            <a:ext cx="861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sisäiset</a:t>
            </a:r>
            <a:endParaRPr lang="fi-FI" dirty="0"/>
          </a:p>
        </p:txBody>
      </p:sp>
      <p:cxnSp>
        <p:nvCxnSpPr>
          <p:cNvPr id="36" name="Suora yhdysviiva 35"/>
          <p:cNvCxnSpPr/>
          <p:nvPr/>
        </p:nvCxnSpPr>
        <p:spPr>
          <a:xfrm flipV="1">
            <a:off x="6143636" y="428604"/>
            <a:ext cx="64294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kehys 36"/>
          <p:cNvSpPr txBox="1"/>
          <p:nvPr/>
        </p:nvSpPr>
        <p:spPr>
          <a:xfrm>
            <a:off x="7000892" y="214290"/>
            <a:ext cx="17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vallankumoukset</a:t>
            </a:r>
            <a:endParaRPr lang="fi-FI" dirty="0"/>
          </a:p>
        </p:txBody>
      </p:sp>
      <p:cxnSp>
        <p:nvCxnSpPr>
          <p:cNvPr id="39" name="Suora yhdysviiva 38"/>
          <p:cNvCxnSpPr/>
          <p:nvPr/>
        </p:nvCxnSpPr>
        <p:spPr>
          <a:xfrm>
            <a:off x="6143636" y="785794"/>
            <a:ext cx="57150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ikehys 39"/>
          <p:cNvSpPr txBox="1"/>
          <p:nvPr/>
        </p:nvSpPr>
        <p:spPr>
          <a:xfrm>
            <a:off x="7000892" y="785794"/>
            <a:ext cx="1914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vallankaappaukset</a:t>
            </a:r>
            <a:endParaRPr lang="fi-FI" dirty="0"/>
          </a:p>
        </p:txBody>
      </p:sp>
      <p:cxnSp>
        <p:nvCxnSpPr>
          <p:cNvPr id="43" name="Suora yhdysviiva 42"/>
          <p:cNvCxnSpPr>
            <a:stCxn id="15" idx="3"/>
          </p:cNvCxnSpPr>
          <p:nvPr/>
        </p:nvCxnSpPr>
        <p:spPr>
          <a:xfrm>
            <a:off x="5561382" y="1827716"/>
            <a:ext cx="796568" cy="2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kehys 43"/>
          <p:cNvSpPr txBox="1"/>
          <p:nvPr/>
        </p:nvSpPr>
        <p:spPr>
          <a:xfrm>
            <a:off x="6500826" y="1571612"/>
            <a:ext cx="2123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</a:t>
            </a:r>
            <a:r>
              <a:rPr lang="fi-FI" dirty="0" smtClean="0"/>
              <a:t>urvallisuuspolitiikan</a:t>
            </a:r>
          </a:p>
          <a:p>
            <a:r>
              <a:rPr lang="fi-FI" dirty="0" smtClean="0"/>
              <a:t>tehtävä</a:t>
            </a:r>
            <a:endParaRPr lang="fi-FI" dirty="0"/>
          </a:p>
        </p:txBody>
      </p:sp>
      <p:cxnSp>
        <p:nvCxnSpPr>
          <p:cNvPr id="48" name="Kulmayhdysviiva 47"/>
          <p:cNvCxnSpPr/>
          <p:nvPr/>
        </p:nvCxnSpPr>
        <p:spPr>
          <a:xfrm>
            <a:off x="6715140" y="2214554"/>
            <a:ext cx="714380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ikehys 50"/>
          <p:cNvSpPr txBox="1"/>
          <p:nvPr/>
        </p:nvSpPr>
        <p:spPr>
          <a:xfrm>
            <a:off x="7429520" y="2285992"/>
            <a:ext cx="1361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/>
              <a:t>v</a:t>
            </a:r>
            <a:r>
              <a:rPr lang="fi-FI" sz="1600" dirty="0" smtClean="0"/>
              <a:t>altion alueen</a:t>
            </a:r>
          </a:p>
          <a:p>
            <a:r>
              <a:rPr lang="fi-FI" sz="1600" dirty="0" smtClean="0"/>
              <a:t>turvaaminen</a:t>
            </a:r>
            <a:endParaRPr lang="fi-FI" sz="1600" dirty="0"/>
          </a:p>
        </p:txBody>
      </p:sp>
      <p:cxnSp>
        <p:nvCxnSpPr>
          <p:cNvPr id="53" name="Kulmayhdysviiva 52"/>
          <p:cNvCxnSpPr/>
          <p:nvPr/>
        </p:nvCxnSpPr>
        <p:spPr>
          <a:xfrm>
            <a:off x="6715140" y="2714620"/>
            <a:ext cx="785818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kehys 55"/>
          <p:cNvSpPr txBox="1"/>
          <p:nvPr/>
        </p:nvSpPr>
        <p:spPr>
          <a:xfrm>
            <a:off x="7500958" y="2857496"/>
            <a:ext cx="16086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/>
              <a:t>k</a:t>
            </a:r>
            <a:r>
              <a:rPr lang="fi-FI" sz="1600" dirty="0" smtClean="0"/>
              <a:t>ansalaisten</a:t>
            </a:r>
          </a:p>
          <a:p>
            <a:r>
              <a:rPr lang="fi-FI" sz="1600" dirty="0" smtClean="0"/>
              <a:t>koskemattomuus</a:t>
            </a:r>
            <a:endParaRPr lang="fi-FI" sz="1600" dirty="0"/>
          </a:p>
        </p:txBody>
      </p:sp>
      <p:cxnSp>
        <p:nvCxnSpPr>
          <p:cNvPr id="61" name="Suora yhdysviiva 60"/>
          <p:cNvCxnSpPr>
            <a:stCxn id="2" idx="1"/>
          </p:cNvCxnSpPr>
          <p:nvPr/>
        </p:nvCxnSpPr>
        <p:spPr>
          <a:xfrm rot="10800000" flipV="1">
            <a:off x="3000364" y="3171820"/>
            <a:ext cx="571504" cy="42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/>
          <p:cNvCxnSpPr>
            <a:stCxn id="16" idx="2"/>
          </p:cNvCxnSpPr>
          <p:nvPr/>
        </p:nvCxnSpPr>
        <p:spPr>
          <a:xfrm rot="5400000">
            <a:off x="2373379" y="3639499"/>
            <a:ext cx="416486" cy="19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kstikehys 65"/>
          <p:cNvSpPr txBox="1"/>
          <p:nvPr/>
        </p:nvSpPr>
        <p:spPr>
          <a:xfrm>
            <a:off x="2357422" y="3929066"/>
            <a:ext cx="1223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u</a:t>
            </a:r>
            <a:r>
              <a:rPr lang="fi-FI" dirty="0" smtClean="0"/>
              <a:t>udet uhat</a:t>
            </a:r>
            <a:endParaRPr lang="fi-FI" dirty="0"/>
          </a:p>
        </p:txBody>
      </p:sp>
      <p:sp>
        <p:nvSpPr>
          <p:cNvPr id="74" name="Tekstikehys 73"/>
          <p:cNvSpPr txBox="1"/>
          <p:nvPr/>
        </p:nvSpPr>
        <p:spPr>
          <a:xfrm>
            <a:off x="214282" y="4214818"/>
            <a:ext cx="12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</a:t>
            </a:r>
            <a:r>
              <a:rPr lang="fi-FI" dirty="0" smtClean="0"/>
              <a:t>isällissodat</a:t>
            </a:r>
          </a:p>
        </p:txBody>
      </p:sp>
      <p:sp>
        <p:nvSpPr>
          <p:cNvPr id="83" name="Tekstikehys 82"/>
          <p:cNvSpPr txBox="1"/>
          <p:nvPr/>
        </p:nvSpPr>
        <p:spPr>
          <a:xfrm>
            <a:off x="214282" y="4572008"/>
            <a:ext cx="119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y</a:t>
            </a:r>
            <a:r>
              <a:rPr lang="fi-FI" dirty="0" smtClean="0"/>
              <a:t>mpäristö-</a:t>
            </a:r>
          </a:p>
          <a:p>
            <a:r>
              <a:rPr lang="fi-FI" dirty="0" smtClean="0"/>
              <a:t>uhat</a:t>
            </a:r>
            <a:endParaRPr lang="fi-FI" dirty="0"/>
          </a:p>
        </p:txBody>
      </p:sp>
      <p:sp>
        <p:nvSpPr>
          <p:cNvPr id="91" name="Tekstikehys 90"/>
          <p:cNvSpPr txBox="1"/>
          <p:nvPr/>
        </p:nvSpPr>
        <p:spPr>
          <a:xfrm>
            <a:off x="214282" y="5214950"/>
            <a:ext cx="1265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talouskriisit</a:t>
            </a:r>
            <a:endParaRPr lang="fi-FI" dirty="0"/>
          </a:p>
        </p:txBody>
      </p:sp>
      <p:sp>
        <p:nvSpPr>
          <p:cNvPr id="95" name="Tekstikehys 94"/>
          <p:cNvSpPr txBox="1"/>
          <p:nvPr/>
        </p:nvSpPr>
        <p:spPr>
          <a:xfrm>
            <a:off x="0" y="5715016"/>
            <a:ext cx="1372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elintasokuilu</a:t>
            </a:r>
            <a:endParaRPr lang="fi-FI" dirty="0"/>
          </a:p>
        </p:txBody>
      </p:sp>
      <p:cxnSp>
        <p:nvCxnSpPr>
          <p:cNvPr id="99" name="Suora nuoliyhdysviiva 98"/>
          <p:cNvCxnSpPr/>
          <p:nvPr/>
        </p:nvCxnSpPr>
        <p:spPr>
          <a:xfrm rot="10800000" flipV="1">
            <a:off x="1500166" y="4143380"/>
            <a:ext cx="78581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uora nuoliyhdysviiva 100"/>
          <p:cNvCxnSpPr/>
          <p:nvPr/>
        </p:nvCxnSpPr>
        <p:spPr>
          <a:xfrm rot="10800000" flipV="1">
            <a:off x="1428728" y="4286256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uora nuoliyhdysviiva 102"/>
          <p:cNvCxnSpPr/>
          <p:nvPr/>
        </p:nvCxnSpPr>
        <p:spPr>
          <a:xfrm rot="10800000" flipV="1">
            <a:off x="1285852" y="4357694"/>
            <a:ext cx="128588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uora nuoliyhdysviiva 104"/>
          <p:cNvCxnSpPr/>
          <p:nvPr/>
        </p:nvCxnSpPr>
        <p:spPr>
          <a:xfrm rot="10800000" flipV="1">
            <a:off x="1285852" y="4500570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uora nuoliyhdysviiva 106"/>
          <p:cNvCxnSpPr/>
          <p:nvPr/>
        </p:nvCxnSpPr>
        <p:spPr>
          <a:xfrm rot="5400000">
            <a:off x="1964513" y="4893479"/>
            <a:ext cx="85725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kstikehys 107"/>
          <p:cNvSpPr txBox="1"/>
          <p:nvPr/>
        </p:nvSpPr>
        <p:spPr>
          <a:xfrm>
            <a:off x="1643042" y="5715016"/>
            <a:ext cx="14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</a:t>
            </a:r>
            <a:r>
              <a:rPr lang="fi-FI" dirty="0" smtClean="0"/>
              <a:t>v. terrorismi</a:t>
            </a:r>
            <a:endParaRPr lang="fi-FI" dirty="0"/>
          </a:p>
        </p:txBody>
      </p:sp>
      <p:cxnSp>
        <p:nvCxnSpPr>
          <p:cNvPr id="110" name="Kulmayhdysviiva 109"/>
          <p:cNvCxnSpPr/>
          <p:nvPr/>
        </p:nvCxnSpPr>
        <p:spPr>
          <a:xfrm rot="16200000" flipH="1">
            <a:off x="1964513" y="5107793"/>
            <a:ext cx="1857388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kstikehys 110"/>
          <p:cNvSpPr txBox="1"/>
          <p:nvPr/>
        </p:nvSpPr>
        <p:spPr>
          <a:xfrm>
            <a:off x="0" y="6215082"/>
            <a:ext cx="1688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suurpakolaisuus</a:t>
            </a:r>
            <a:endParaRPr lang="fi-FI" dirty="0"/>
          </a:p>
        </p:txBody>
      </p:sp>
      <p:cxnSp>
        <p:nvCxnSpPr>
          <p:cNvPr id="113" name="Suora nuoliyhdysviiva 112"/>
          <p:cNvCxnSpPr/>
          <p:nvPr/>
        </p:nvCxnSpPr>
        <p:spPr>
          <a:xfrm>
            <a:off x="3500430" y="4286256"/>
            <a:ext cx="348352" cy="5297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kstikehys 113"/>
          <p:cNvSpPr txBox="1"/>
          <p:nvPr/>
        </p:nvSpPr>
        <p:spPr>
          <a:xfrm>
            <a:off x="3643306" y="4929198"/>
            <a:ext cx="11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rikollisuus</a:t>
            </a:r>
            <a:endParaRPr lang="fi-FI" dirty="0"/>
          </a:p>
        </p:txBody>
      </p:sp>
      <p:cxnSp>
        <p:nvCxnSpPr>
          <p:cNvPr id="116" name="Suora nuoliyhdysviiva 115"/>
          <p:cNvCxnSpPr/>
          <p:nvPr/>
        </p:nvCxnSpPr>
        <p:spPr>
          <a:xfrm rot="16200000" flipH="1">
            <a:off x="2964645" y="4607727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kstikehys 116"/>
          <p:cNvSpPr txBox="1"/>
          <p:nvPr/>
        </p:nvSpPr>
        <p:spPr>
          <a:xfrm>
            <a:off x="3643306" y="5500702"/>
            <a:ext cx="1241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kulkutaudit</a:t>
            </a:r>
            <a:endParaRPr lang="fi-FI" dirty="0"/>
          </a:p>
        </p:txBody>
      </p:sp>
      <p:cxnSp>
        <p:nvCxnSpPr>
          <p:cNvPr id="119" name="Kulmayhdysviiva 118"/>
          <p:cNvCxnSpPr/>
          <p:nvPr/>
        </p:nvCxnSpPr>
        <p:spPr>
          <a:xfrm rot="16200000" flipH="1">
            <a:off x="2321703" y="4822041"/>
            <a:ext cx="1643074" cy="5715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kstikehys 119"/>
          <p:cNvSpPr txBox="1"/>
          <p:nvPr/>
        </p:nvSpPr>
        <p:spPr>
          <a:xfrm>
            <a:off x="1857356" y="6286520"/>
            <a:ext cx="1754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joukkotuhoaseet</a:t>
            </a:r>
            <a:endParaRPr lang="fi-FI" dirty="0"/>
          </a:p>
        </p:txBody>
      </p:sp>
      <p:cxnSp>
        <p:nvCxnSpPr>
          <p:cNvPr id="122" name="Suora nuoliyhdysviiva 121"/>
          <p:cNvCxnSpPr/>
          <p:nvPr/>
        </p:nvCxnSpPr>
        <p:spPr>
          <a:xfrm rot="5400000">
            <a:off x="1178695" y="4964917"/>
            <a:ext cx="1428760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kstikehys 124"/>
          <p:cNvSpPr txBox="1"/>
          <p:nvPr/>
        </p:nvSpPr>
        <p:spPr>
          <a:xfrm>
            <a:off x="3143240" y="5929330"/>
            <a:ext cx="240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informaatiosodankäynti</a:t>
            </a:r>
            <a:endParaRPr lang="fi-FI" dirty="0"/>
          </a:p>
        </p:txBody>
      </p:sp>
      <p:sp>
        <p:nvSpPr>
          <p:cNvPr id="126" name="Nuoli oikealle 125"/>
          <p:cNvSpPr/>
          <p:nvPr/>
        </p:nvSpPr>
        <p:spPr>
          <a:xfrm>
            <a:off x="3857620" y="3714752"/>
            <a:ext cx="17145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7" name="Tekstikehys 126"/>
          <p:cNvSpPr txBox="1"/>
          <p:nvPr/>
        </p:nvSpPr>
        <p:spPr>
          <a:xfrm>
            <a:off x="5715008" y="3786190"/>
            <a:ext cx="3121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TURVALLISUUDEN LISÄÄMINEN</a:t>
            </a:r>
            <a:endParaRPr lang="fi-FI" dirty="0"/>
          </a:p>
        </p:txBody>
      </p:sp>
      <p:cxnSp>
        <p:nvCxnSpPr>
          <p:cNvPr id="129" name="Kulmayhdysviiva 128"/>
          <p:cNvCxnSpPr/>
          <p:nvPr/>
        </p:nvCxnSpPr>
        <p:spPr>
          <a:xfrm>
            <a:off x="5715008" y="4214818"/>
            <a:ext cx="500066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kstikehys 131"/>
          <p:cNvSpPr txBox="1"/>
          <p:nvPr/>
        </p:nvSpPr>
        <p:spPr>
          <a:xfrm>
            <a:off x="6357950" y="4071942"/>
            <a:ext cx="2530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fi-FI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Sotilaallinen puolustus</a:t>
            </a:r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34" name="Kulmayhdysviiva 133"/>
          <p:cNvCxnSpPr/>
          <p:nvPr/>
        </p:nvCxnSpPr>
        <p:spPr>
          <a:xfrm>
            <a:off x="5715008" y="4500570"/>
            <a:ext cx="571504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Kulmayhdysviiva 136"/>
          <p:cNvCxnSpPr/>
          <p:nvPr/>
        </p:nvCxnSpPr>
        <p:spPr>
          <a:xfrm>
            <a:off x="5786446" y="4857760"/>
            <a:ext cx="571504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kstikehys 139"/>
          <p:cNvSpPr txBox="1"/>
          <p:nvPr/>
        </p:nvSpPr>
        <p:spPr>
          <a:xfrm>
            <a:off x="6357950" y="4429132"/>
            <a:ext cx="1972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2. Vakauspolitiikka</a:t>
            </a:r>
          </a:p>
          <a:p>
            <a:pPr>
              <a:buFont typeface="Arial" pitchFamily="34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kv. yhteistyö</a:t>
            </a:r>
            <a:endParaRPr lang="fi-FI" dirty="0"/>
          </a:p>
        </p:txBody>
      </p:sp>
      <p:sp>
        <p:nvSpPr>
          <p:cNvPr id="141" name="Tekstikehys 140"/>
          <p:cNvSpPr txBox="1"/>
          <p:nvPr/>
        </p:nvSpPr>
        <p:spPr>
          <a:xfrm>
            <a:off x="6409662" y="5103674"/>
            <a:ext cx="27343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3. Kriisinhallinta</a:t>
            </a:r>
          </a:p>
          <a:p>
            <a:pPr>
              <a:buFont typeface="Arial" pitchFamily="34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diplomatia</a:t>
            </a:r>
          </a:p>
          <a:p>
            <a:pPr>
              <a:buFont typeface="Arial" pitchFamily="34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humanitaarinen apu</a:t>
            </a:r>
          </a:p>
          <a:p>
            <a:pPr>
              <a:buFont typeface="Arial" pitchFamily="34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rauhanturvaaminen</a:t>
            </a:r>
          </a:p>
          <a:p>
            <a:pPr>
              <a:buFont typeface="Arial" pitchFamily="34" charset="0"/>
              <a:buChar char="•"/>
            </a:pPr>
            <a:r>
              <a:rPr lang="fi-FI" dirty="0"/>
              <a:t> </a:t>
            </a:r>
            <a:r>
              <a:rPr lang="fi-FI" dirty="0" smtClean="0"/>
              <a:t>taloudelliset pakotteet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 tarvittaessa voimankäyttö</a:t>
            </a:r>
            <a:endParaRPr lang="fi-FI" dirty="0"/>
          </a:p>
        </p:txBody>
      </p:sp>
      <p:sp>
        <p:nvSpPr>
          <p:cNvPr id="57" name="Dian numeron paikkamerkki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900" decel="100000" fill="hold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900" decel="100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9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2000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2000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2000" fill="hold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0" fill="hold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2000" fill="hold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000" fill="hold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000" fill="hold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000" fill="hold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000" fill="hold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2000" fill="hold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000" fill="hold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000" fill="hold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2000" fill="hold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6" dur="2000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turvallisuuspolitiikka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Sotilaallinen liittoutumattomuus</a:t>
            </a:r>
          </a:p>
          <a:p>
            <a:r>
              <a:rPr lang="fi-FI" dirty="0" smtClean="0"/>
              <a:t>Uskottava puolustuskyky</a:t>
            </a:r>
          </a:p>
          <a:p>
            <a:r>
              <a:rPr lang="fi-FI" dirty="0" smtClean="0"/>
              <a:t>Kansainvälinen yhteistyö ja kriisienhallinta erilaisten yhteisöjen ja organisaatioiden jäsenenä</a:t>
            </a:r>
          </a:p>
          <a:p>
            <a:r>
              <a:rPr lang="fi-FI" dirty="0" smtClean="0"/>
              <a:t>Osa-alueet:</a:t>
            </a:r>
          </a:p>
          <a:p>
            <a:pPr lvl="1"/>
            <a:r>
              <a:rPr lang="fi-FI" dirty="0" smtClean="0"/>
              <a:t>Ulkopolitiikka</a:t>
            </a:r>
          </a:p>
          <a:p>
            <a:pPr lvl="1"/>
            <a:r>
              <a:rPr lang="fi-FI" dirty="0" smtClean="0"/>
              <a:t>Maanpuolustus (puolustuspolitiikka)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Päätöksenteko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Ulkopolitiikan johto: presidentti ja valtioneuvosto</a:t>
            </a:r>
          </a:p>
          <a:p>
            <a:r>
              <a:rPr lang="fi-FI" dirty="0" smtClean="0"/>
              <a:t>Eduskunta vahvistaa kv. sopimukset</a:t>
            </a:r>
          </a:p>
          <a:p>
            <a:r>
              <a:rPr lang="fi-FI" dirty="0" smtClean="0"/>
              <a:t>Maanpuolustuksen ylin johto: presidentti ja osin eduskunta</a:t>
            </a:r>
          </a:p>
          <a:p>
            <a:pPr lvl="1"/>
            <a:r>
              <a:rPr lang="fi-FI" dirty="0" smtClean="0"/>
              <a:t>Presidentti puolustusvoimien ylipäällikkö</a:t>
            </a:r>
          </a:p>
          <a:p>
            <a:pPr lvl="1"/>
            <a:r>
              <a:rPr lang="fi-FI" dirty="0" smtClean="0"/>
              <a:t>Presidentti ja eduskunta päättävät sodasta ja rauhasta</a:t>
            </a:r>
          </a:p>
          <a:p>
            <a:pPr lvl="1"/>
            <a:r>
              <a:rPr lang="fi-FI" dirty="0" smtClean="0"/>
              <a:t>Suomi ei voi ryhtyä sotaan tai irtautua sitä ilman eduskunnan enemmistön hyväksyntää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Puolustuspolitiikka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Puolustusvoimat huolehtii sotilaallista maanpuolustuksesta (ennalta ehkäisevät toimenpiteet)</a:t>
            </a:r>
          </a:p>
          <a:p>
            <a:r>
              <a:rPr lang="fi-FI" dirty="0" smtClean="0"/>
              <a:t>Neljä operatiivista ja kolme alueellista maanpuolustuslääniä 1.1.2008 lähtien</a:t>
            </a:r>
          </a:p>
          <a:p>
            <a:r>
              <a:rPr lang="fi-FI" dirty="0" smtClean="0"/>
              <a:t>Ylipäällikön lähin alainen </a:t>
            </a:r>
            <a:r>
              <a:rPr lang="fi-FI" dirty="0" smtClean="0">
                <a:hlinkClick r:id="rId2"/>
              </a:rPr>
              <a:t>puolustusvoimien komentaja</a:t>
            </a:r>
            <a:r>
              <a:rPr lang="fi-FI" dirty="0" smtClean="0"/>
              <a:t>, joka käytännössä vastaa asevoimien johtamisesta</a:t>
            </a:r>
          </a:p>
          <a:p>
            <a:r>
              <a:rPr lang="fi-FI" dirty="0" smtClean="0">
                <a:hlinkClick r:id="rId3"/>
              </a:rPr>
              <a:t>Suomen puolustusmenot </a:t>
            </a:r>
            <a:r>
              <a:rPr lang="fi-FI" dirty="0" smtClean="0"/>
              <a:t>Euroopan pienimpiä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Maanpuolustusvelvollisuus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/>
          <a:lstStyle/>
          <a:p>
            <a:r>
              <a:rPr lang="fi-FI" dirty="0" smtClean="0"/>
              <a:t>Koskee kaikkia kansalaisia, säädetty perustuslaissa</a:t>
            </a:r>
          </a:p>
          <a:p>
            <a:r>
              <a:rPr lang="fi-FI" dirty="0" smtClean="0">
                <a:hlinkClick r:id="rId2"/>
              </a:rPr>
              <a:t>Yleinen asevelvollisuus </a:t>
            </a:r>
            <a:r>
              <a:rPr lang="fi-FI" dirty="0" smtClean="0"/>
              <a:t>18−60-vuotiailla miehillä</a:t>
            </a:r>
          </a:p>
          <a:p>
            <a:r>
              <a:rPr lang="fi-FI" dirty="0" smtClean="0">
                <a:hlinkClick r:id="rId3"/>
              </a:rPr>
              <a:t>Varusmiespalvelus</a:t>
            </a:r>
            <a:r>
              <a:rPr lang="fi-FI" dirty="0" smtClean="0"/>
              <a:t>: 6, 9 tai 12 kk</a:t>
            </a:r>
          </a:p>
          <a:p>
            <a:pPr lvl="1"/>
            <a:r>
              <a:rPr lang="fi-FI" dirty="0" smtClean="0"/>
              <a:t>mahdollinen myös naisille</a:t>
            </a:r>
          </a:p>
          <a:p>
            <a:pPr lvl="1"/>
            <a:r>
              <a:rPr lang="fi-FI" dirty="0" smtClean="0"/>
              <a:t> reserviläisille myöhemmin kertausharjoituksia</a:t>
            </a:r>
          </a:p>
          <a:p>
            <a:r>
              <a:rPr lang="fi-FI" dirty="0" smtClean="0"/>
              <a:t>Kriisiaikana kansalaisille maanpuolustus-tehtäviä: väestönsuojelu, työvelvollisuus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Varusmiespalvelun vaihtoehtoja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Varusmiespalveluksesta voi saada vapautuksen joko terveydellisten tai vakaumuksellisten syiden takia</a:t>
            </a:r>
          </a:p>
          <a:p>
            <a:r>
              <a:rPr lang="fi-FI" dirty="0" smtClean="0"/>
              <a:t>Aseeton palvelus (362)tai 362 vuorokauden siviilipalvelus</a:t>
            </a:r>
          </a:p>
          <a:p>
            <a:r>
              <a:rPr lang="fi-FI" dirty="0" smtClean="0"/>
              <a:t>Totaalikieltäytyjä</a:t>
            </a:r>
          </a:p>
          <a:p>
            <a:pPr lvl="1"/>
            <a:r>
              <a:rPr lang="fi-FI" dirty="0" smtClean="0"/>
              <a:t>Henkilö, joka kieltäytyy niin asepalveluksesta, aseettomasta kuin siviilipalveluksestakin</a:t>
            </a:r>
          </a:p>
          <a:p>
            <a:pPr lvl="1"/>
            <a:r>
              <a:rPr lang="fi-FI" dirty="0" smtClean="0"/>
              <a:t>Kriminalisoitu Suomen laissa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Sotilaspoliittinen ympäristö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PUOLUSTUKSEN UHKAKUVAT: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Alueellinen kriisi</a:t>
            </a:r>
            <a:r>
              <a:rPr lang="fi-FI" dirty="0" smtClean="0"/>
              <a:t>, jolla voi olla vaikutuksia Suomeen (Pohjoismaat, Itämeren alue ja Venäjä)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Poliittinen, taloudellinen ja sotilaallinen painostus</a:t>
            </a:r>
            <a:r>
              <a:rPr lang="fi-FI" dirty="0" smtClean="0"/>
              <a:t>, johon voi liittyä sotilaallisen voiman rajoitettu käyttö tai sillä uhkaaminen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694D-4E66-45D7-B62F-41CF37ABDC97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648</Words>
  <Application>Microsoft Office PowerPoint</Application>
  <PresentationFormat>Näytössä katseltava diaesitys (4:3)</PresentationFormat>
  <Paragraphs>162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Office-teema</vt:lpstr>
      <vt:lpstr>TURVALLISUUS</vt:lpstr>
      <vt:lpstr>PowerPoint-esitys</vt:lpstr>
      <vt:lpstr>PowerPoint-esitys</vt:lpstr>
      <vt:lpstr>Suomen turvallisuuspolitiikka</vt:lpstr>
      <vt:lpstr>Päätöksenteko</vt:lpstr>
      <vt:lpstr>Puolustuspolitiikka</vt:lpstr>
      <vt:lpstr>Maanpuolustusvelvollisuus</vt:lpstr>
      <vt:lpstr>Varusmiespalvelun vaihtoehtoja</vt:lpstr>
      <vt:lpstr>Sotilaspoliittinen ympäristö</vt:lpstr>
      <vt:lpstr>Sotilaallinen voima lähialueilla</vt:lpstr>
      <vt:lpstr>Turvatakuut ja liittoutumattomuus</vt:lpstr>
      <vt:lpstr>Kansainvälinen toiminta 1/4</vt:lpstr>
      <vt:lpstr>Kansainvälinen toiminta 2/4</vt:lpstr>
      <vt:lpstr>Miksi pitäisi liittyä Natoon? 3/4</vt:lpstr>
      <vt:lpstr>Miksi ei pitäisi liittyä Natoon 4/4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</dc:title>
  <dc:creator>Toni Uusimäki</dc:creator>
  <cp:lastModifiedBy>Opettaja</cp:lastModifiedBy>
  <cp:revision>71</cp:revision>
  <dcterms:created xsi:type="dcterms:W3CDTF">2008-01-20T20:48:32Z</dcterms:created>
  <dcterms:modified xsi:type="dcterms:W3CDTF">2016-03-29T07:07:51Z</dcterms:modified>
</cp:coreProperties>
</file>