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3" r:id="rId6"/>
    <p:sldId id="267" r:id="rId7"/>
    <p:sldId id="264" r:id="rId8"/>
    <p:sldId id="266" r:id="rId9"/>
    <p:sldId id="265" r:id="rId10"/>
    <p:sldId id="269" r:id="rId11"/>
    <p:sldId id="268" r:id="rId12"/>
    <p:sldId id="260" r:id="rId13"/>
    <p:sldId id="261" r:id="rId14"/>
    <p:sldId id="262" r:id="rId15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60" autoAdjust="0"/>
    <p:restoredTop sz="94660"/>
  </p:normalViewPr>
  <p:slideViewPr>
    <p:cSldViewPr>
      <p:cViewPr varScale="1">
        <p:scale>
          <a:sx n="110" d="100"/>
          <a:sy n="110" d="100"/>
        </p:scale>
        <p:origin x="-17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215A0C6-42C5-4C4A-8AE2-E4A62DEB83E2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822256E-E9F7-4258-80AF-00FF6E4AE92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smtClean="0"/>
          </a:p>
        </p:txBody>
      </p:sp>
      <p:sp>
        <p:nvSpPr>
          <p:cNvPr id="17412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468B07-D69B-4920-A94B-931FB522FE52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AAFFB-676B-41C7-870D-2816800FF709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B5D9D-9F1C-4DB9-B659-831EF7096C2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CDC6E-D701-498B-A00C-C086E764152C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C5C41-5F0F-4BAF-8C83-9AB29028B3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1CCC4-B52B-40BE-8749-8DEDC4EA2D4E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DC015-C9D6-45B4-B836-70ABB0D1638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DE12B-B4F5-4994-92A0-44E9B107C11E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1417-442A-4A41-A290-FCF23741E0A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3DF0F-165D-4089-AF81-B9950A1EA930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16EB8-745A-49A8-B6BD-A6E2FFD4825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ABEC4-4BD3-43C6-BA1F-4153A61549AE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87EBB-FED6-45FB-A17A-9B6A7ED0CD8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1F1A3-F1A1-47F0-BDE3-28191E1C33FE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E7CE5-1D60-4AC5-9727-048CDC45A5A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AA66A-33D8-4B3D-BFE6-D6E8B492E93E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4B201-7A1A-473B-AEE3-E56DA8C72C7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97089-3184-4BA1-B365-7C253AE60975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C3A67-33ED-4C16-836C-C6255752E8F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1C6FB-AC25-4188-8235-97DCDC0CBF12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22DC1-0560-4A4E-8161-562A1DCFA07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3FD7E-1279-4615-B845-6E4DE118E8EE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17EB9-49C4-487B-9ECF-8FAB6E6DFF4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6A8F0D-8C48-4FCC-8D56-679BC7EF1DE3}" type="datetimeFigureOut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5E8089-51EF-4B2C-9FBE-FDBBAB9E0AD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Eurooppa ja Eurooppalaisuus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dirty="0" smtClean="0"/>
              <a:t>Lähde: Abi. Yhteiskuntaopin kertauskirja. Otava 2009.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dirty="0" smtClean="0"/>
              <a:t>Mistä tekijöistä eurooppalainen identiteetti koostuu?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Antiikin kolme oleellista rakennuspuuta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i-FI" dirty="0" smtClean="0"/>
              <a:t>Kreikkalainen rationalismi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i-FI" dirty="0" smtClean="0"/>
              <a:t>Kristinusko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i-FI" dirty="0" smtClean="0"/>
              <a:t>Roomalainen oikeuskäsitys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Tieteen kehityksen ja teollistumisen jälkeinen teknologiausko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1700-l valistuksen perintö: järjen, kansanvallan ja ihmisten oikeuksien korostaminen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i-FI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dirty="0" smtClean="0"/>
              <a:t>Mistä tekijöistä eurooppalainen identiteetti koostuu?</a:t>
            </a:r>
            <a:endParaRPr lang="fi-FI" dirty="0"/>
          </a:p>
        </p:txBody>
      </p:sp>
      <p:sp>
        <p:nvSpPr>
          <p:cNvPr id="1229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Vaikka yhtenäistä eurooppalaista identiteettiä pyritään vahvistamaan, ei sitä kuitenkaan ole mahdollista luoda nopeasti ja byrokraattisesti ”ylhäältä” annettujen ohjeiden mukaisesti. Kansallisvaltioiden kilpailu ja oman edun tavoittelu vaikeuttavat yhteisen identiteetin vahvistumista.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Eurooppalaisuuden symbolit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Euroopan lippu (12 kultaista tähteä sinisellä taustalla)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Yhteinen raha (ero) talous- ja rahaliiton jäsenillä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err="1" smtClean="0"/>
              <a:t>Eurooppapäivä</a:t>
            </a:r>
            <a:r>
              <a:rPr lang="fi-FI" dirty="0" smtClean="0"/>
              <a:t> 9.5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Hymni: Beethovenin Oodi Ilolle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Tunnuslause: ”Moninaisuudessaan yhtenäinen”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Yhtenäiset passit jäsenmaiden kesken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Autojen rekisterikilpien EU-tunnus</a:t>
            </a:r>
            <a:endParaRPr lang="fi-F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dirty="0" smtClean="0"/>
              <a:t>Kansallisten ja eurooppalaisten identiteettien yhdistäminen</a:t>
            </a:r>
            <a:endParaRPr lang="fi-FI" dirty="0"/>
          </a:p>
        </p:txBody>
      </p:sp>
      <p:sp>
        <p:nvSpPr>
          <p:cNvPr id="1433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Kansalliset symbolit säilytetään</a:t>
            </a:r>
          </a:p>
          <a:p>
            <a:r>
              <a:rPr lang="fi-FI" smtClean="0"/>
              <a:t>EU:n tulisi näkyä enemmän ihmisten arjessa, koska jos toimet eivät näy arkielämässä eivät kansalaiset identifioidu EU:hun</a:t>
            </a:r>
          </a:p>
          <a:p>
            <a:r>
              <a:rPr lang="fi-FI" smtClean="0"/>
              <a:t>Eurooppalainen identiteetti vahvistuu hitaasti. Perustajamaissa jo voimakas ja kriittisyys vähäisempää kuin juuri myöhemmin jäseneksi tulleissa maissa.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EU:n arvot</a:t>
            </a:r>
          </a:p>
        </p:txBody>
      </p:sp>
      <p:sp>
        <p:nvSpPr>
          <p:cNvPr id="1536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Ihmisoikeuksien ja ihmisarvon kunnioittaminen</a:t>
            </a:r>
          </a:p>
          <a:p>
            <a:r>
              <a:rPr lang="fi-FI" smtClean="0"/>
              <a:t>Demokratian, tasa-arvon ja vapauden periaateet</a:t>
            </a:r>
          </a:p>
          <a:p>
            <a:r>
              <a:rPr lang="fi-FI" smtClean="0"/>
              <a:t>Oikeusvaltion ihanne</a:t>
            </a:r>
          </a:p>
          <a:p>
            <a:r>
              <a:rPr lang="fi-FI" smtClean="0"/>
              <a:t>Sosiaalinen oikeudenmukaisuus</a:t>
            </a:r>
          </a:p>
          <a:p>
            <a:r>
              <a:rPr lang="fi-FI" smtClean="0"/>
              <a:t>Sosiaalinen vastuu ja heikompien auttaminen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Mikä on Eurooppa?</a:t>
            </a:r>
          </a:p>
        </p:txBody>
      </p:sp>
      <p:sp>
        <p:nvSpPr>
          <p:cNvPr id="3075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/>
          <a:lstStyle/>
          <a:p>
            <a:r>
              <a:rPr lang="fi-FI" smtClean="0"/>
              <a:t>Eurooppa-nimitys tulee seemiläisten kielestä ja tarkoittaa auringon laskua</a:t>
            </a:r>
          </a:p>
          <a:p>
            <a:r>
              <a:rPr lang="fi-FI" smtClean="0"/>
              <a:t>Historian aikana monia eri käsityksiä</a:t>
            </a:r>
          </a:p>
          <a:p>
            <a:r>
              <a:rPr lang="fi-FI" smtClean="0"/>
              <a:t>Maantieteellisesti Eurooppa rajautuu Ural-vuoristoon, Kaspianmereen, Mustaanmereen, Välimereen, Atlantin valtamereen ja Jäämereen</a:t>
            </a:r>
          </a:p>
          <a:p>
            <a:r>
              <a:rPr lang="fi-FI" smtClean="0"/>
              <a:t>Kysymys rajoista on osin poliittinen ja uskonnollinen</a:t>
            </a:r>
          </a:p>
          <a:p>
            <a:endParaRPr lang="fi-FI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Mikä on Eurooppa?</a:t>
            </a:r>
          </a:p>
        </p:txBody>
      </p:sp>
      <p:sp>
        <p:nvSpPr>
          <p:cNvPr id="409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Eurooppalaisia ovat sekä syntyperäiset asukkaat että ulkomaalaiset lapsineen, jotka ovat saaneet jäsenmaan kansalaisuuden.</a:t>
            </a:r>
          </a:p>
          <a:p>
            <a:r>
              <a:rPr lang="fi-FI" smtClean="0"/>
              <a:t>Euroopan kulttuurinen perusta on sekä antiikissa että Lähi-Idän korkeakulttuureissa</a:t>
            </a:r>
          </a:p>
          <a:p>
            <a:r>
              <a:rPr lang="fi-FI" smtClean="0"/>
              <a:t>Eurooppa on moninainen, mutta pyrkii yhtenäisyyteen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dirty="0" smtClean="0"/>
              <a:t>Mitä Eurooppa-aatteella ymmärretään?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1700-l valistus korosti eurooppalaisuutta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1800-l alussa Kreivi Saint-Simon kirjoitti valtioliitosta ja Euroopan parlamentista. Tarkoitus saada Ranska ja Englanti elämään sovussa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Napoleon: päämäärä yhtenäinen eurooppalainen valtio, jonka johtajana Ranska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Myöhemmin 1800-luvulla nationalismi, mutta myös USA:n innoittamana ajatuksia yhtenäisestä Euroopasta</a:t>
            </a: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dirty="0" smtClean="0"/>
              <a:t>Mitä Eurooppa-aatteella ymmärretään?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Italian ja Saksan yhdistymiset jättivät ajatukset taka-alalle, valtapoliittinen kilpailu kiihtyi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I MS jälkeen: ajatus </a:t>
            </a:r>
            <a:r>
              <a:rPr lang="fi-FI" dirty="0" err="1" smtClean="0"/>
              <a:t>pan-Euroopasta</a:t>
            </a:r>
            <a:r>
              <a:rPr lang="fi-FI" dirty="0" smtClean="0"/>
              <a:t> &gt; II MS tuhosi haaveet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II </a:t>
            </a:r>
            <a:r>
              <a:rPr lang="fi-FI" dirty="0" err="1" smtClean="0"/>
              <a:t>MS:n</a:t>
            </a:r>
            <a:r>
              <a:rPr lang="fi-FI" dirty="0" smtClean="0"/>
              <a:t> jälkeen ranskalaiset Jean </a:t>
            </a:r>
            <a:r>
              <a:rPr lang="fi-FI" dirty="0" err="1" smtClean="0"/>
              <a:t>Monnet</a:t>
            </a:r>
            <a:r>
              <a:rPr lang="fi-FI" dirty="0" smtClean="0"/>
              <a:t> ja Robert </a:t>
            </a:r>
            <a:r>
              <a:rPr lang="fi-FI" dirty="0" err="1" smtClean="0"/>
              <a:t>Schuman</a:t>
            </a:r>
            <a:r>
              <a:rPr lang="fi-FI" dirty="0" smtClean="0"/>
              <a:t>: sodan raaka-aineet hiili ja teräs tuli saada yhteisön alaisuuteen, joka tekisi sodat jäsenmaiden kesken mahdottomiksi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Vuonna 1952 Euroopan hiili- ja teräsyhteisö (EHTY)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i-FI" dirty="0" smtClean="0"/>
              <a:t>Jäsenet Saksa, Ranska, Italia, Belgia, Alankomaat ja Luxembourg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Miksi Euroopan integraatio alkoi?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EHTY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Kylmä sota ajoi Länsi-Euroopan maita integraatioon. Taloudellista ja poliittista yhteistyötä tiivistettiin, jotta kommunismi ei leviäisi eikä Neuvostoliiton valta kasvaisi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Yhdysvallat pyrki aktiivisesti lisäämään Länsi-Euroopan maiden yhteistyötä, Marshall-apu. Yhdysvaltojen liittovaltio toimi esikuvana yhdentymissuunnitelmissa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dirty="0" smtClean="0"/>
              <a:t>Missä mielessä sodat ovat pirstoneet ja heikentäneet Euroopan yhtenäisyyttä?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Aiheuttavat vihamielisyyttä ja katkeruutta valtioiden välille, hävinneet haluavat yleensä hyvityksen tappioista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Aluemuutokset ja ihmisten muuttaminen uusille asuinalueille pirstovat valtioita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Etenkin Saksan ja Ranskan sodat 1800-l ja 1900-l ovat luoneet epävarmuutta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Hegemoniapyrkimykset aiheuttaneet ristiriitoja valtioiden välille (esim. Napoleon), siirtomaasodat myös luoneet kitkaa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dirty="0" smtClean="0"/>
              <a:t>Missä mielessä sodat olleet kuitenkin pohja Euroopan integraatiolle?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Sotien seurauksena kehitelty ajatuksia siitä, että sotia voitaisiin välttää lisäämällä yhteistyötä kansallisvaltioiden välillä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Turkkilaisten leviäminen Balkanille keskiajan lopulla lisäsi Euroopan valtioiden yhteisiä toimia, koska pelättiin, että turkkilaiset valtaisivat koko Euroopan.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1600-l pasifisti William </a:t>
            </a:r>
            <a:r>
              <a:rPr lang="fi-FI" dirty="0" err="1" smtClean="0"/>
              <a:t>Penn</a:t>
            </a:r>
            <a:r>
              <a:rPr lang="fi-FI" dirty="0" smtClean="0"/>
              <a:t>: ajatus valtioiden liitosta uskonsotien jälkeen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Napoleon yritti yhdistää koko Euroopan sotimalla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I MS jälkeen </a:t>
            </a:r>
            <a:r>
              <a:rPr lang="fi-FI" dirty="0" err="1" smtClean="0"/>
              <a:t>paneurooppalainen</a:t>
            </a:r>
            <a:r>
              <a:rPr lang="fi-FI" dirty="0" smtClean="0"/>
              <a:t> liike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II MS jälkeen ajatus Saksan ja Ranskan liittämisestä taloudellisesti toisiinsa niin, ettei niiden enää kannata sotia</a:t>
            </a: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dirty="0" smtClean="0"/>
              <a:t>YHTENÄINEN JA ERILAINEN EUROOPPA</a:t>
            </a:r>
            <a:endParaRPr lang="fi-FI" dirty="0"/>
          </a:p>
        </p:txBody>
      </p:sp>
      <p:sp>
        <p:nvSpPr>
          <p:cNvPr id="1024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565</Words>
  <Application>Microsoft Office PowerPoint</Application>
  <PresentationFormat>Näytössä katseltava diaesitys (4:3)</PresentationFormat>
  <Paragraphs>67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Calibri</vt:lpstr>
      <vt:lpstr>Arial</vt:lpstr>
      <vt:lpstr>Office-teema</vt:lpstr>
      <vt:lpstr>Eurooppa ja Eurooppalaisuus</vt:lpstr>
      <vt:lpstr>Mikä on Eurooppa?</vt:lpstr>
      <vt:lpstr>Mikä on Eurooppa?</vt:lpstr>
      <vt:lpstr>Mitä Eurooppa-aatteella ymmärretään? </vt:lpstr>
      <vt:lpstr>Mitä Eurooppa-aatteella ymmärretään?</vt:lpstr>
      <vt:lpstr>Miksi Euroopan integraatio alkoi?</vt:lpstr>
      <vt:lpstr>Missä mielessä sodat ovat pirstoneet ja heikentäneet Euroopan yhtenäisyyttä?</vt:lpstr>
      <vt:lpstr>Missä mielessä sodat olleet kuitenkin pohja Euroopan integraatiolle?</vt:lpstr>
      <vt:lpstr>YHTENÄINEN JA ERILAINEN EUROOPPA</vt:lpstr>
      <vt:lpstr>Mistä tekijöistä eurooppalainen identiteetti koostuu?</vt:lpstr>
      <vt:lpstr>Mistä tekijöistä eurooppalainen identiteetti koostuu?</vt:lpstr>
      <vt:lpstr>Eurooppalaisuuden symbolit</vt:lpstr>
      <vt:lpstr>Kansallisten ja eurooppalaisten identiteettien yhdistäminen</vt:lpstr>
      <vt:lpstr>EU:n arvot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Eurooppa ja Eurooppalaisuus</dc:title>
  <dc:creator>Vierailija</dc:creator>
  <cp:lastModifiedBy>Toni Uusimäki</cp:lastModifiedBy>
  <cp:revision>25</cp:revision>
  <dcterms:created xsi:type="dcterms:W3CDTF">2010-04-18T16:19:19Z</dcterms:created>
  <dcterms:modified xsi:type="dcterms:W3CDTF">2016-02-22T15:06:29Z</dcterms:modified>
</cp:coreProperties>
</file>