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doc" ContentType="application/msword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711950" cy="9856788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183" autoAdjust="0"/>
    <p:restoredTop sz="90929"/>
  </p:normalViewPr>
  <p:slideViewPr>
    <p:cSldViewPr>
      <p:cViewPr varScale="1">
        <p:scale>
          <a:sx n="105" d="100"/>
          <a:sy n="105" d="100"/>
        </p:scale>
        <p:origin x="-17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32"/>
    </p:cViewPr>
  </p:sorterViewPr>
  <p:notesViewPr>
    <p:cSldViewPr>
      <p:cViewPr varScale="1">
        <p:scale>
          <a:sx n="38" d="100"/>
          <a:sy n="38" d="100"/>
        </p:scale>
        <p:origin x="-1434" y="-78"/>
      </p:cViewPr>
      <p:guideLst>
        <p:guide orient="horz" pos="3104"/>
        <p:guide pos="211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83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3650" y="0"/>
            <a:ext cx="29083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64663"/>
            <a:ext cx="29083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3650" y="9364663"/>
            <a:ext cx="29083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30F60C7-46BA-495F-8388-807F597D5EA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83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83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946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892175" y="739775"/>
            <a:ext cx="4927600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5350" y="4681538"/>
            <a:ext cx="4921250" cy="443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4663"/>
            <a:ext cx="29083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9364663"/>
            <a:ext cx="29083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3B4821C-A8A5-4CE8-B66F-DB81CE79E38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E8FF22-52F7-4E5A-B7F7-47A737069B1C}" type="slidenum">
              <a:rPr lang="fi-FI" smtClean="0"/>
              <a:pPr/>
              <a:t>1</a:t>
            </a:fld>
            <a:endParaRPr lang="fi-FI" smtClean="0"/>
          </a:p>
        </p:txBody>
      </p:sp>
      <p:sp>
        <p:nvSpPr>
          <p:cNvPr id="204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A825EA-028F-4C0B-92A0-956B858CEC76}" type="slidenum">
              <a:rPr lang="fi-FI" smtClean="0"/>
              <a:pPr/>
              <a:t>10</a:t>
            </a:fld>
            <a:endParaRPr lang="fi-FI" smtClean="0"/>
          </a:p>
        </p:txBody>
      </p:sp>
      <p:sp>
        <p:nvSpPr>
          <p:cNvPr id="296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0B498F-28FD-4276-B613-1B1C718FEB99}" type="slidenum">
              <a:rPr lang="fi-FI" smtClean="0"/>
              <a:pPr/>
              <a:t>2</a:t>
            </a:fld>
            <a:endParaRPr lang="fi-FI" smtClean="0"/>
          </a:p>
        </p:txBody>
      </p:sp>
      <p:sp>
        <p:nvSpPr>
          <p:cNvPr id="215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31F1D8-81FA-45F0-B2E8-39CDED4F097A}" type="slidenum">
              <a:rPr lang="fi-FI" smtClean="0"/>
              <a:pPr/>
              <a:t>3</a:t>
            </a:fld>
            <a:endParaRPr lang="fi-FI" smtClean="0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D7477C-3AAC-42D5-AB1D-7106B7B6893B}" type="slidenum">
              <a:rPr lang="fi-FI" smtClean="0"/>
              <a:pPr/>
              <a:t>4</a:t>
            </a:fld>
            <a:endParaRPr lang="fi-FI" smtClean="0"/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9B138C-43F5-425D-B37A-F297A5F08271}" type="slidenum">
              <a:rPr lang="fi-FI" smtClean="0"/>
              <a:pPr/>
              <a:t>5</a:t>
            </a:fld>
            <a:endParaRPr lang="fi-FI" smtClean="0"/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E6801C-73DF-4D07-83BE-9E4E1865D3E1}" type="slidenum">
              <a:rPr lang="fi-FI" smtClean="0"/>
              <a:pPr/>
              <a:t>6</a:t>
            </a:fld>
            <a:endParaRPr lang="fi-FI" smtClean="0"/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200373-1D49-4F4C-BBD4-C5CC76FB63BE}" type="slidenum">
              <a:rPr lang="fi-FI" smtClean="0"/>
              <a:pPr/>
              <a:t>7</a:t>
            </a:fld>
            <a:endParaRPr lang="fi-FI" smtClean="0"/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78665E-7805-4B1E-A24D-FFC2DEA84670}" type="slidenum">
              <a:rPr lang="fi-FI" smtClean="0"/>
              <a:pPr/>
              <a:t>8</a:t>
            </a:fld>
            <a:endParaRPr lang="fi-FI" smtClean="0"/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85A50A-361F-4C66-B501-7148A6511A48}" type="slidenum">
              <a:rPr lang="fi-FI" smtClean="0"/>
              <a:pPr/>
              <a:t>9</a:t>
            </a:fld>
            <a:endParaRPr lang="fi-FI" smtClean="0"/>
          </a:p>
        </p:txBody>
      </p:sp>
      <p:sp>
        <p:nvSpPr>
          <p:cNvPr id="286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77825" y="1676400"/>
            <a:ext cx="8389938" cy="4421188"/>
            <a:chOff x="238" y="1056"/>
            <a:chExt cx="5285" cy="2785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38" y="1056"/>
              <a:ext cx="5285" cy="1393"/>
              <a:chOff x="238" y="1056"/>
              <a:chExt cx="5285" cy="1393"/>
            </a:xfrm>
          </p:grpSpPr>
          <p:sp>
            <p:nvSpPr>
              <p:cNvPr id="14" name="Rectangle 4"/>
              <p:cNvSpPr>
                <a:spLocks noChangeArrowheads="1"/>
              </p:cNvSpPr>
              <p:nvPr/>
            </p:nvSpPr>
            <p:spPr bwMode="auto">
              <a:xfrm>
                <a:off x="243" y="1057"/>
                <a:ext cx="5272" cy="1391"/>
              </a:xfrm>
              <a:prstGeom prst="rect">
                <a:avLst/>
              </a:prstGeom>
              <a:solidFill>
                <a:srgbClr val="EAEAEA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15" name="Freeform 5"/>
              <p:cNvSpPr>
                <a:spLocks/>
              </p:cNvSpPr>
              <p:nvPr/>
            </p:nvSpPr>
            <p:spPr bwMode="auto">
              <a:xfrm>
                <a:off x="238" y="1056"/>
                <a:ext cx="5273" cy="1393"/>
              </a:xfrm>
              <a:custGeom>
                <a:avLst/>
                <a:gdLst/>
                <a:ahLst/>
                <a:cxnLst>
                  <a:cxn ang="0">
                    <a:pos x="5272" y="0"/>
                  </a:cxn>
                  <a:cxn ang="0">
                    <a:pos x="0" y="0"/>
                  </a:cxn>
                  <a:cxn ang="0">
                    <a:pos x="0" y="1392"/>
                  </a:cxn>
                </a:cxnLst>
                <a:rect l="0" t="0" r="r" b="b"/>
                <a:pathLst>
                  <a:path w="5273" h="1393">
                    <a:moveTo>
                      <a:pt x="5272" y="0"/>
                    </a:moveTo>
                    <a:lnTo>
                      <a:pt x="0" y="0"/>
                    </a:lnTo>
                    <a:lnTo>
                      <a:pt x="0" y="1392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16" name="Freeform 6"/>
              <p:cNvSpPr>
                <a:spLocks/>
              </p:cNvSpPr>
              <p:nvPr/>
            </p:nvSpPr>
            <p:spPr bwMode="auto">
              <a:xfrm>
                <a:off x="250" y="1056"/>
                <a:ext cx="5273" cy="1393"/>
              </a:xfrm>
              <a:custGeom>
                <a:avLst/>
                <a:gdLst/>
                <a:ahLst/>
                <a:cxnLst>
                  <a:cxn ang="0">
                    <a:pos x="5272" y="0"/>
                  </a:cxn>
                  <a:cxn ang="0">
                    <a:pos x="5272" y="1392"/>
                  </a:cxn>
                  <a:cxn ang="0">
                    <a:pos x="0" y="1392"/>
                  </a:cxn>
                </a:cxnLst>
                <a:rect l="0" t="0" r="r" b="b"/>
                <a:pathLst>
                  <a:path w="5273" h="1393">
                    <a:moveTo>
                      <a:pt x="5272" y="0"/>
                    </a:moveTo>
                    <a:lnTo>
                      <a:pt x="5272" y="1392"/>
                    </a:lnTo>
                    <a:lnTo>
                      <a:pt x="0" y="1392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</p:grpSp>
        <p:grpSp>
          <p:nvGrpSpPr>
            <p:cNvPr id="6" name="Group 7"/>
            <p:cNvGrpSpPr>
              <a:grpSpLocks/>
            </p:cNvGrpSpPr>
            <p:nvPr/>
          </p:nvGrpSpPr>
          <p:grpSpPr bwMode="auto">
            <a:xfrm>
              <a:off x="240" y="3744"/>
              <a:ext cx="5281" cy="97"/>
              <a:chOff x="240" y="3744"/>
              <a:chExt cx="5281" cy="97"/>
            </a:xfrm>
          </p:grpSpPr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240" y="3744"/>
                <a:ext cx="5280" cy="96"/>
              </a:xfrm>
              <a:prstGeom prst="rect">
                <a:avLst/>
              </a:prstGeom>
              <a:solidFill>
                <a:srgbClr val="EAEAEA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12" name="Freeform 9"/>
              <p:cNvSpPr>
                <a:spLocks/>
              </p:cNvSpPr>
              <p:nvPr/>
            </p:nvSpPr>
            <p:spPr bwMode="auto">
              <a:xfrm>
                <a:off x="240" y="3744"/>
                <a:ext cx="5281" cy="97"/>
              </a:xfrm>
              <a:custGeom>
                <a:avLst/>
                <a:gdLst/>
                <a:ahLst/>
                <a:cxnLst>
                  <a:cxn ang="0">
                    <a:pos x="5280" y="0"/>
                  </a:cxn>
                  <a:cxn ang="0">
                    <a:pos x="0" y="0"/>
                  </a:cxn>
                  <a:cxn ang="0">
                    <a:pos x="0" y="96"/>
                  </a:cxn>
                </a:cxnLst>
                <a:rect l="0" t="0" r="r" b="b"/>
                <a:pathLst>
                  <a:path w="5281" h="97">
                    <a:moveTo>
                      <a:pt x="5280" y="0"/>
                    </a:moveTo>
                    <a:lnTo>
                      <a:pt x="0" y="0"/>
                    </a:lnTo>
                    <a:lnTo>
                      <a:pt x="0" y="96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13" name="Freeform 10"/>
              <p:cNvSpPr>
                <a:spLocks/>
              </p:cNvSpPr>
              <p:nvPr/>
            </p:nvSpPr>
            <p:spPr bwMode="auto">
              <a:xfrm>
                <a:off x="240" y="3744"/>
                <a:ext cx="5281" cy="97"/>
              </a:xfrm>
              <a:custGeom>
                <a:avLst/>
                <a:gdLst/>
                <a:ahLst/>
                <a:cxnLst>
                  <a:cxn ang="0">
                    <a:pos x="5280" y="0"/>
                  </a:cxn>
                  <a:cxn ang="0">
                    <a:pos x="5280" y="96"/>
                  </a:cxn>
                  <a:cxn ang="0">
                    <a:pos x="0" y="96"/>
                  </a:cxn>
                </a:cxnLst>
                <a:rect l="0" t="0" r="r" b="b"/>
                <a:pathLst>
                  <a:path w="5281" h="97">
                    <a:moveTo>
                      <a:pt x="5280" y="0"/>
                    </a:moveTo>
                    <a:lnTo>
                      <a:pt x="5280" y="96"/>
                    </a:lnTo>
                    <a:lnTo>
                      <a:pt x="0" y="96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</p:grpSp>
        <p:grpSp>
          <p:nvGrpSpPr>
            <p:cNvPr id="7" name="Group 11"/>
            <p:cNvGrpSpPr>
              <a:grpSpLocks/>
            </p:cNvGrpSpPr>
            <p:nvPr/>
          </p:nvGrpSpPr>
          <p:grpSpPr bwMode="auto">
            <a:xfrm>
              <a:off x="338" y="1200"/>
              <a:ext cx="97" cy="1104"/>
              <a:chOff x="338" y="1200"/>
              <a:chExt cx="97" cy="1104"/>
            </a:xfrm>
          </p:grpSpPr>
          <p:sp useBgFill="1">
            <p:nvSpPr>
              <p:cNvPr id="8" name="Rectangle 12"/>
              <p:cNvSpPr>
                <a:spLocks noChangeArrowheads="1"/>
              </p:cNvSpPr>
              <p:nvPr/>
            </p:nvSpPr>
            <p:spPr bwMode="auto">
              <a:xfrm>
                <a:off x="338" y="1201"/>
                <a:ext cx="96" cy="1103"/>
              </a:xfrm>
              <a:prstGeom prst="rect">
                <a:avLst/>
              </a:prstGeom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9" name="Freeform 13"/>
              <p:cNvSpPr>
                <a:spLocks/>
              </p:cNvSpPr>
              <p:nvPr/>
            </p:nvSpPr>
            <p:spPr bwMode="auto">
              <a:xfrm>
                <a:off x="338" y="1200"/>
                <a:ext cx="97" cy="1104"/>
              </a:xfrm>
              <a:custGeom>
                <a:avLst/>
                <a:gdLst/>
                <a:ahLst/>
                <a:cxnLst>
                  <a:cxn ang="0">
                    <a:pos x="0" y="1103"/>
                  </a:cxn>
                  <a:cxn ang="0">
                    <a:pos x="96" y="1103"/>
                  </a:cxn>
                  <a:cxn ang="0">
                    <a:pos x="96" y="0"/>
                  </a:cxn>
                </a:cxnLst>
                <a:rect l="0" t="0" r="r" b="b"/>
                <a:pathLst>
                  <a:path w="97" h="1104">
                    <a:moveTo>
                      <a:pt x="0" y="1103"/>
                    </a:moveTo>
                    <a:lnTo>
                      <a:pt x="96" y="1103"/>
                    </a:lnTo>
                    <a:lnTo>
                      <a:pt x="96" y="0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10" name="Freeform 14"/>
              <p:cNvSpPr>
                <a:spLocks/>
              </p:cNvSpPr>
              <p:nvPr/>
            </p:nvSpPr>
            <p:spPr bwMode="auto">
              <a:xfrm>
                <a:off x="338" y="1200"/>
                <a:ext cx="97" cy="1104"/>
              </a:xfrm>
              <a:custGeom>
                <a:avLst/>
                <a:gdLst/>
                <a:ahLst/>
                <a:cxnLst>
                  <a:cxn ang="0">
                    <a:pos x="0" y="1103"/>
                  </a:cxn>
                  <a:cxn ang="0">
                    <a:pos x="0" y="0"/>
                  </a:cxn>
                  <a:cxn ang="0">
                    <a:pos x="96" y="0"/>
                  </a:cxn>
                </a:cxnLst>
                <a:rect l="0" t="0" r="r" b="b"/>
                <a:pathLst>
                  <a:path w="97" h="1104">
                    <a:moveTo>
                      <a:pt x="0" y="1103"/>
                    </a:moveTo>
                    <a:lnTo>
                      <a:pt x="0" y="0"/>
                    </a:lnTo>
                    <a:lnTo>
                      <a:pt x="96" y="0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</p:grpSp>
      </p:grpSp>
      <p:sp>
        <p:nvSpPr>
          <p:cNvPr id="6159" name="Rectangle 15"/>
          <p:cNvSpPr>
            <a:spLocks noGrp="1" noChangeArrowheads="1"/>
          </p:cNvSpPr>
          <p:nvPr>
            <p:ph type="ctrTitle" sz="quarter"/>
          </p:nvPr>
        </p:nvSpPr>
        <p:spPr>
          <a:xfrm>
            <a:off x="836613" y="2133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otsikon perustyyliä napsauttamalla</a:t>
            </a:r>
          </a:p>
        </p:txBody>
      </p:sp>
      <p:sp>
        <p:nvSpPr>
          <p:cNvPr id="6160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038600"/>
            <a:ext cx="6400800" cy="1752600"/>
          </a:xfrm>
        </p:spPr>
        <p:txBody>
          <a:bodyPr anchor="ctr"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fi-FI"/>
              <a:t>Muokkaa alaotsikon perustyyliä napsauttamalla</a:t>
            </a:r>
          </a:p>
        </p:txBody>
      </p:sp>
      <p:sp>
        <p:nvSpPr>
          <p:cNvPr id="17" name="Rectangle 17"/>
          <p:cNvSpPr>
            <a:spLocks noGrp="1" noChangeArrowheads="1"/>
          </p:cNvSpPr>
          <p:nvPr>
            <p:ph type="dt" sz="quarter" idx="10"/>
          </p:nvPr>
        </p:nvSpPr>
        <p:spPr>
          <a:xfrm>
            <a:off x="381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Rehtori Kari Rajala - Elimäen lukio</a:t>
            </a:r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F923E-7AA3-45F6-B663-D7188A9CB0A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Rehtori Kari Rajala - Elimäen lukio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AAC733-732C-4828-AD6A-D7A0F5E69F5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67500" y="342900"/>
            <a:ext cx="1943100" cy="55245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42900"/>
            <a:ext cx="5676900" cy="55245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Rehtori Kari Rajala - Elimäen lukio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842B3-F364-4FE9-BF39-F309CCBE8C3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Rehtori Kari Rajala - Elimäen lukio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0AC23-866D-44E8-971E-284A2C614DD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Rehtori Kari Rajala - Elimäen lukio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A36A0-2C6D-44A8-9F4E-447A4CA646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8006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Rehtori Kari Rajala - Elimäen lukio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C8464-1B82-47BE-A756-489784665C7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Rehtori Kari Rajala - Elimäen lukio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043F1-A0C2-42C4-9D17-1B327F464B3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Rehtori Kari Rajala - Elimäen lukio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DEBF5-2BD8-4968-9AFA-2658047A47C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Rehtori Kari Rajala - Elimäen lukio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E99AC-E5C6-43DC-84C0-2154E6ED729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Rehtori Kari Rajala - Elimäen lukio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19CA16-442F-4FD0-893E-E216A34C6A1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Rehtori Kari Rajala - Elimäen lukio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87E58-86AC-401D-BC97-08B5F14FA4E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81000" y="304800"/>
            <a:ext cx="8383588" cy="6022975"/>
            <a:chOff x="240" y="192"/>
            <a:chExt cx="5281" cy="3794"/>
          </a:xfrm>
        </p:grpSpPr>
        <p:grpSp>
          <p:nvGrpSpPr>
            <p:cNvPr id="2056" name="Group 3"/>
            <p:cNvGrpSpPr>
              <a:grpSpLocks/>
            </p:cNvGrpSpPr>
            <p:nvPr/>
          </p:nvGrpSpPr>
          <p:grpSpPr bwMode="auto">
            <a:xfrm>
              <a:off x="240" y="1008"/>
              <a:ext cx="5281" cy="2978"/>
              <a:chOff x="240" y="1008"/>
              <a:chExt cx="5281" cy="2978"/>
            </a:xfrm>
          </p:grpSpPr>
          <p:sp>
            <p:nvSpPr>
              <p:cNvPr id="5124" name="Rectangle 4"/>
              <p:cNvSpPr>
                <a:spLocks noChangeArrowheads="1"/>
              </p:cNvSpPr>
              <p:nvPr/>
            </p:nvSpPr>
            <p:spPr bwMode="auto">
              <a:xfrm>
                <a:off x="245" y="1010"/>
                <a:ext cx="5269" cy="2976"/>
              </a:xfrm>
              <a:prstGeom prst="rect">
                <a:avLst/>
              </a:prstGeom>
              <a:solidFill>
                <a:srgbClr val="EAEAEA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5125" name="Freeform 5"/>
              <p:cNvSpPr>
                <a:spLocks/>
              </p:cNvSpPr>
              <p:nvPr/>
            </p:nvSpPr>
            <p:spPr bwMode="auto">
              <a:xfrm>
                <a:off x="240" y="1008"/>
                <a:ext cx="5269" cy="2977"/>
              </a:xfrm>
              <a:custGeom>
                <a:avLst/>
                <a:gdLst/>
                <a:ahLst/>
                <a:cxnLst>
                  <a:cxn ang="0">
                    <a:pos x="5268" y="0"/>
                  </a:cxn>
                  <a:cxn ang="0">
                    <a:pos x="0" y="0"/>
                  </a:cxn>
                  <a:cxn ang="0">
                    <a:pos x="0" y="2976"/>
                  </a:cxn>
                </a:cxnLst>
                <a:rect l="0" t="0" r="r" b="b"/>
                <a:pathLst>
                  <a:path w="5269" h="2977">
                    <a:moveTo>
                      <a:pt x="5268" y="0"/>
                    </a:moveTo>
                    <a:lnTo>
                      <a:pt x="0" y="0"/>
                    </a:lnTo>
                    <a:lnTo>
                      <a:pt x="0" y="2976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5126" name="Freeform 6"/>
              <p:cNvSpPr>
                <a:spLocks/>
              </p:cNvSpPr>
              <p:nvPr/>
            </p:nvSpPr>
            <p:spPr bwMode="auto">
              <a:xfrm>
                <a:off x="252" y="1008"/>
                <a:ext cx="5269" cy="2977"/>
              </a:xfrm>
              <a:custGeom>
                <a:avLst/>
                <a:gdLst/>
                <a:ahLst/>
                <a:cxnLst>
                  <a:cxn ang="0">
                    <a:pos x="5268" y="0"/>
                  </a:cxn>
                  <a:cxn ang="0">
                    <a:pos x="5268" y="2976"/>
                  </a:cxn>
                  <a:cxn ang="0">
                    <a:pos x="0" y="2976"/>
                  </a:cxn>
                </a:cxnLst>
                <a:rect l="0" t="0" r="r" b="b"/>
                <a:pathLst>
                  <a:path w="5269" h="2977">
                    <a:moveTo>
                      <a:pt x="5268" y="0"/>
                    </a:moveTo>
                    <a:lnTo>
                      <a:pt x="5268" y="2976"/>
                    </a:lnTo>
                    <a:lnTo>
                      <a:pt x="0" y="2976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</p:grpSp>
        <p:grpSp>
          <p:nvGrpSpPr>
            <p:cNvPr id="2057" name="Group 7"/>
            <p:cNvGrpSpPr>
              <a:grpSpLocks/>
            </p:cNvGrpSpPr>
            <p:nvPr/>
          </p:nvGrpSpPr>
          <p:grpSpPr bwMode="auto">
            <a:xfrm>
              <a:off x="336" y="1103"/>
              <a:ext cx="97" cy="2785"/>
              <a:chOff x="336" y="1103"/>
              <a:chExt cx="97" cy="2785"/>
            </a:xfrm>
          </p:grpSpPr>
          <p:sp useBgFill="1">
            <p:nvSpPr>
              <p:cNvPr id="5128" name="Rectangle 8"/>
              <p:cNvSpPr>
                <a:spLocks noChangeArrowheads="1"/>
              </p:cNvSpPr>
              <p:nvPr/>
            </p:nvSpPr>
            <p:spPr bwMode="auto">
              <a:xfrm>
                <a:off x="336" y="1104"/>
                <a:ext cx="96" cy="2784"/>
              </a:xfrm>
              <a:prstGeom prst="rect">
                <a:avLst/>
              </a:prstGeom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5129" name="Freeform 9"/>
              <p:cNvSpPr>
                <a:spLocks/>
              </p:cNvSpPr>
              <p:nvPr/>
            </p:nvSpPr>
            <p:spPr bwMode="auto">
              <a:xfrm>
                <a:off x="336" y="1103"/>
                <a:ext cx="97" cy="2785"/>
              </a:xfrm>
              <a:custGeom>
                <a:avLst/>
                <a:gdLst/>
                <a:ahLst/>
                <a:cxnLst>
                  <a:cxn ang="0">
                    <a:pos x="0" y="2784"/>
                  </a:cxn>
                  <a:cxn ang="0">
                    <a:pos x="96" y="2784"/>
                  </a:cxn>
                  <a:cxn ang="0">
                    <a:pos x="96" y="0"/>
                  </a:cxn>
                </a:cxnLst>
                <a:rect l="0" t="0" r="r" b="b"/>
                <a:pathLst>
                  <a:path w="97" h="2785">
                    <a:moveTo>
                      <a:pt x="0" y="2784"/>
                    </a:moveTo>
                    <a:lnTo>
                      <a:pt x="96" y="2784"/>
                    </a:lnTo>
                    <a:lnTo>
                      <a:pt x="96" y="0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5130" name="Freeform 10"/>
              <p:cNvSpPr>
                <a:spLocks/>
              </p:cNvSpPr>
              <p:nvPr/>
            </p:nvSpPr>
            <p:spPr bwMode="auto">
              <a:xfrm>
                <a:off x="336" y="1103"/>
                <a:ext cx="97" cy="2785"/>
              </a:xfrm>
              <a:custGeom>
                <a:avLst/>
                <a:gdLst/>
                <a:ahLst/>
                <a:cxnLst>
                  <a:cxn ang="0">
                    <a:pos x="0" y="2784"/>
                  </a:cxn>
                  <a:cxn ang="0">
                    <a:pos x="0" y="0"/>
                  </a:cxn>
                  <a:cxn ang="0">
                    <a:pos x="96" y="0"/>
                  </a:cxn>
                </a:cxnLst>
                <a:rect l="0" t="0" r="r" b="b"/>
                <a:pathLst>
                  <a:path w="97" h="2785">
                    <a:moveTo>
                      <a:pt x="0" y="2784"/>
                    </a:moveTo>
                    <a:lnTo>
                      <a:pt x="0" y="0"/>
                    </a:lnTo>
                    <a:lnTo>
                      <a:pt x="96" y="0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</p:grpSp>
        <p:grpSp>
          <p:nvGrpSpPr>
            <p:cNvPr id="2058" name="Group 11"/>
            <p:cNvGrpSpPr>
              <a:grpSpLocks/>
            </p:cNvGrpSpPr>
            <p:nvPr/>
          </p:nvGrpSpPr>
          <p:grpSpPr bwMode="auto">
            <a:xfrm>
              <a:off x="240" y="192"/>
              <a:ext cx="193" cy="721"/>
              <a:chOff x="240" y="192"/>
              <a:chExt cx="193" cy="721"/>
            </a:xfrm>
          </p:grpSpPr>
          <p:sp>
            <p:nvSpPr>
              <p:cNvPr id="5132" name="Rectangle 12"/>
              <p:cNvSpPr>
                <a:spLocks noChangeArrowheads="1"/>
              </p:cNvSpPr>
              <p:nvPr/>
            </p:nvSpPr>
            <p:spPr bwMode="auto">
              <a:xfrm>
                <a:off x="240" y="192"/>
                <a:ext cx="192" cy="720"/>
              </a:xfrm>
              <a:prstGeom prst="rect">
                <a:avLst/>
              </a:prstGeom>
              <a:solidFill>
                <a:srgbClr val="EAEAEA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5133" name="Freeform 13"/>
              <p:cNvSpPr>
                <a:spLocks/>
              </p:cNvSpPr>
              <p:nvPr/>
            </p:nvSpPr>
            <p:spPr bwMode="auto">
              <a:xfrm>
                <a:off x="240" y="192"/>
                <a:ext cx="193" cy="721"/>
              </a:xfrm>
              <a:custGeom>
                <a:avLst/>
                <a:gdLst/>
                <a:ahLst/>
                <a:cxnLst>
                  <a:cxn ang="0">
                    <a:pos x="192" y="0"/>
                  </a:cxn>
                  <a:cxn ang="0">
                    <a:pos x="0" y="0"/>
                  </a:cxn>
                  <a:cxn ang="0">
                    <a:pos x="0" y="720"/>
                  </a:cxn>
                </a:cxnLst>
                <a:rect l="0" t="0" r="r" b="b"/>
                <a:pathLst>
                  <a:path w="193" h="721">
                    <a:moveTo>
                      <a:pt x="192" y="0"/>
                    </a:moveTo>
                    <a:lnTo>
                      <a:pt x="0" y="0"/>
                    </a:lnTo>
                    <a:lnTo>
                      <a:pt x="0" y="720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5134" name="Freeform 14"/>
              <p:cNvSpPr>
                <a:spLocks/>
              </p:cNvSpPr>
              <p:nvPr/>
            </p:nvSpPr>
            <p:spPr bwMode="auto">
              <a:xfrm>
                <a:off x="240" y="192"/>
                <a:ext cx="193" cy="721"/>
              </a:xfrm>
              <a:custGeom>
                <a:avLst/>
                <a:gdLst/>
                <a:ahLst/>
                <a:cxnLst>
                  <a:cxn ang="0">
                    <a:pos x="192" y="0"/>
                  </a:cxn>
                  <a:cxn ang="0">
                    <a:pos x="192" y="720"/>
                  </a:cxn>
                  <a:cxn ang="0">
                    <a:pos x="0" y="720"/>
                  </a:cxn>
                </a:cxnLst>
                <a:rect l="0" t="0" r="r" b="b"/>
                <a:pathLst>
                  <a:path w="193" h="721">
                    <a:moveTo>
                      <a:pt x="192" y="0"/>
                    </a:moveTo>
                    <a:lnTo>
                      <a:pt x="192" y="720"/>
                    </a:lnTo>
                    <a:lnTo>
                      <a:pt x="0" y="720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</p:grpSp>
      </p:grpSp>
      <p:sp>
        <p:nvSpPr>
          <p:cNvPr id="205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42900"/>
            <a:ext cx="77724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otsikon perustyyliä napsauttamalla</a:t>
            </a:r>
          </a:p>
        </p:txBody>
      </p:sp>
      <p:sp>
        <p:nvSpPr>
          <p:cNvPr id="205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752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30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3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30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fi-FI"/>
              <a:t>Rehtori Kari Rajala - Elimäen lukio</a:t>
            </a:r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3230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F8D215B-0DF3-44C5-9CB4-F84CB0D3478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Monotype Sort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Monotype Sort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Microsoft_Office_Word_97_-_2003_-asiakirja2.doc"/><Relationship Id="rId4" Type="http://schemas.openxmlformats.org/officeDocument/2006/relationships/oleObject" Target="../embeddings/Microsoft_Office_Word_97_-_2003_-asiakirja1.doc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8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 dirty="0" smtClean="0"/>
              <a:t>Rehtori Kari Rajala - Elimäen lukio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sz="6600" smtClean="0"/>
              <a:t>PERIMYS</a:t>
            </a:r>
            <a:endParaRPr lang="fi-FI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fi-FI" sz="2800" dirty="0" smtClean="0"/>
              <a:t>Otavan </a:t>
            </a:r>
            <a:r>
              <a:rPr lang="fi-FI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Forum Kansalaisen lakitiedossa</a:t>
            </a:r>
            <a:r>
              <a:rPr lang="fi-FI" sz="2800" dirty="0" smtClean="0"/>
              <a:t> asiat käsitellään syvemmin kappaleessa </a:t>
            </a:r>
            <a:r>
              <a:rPr lang="fi-FI" sz="2800" i="1" dirty="0" smtClean="0"/>
              <a:t>Perinnönjako.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build="p" autoUpdateAnimBg="0"/>
      <p:bldP spid="2051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latunnisteen paikkamerk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 smtClean="0"/>
              <a:t>Rehtori Kari Rajala - Elimäen lukio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mtClean="0"/>
              <a:t>Perinnönjako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2800" smtClean="0"/>
              <a:t>voidaan toimittaa, kun perittävän velat on maksettu tai niiden maksamisesta on sovittu.</a:t>
            </a:r>
          </a:p>
          <a:p>
            <a:r>
              <a:rPr lang="fi-FI" sz="2800" smtClean="0"/>
              <a:t>voidaan jättää toistaiseksi tekemättä (jakamaton pesä). Useimmiten jako tehdään vasta molempien puolisoiden kuoltua. Pesä voi olla jakamaton kymmeniäkin vuosia.</a:t>
            </a:r>
          </a:p>
          <a:p>
            <a:r>
              <a:rPr lang="fi-FI" sz="2800" smtClean="0"/>
              <a:t>toimitetaan sopimusjakona tai toimitusjakona.</a:t>
            </a:r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 autoUpdateAnimBg="0"/>
      <p:bldP spid="2765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latunnisteen paikkamerk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 smtClean="0"/>
              <a:t>Rehtori Kari Rajala - Elimäen lukio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mtClean="0"/>
              <a:t>Sopimus- ja toimitusjaot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i="1" smtClean="0"/>
              <a:t>Sopimusjaossa</a:t>
            </a:r>
            <a:r>
              <a:rPr lang="fi-FI" smtClean="0"/>
              <a:t> perijät päättävät keskenään, miten omaisuus jaetaan.</a:t>
            </a:r>
          </a:p>
          <a:p>
            <a:r>
              <a:rPr lang="fi-FI" i="1" smtClean="0"/>
              <a:t>Toimitusjaossa </a:t>
            </a:r>
            <a:r>
              <a:rPr lang="fi-FI" smtClean="0"/>
              <a:t>jaon tekee pesänjakaja, jonka tuomioistuin on määrännyt.</a:t>
            </a:r>
          </a:p>
          <a:p>
            <a:pPr lvl="1"/>
            <a:r>
              <a:rPr lang="fi-FI" smtClean="0"/>
              <a:t>Pesänjakaja määrittelee omaisuudelle jaossa annettavan arvon ja eri omaisuuksien saajat.</a:t>
            </a:r>
          </a:p>
          <a:p>
            <a:pPr lvl="1"/>
            <a:r>
              <a:rPr lang="fi-FI" smtClean="0"/>
              <a:t>Yksikin osakas voi vaatia pesänjakajan käyttöä.</a:t>
            </a:r>
          </a:p>
          <a:p>
            <a:pPr lvl="1"/>
            <a:r>
              <a:rPr lang="fi-FI" smtClean="0"/>
              <a:t>Jos joku perijöistä on alaikäinen, pesänjakajaa on aina käytettävä.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build="p" autoUpdateAnimBg="0"/>
      <p:bldP spid="29699" grpId="0" build="p" bldLvl="3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latunnisteen paikkamerk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 smtClean="0"/>
              <a:t>Rehtori Kari Rajala - Elimäen lukio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Avopuolison asema perimyksessä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2800" smtClean="0"/>
              <a:t>Ei ole perintöoikeutta automaattisesti.</a:t>
            </a:r>
          </a:p>
          <a:p>
            <a:r>
              <a:rPr lang="fi-FI" sz="2800" smtClean="0"/>
              <a:t>Oikeus osaan perinnöstä vain testamentin kautta (Huom! Muiden perijöiden lakiosat!)</a:t>
            </a:r>
          </a:p>
          <a:p>
            <a:r>
              <a:rPr lang="fi-FI" sz="2800" smtClean="0"/>
              <a:t>Ei ole turvattua asumisoikeutta asuntoon.</a:t>
            </a:r>
          </a:p>
          <a:p>
            <a:r>
              <a:rPr lang="fi-FI" sz="2800" smtClean="0"/>
              <a:t>Avopuolison kuollessa ei omaisuuden ositusta. Omaisuus on sen, jonka nimissä se on ollut.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utoUpdateAnimBg="0"/>
      <p:bldP spid="30723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latunnisteen paikkamerkki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 smtClean="0"/>
              <a:t>Rehtori Kari Rajala - Elimäen lukio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b="1" smtClean="0"/>
              <a:t>Kertaustehtävä 1.</a:t>
            </a:r>
            <a:r>
              <a:rPr lang="fi-FI" sz="3200" smtClean="0"/>
              <a:t> </a:t>
            </a:r>
            <a:r>
              <a:rPr lang="fi-FI" sz="2400" smtClean="0"/>
              <a:t>Kysymys tulee sivun vasempaan ja vastaus sivun oikeaan osaan.</a:t>
            </a:r>
            <a:endParaRPr lang="fi-FI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fi-FI" sz="2000" smtClean="0"/>
              <a:t>Matti Mattinen on kuollut. Hänen puolisonsa on kuollut jo kaksi vuotta aiemmin, ja hänellä on poika ja tytär. Perunkirjoituksessa omaisuudeksi arvioidaan</a:t>
            </a:r>
            <a:br>
              <a:rPr lang="fi-FI" sz="2000" smtClean="0"/>
            </a:br>
            <a:r>
              <a:rPr lang="fi-FI" sz="2000" smtClean="0"/>
              <a:t>200 000 euroa. Testamentissaan hän ilmoittaa jättävänsä kaiken omaisuuden pojalleen ja tyttärensä perinnöttömäksi, koska ei pidä tyttärensä puolisosta. Tytär vaatii lakiosaansa. Paljonko se on?</a:t>
            </a:r>
            <a:endParaRPr lang="fi-FI" smtClean="0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i-FI" sz="2000" smtClean="0"/>
              <a:t>Matti voi määrätä vapaasti testamentilla puolesta omaisuudestaan ja perillisillä on oikeus lakiosaan, joka on puolet omaisuudesta.</a:t>
            </a:r>
            <a:br>
              <a:rPr lang="fi-FI" sz="2000" smtClean="0"/>
            </a:br>
            <a:r>
              <a:rPr lang="fi-FI" sz="2000" smtClean="0"/>
              <a:t>Lasten lakiosa on siis 100 000 euroa, ja koska heitä on kaksi, kummallekin kuuluu vähintään 50 000 euroa.</a:t>
            </a:r>
            <a:br>
              <a:rPr lang="fi-FI" sz="2000" smtClean="0"/>
            </a:br>
            <a:r>
              <a:rPr lang="fi-FI" sz="2000" b="1" smtClean="0"/>
              <a:t>Tytär saa siis lakiosansa </a:t>
            </a:r>
            <a:br>
              <a:rPr lang="fi-FI" sz="2000" b="1" smtClean="0"/>
            </a:br>
            <a:r>
              <a:rPr lang="fi-FI" sz="2000" b="1" smtClean="0"/>
              <a:t>50 000 euroa</a:t>
            </a:r>
            <a:r>
              <a:rPr lang="fi-FI" sz="2000" smtClean="0"/>
              <a:t> ja poika </a:t>
            </a:r>
            <a:br>
              <a:rPr lang="fi-FI" sz="2000" smtClean="0"/>
            </a:br>
            <a:r>
              <a:rPr lang="fi-FI" sz="2000" smtClean="0"/>
              <a:t>150 000 euroa.</a:t>
            </a:r>
            <a:endParaRPr lang="fi-FI" sz="1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build="p" autoUpdateAnimBg="0"/>
      <p:bldP spid="31747" grpId="0" build="p" autoUpdateAnimBg="0"/>
      <p:bldP spid="31748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latunnisteen paikkamerkki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 smtClean="0"/>
              <a:t>Rehtori Kari Rajala - Elimäen lukio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b="1" smtClean="0"/>
              <a:t>Kertaustehtävä 2.</a:t>
            </a:r>
            <a:r>
              <a:rPr lang="fi-FI" sz="3200" smtClean="0"/>
              <a:t> </a:t>
            </a:r>
            <a:r>
              <a:rPr lang="fi-FI" sz="2400" smtClean="0"/>
              <a:t>Kysymys tulee sivun vasempaan ja vastaus sivun oikeaan osaan.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fi-FI" sz="2400" smtClean="0"/>
              <a:t>Perunkirjoituksessa käy ilmi, että perittävällä onkin enemmän velkoja kuin omaisuutta. Miten kuolinpesän osakkaiden on meneteltävä, jotteivat he joudu velkojen maksajiksi?</a:t>
            </a:r>
            <a:endParaRPr lang="fi-FI" smtClean="0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i-FI" sz="2400" smtClean="0"/>
              <a:t>Jos pesä on ylivelkainen, se on luovutettava kuukauden kuluessa perunkirjoituksesta pesänselvittäjän hallintoon.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build="p" autoUpdateAnimBg="0"/>
      <p:bldP spid="32771" grpId="0" build="p" autoUpdateAnimBg="0"/>
      <p:bldP spid="32772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latunnisteen paikkamerkki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 smtClean="0"/>
              <a:t>Rehtori Kari Rajala - Elimäen lukio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b="1" smtClean="0"/>
              <a:t>Kertaustehtävä 3.</a:t>
            </a:r>
            <a:r>
              <a:rPr lang="fi-FI" sz="3200" smtClean="0"/>
              <a:t> </a:t>
            </a:r>
            <a:r>
              <a:rPr lang="fi-FI" sz="2400" smtClean="0"/>
              <a:t>Kysymys tulee sivun vasempaan ja vastaus sivun oikeaan osaan.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fi-FI" sz="2400" smtClean="0"/>
              <a:t>Matti Mattisen perijät ovat jakamassa hänen omaisuuttaan. Yksi hänen lapsistaan ei ole tyytyväinen toisten perijöiden ehdottamaan jakoon. Mitä hän voi tehdä, jos toiset eivät hyväksy hänenkään ehdotuksia?</a:t>
            </a:r>
            <a:endParaRPr lang="fi-FI" smtClean="0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i-FI" sz="2400" smtClean="0"/>
              <a:t>Koska yksi osakkaista ei ole tyytyväinen sopimusjakoon, hän voi vaatia suoritettavaksi toimitusjakoa, jota tulee suorittamaan oikeuden määräämä pesänjakaja. Muiden on suostuttava tähän.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build="p" autoUpdateAnimBg="0"/>
      <p:bldP spid="33795" grpId="0" build="p" autoUpdateAnimBg="0"/>
      <p:bldP spid="33796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latunnisteen paikkamerkki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 smtClean="0"/>
              <a:t>Rehtori Kari Rajala - Elimäen lukio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b="1" smtClean="0"/>
              <a:t>Kertaustehtävä 4.</a:t>
            </a:r>
            <a:r>
              <a:rPr lang="fi-FI" sz="3200" smtClean="0"/>
              <a:t> </a:t>
            </a:r>
            <a:r>
              <a:rPr lang="fi-FI" sz="2400" smtClean="0"/>
              <a:t>Kysymys tulee sivun vasempaan ja vastaus sivun oikeaan osaan.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fi-FI" sz="2400" smtClean="0"/>
              <a:t>Keijo Kuje on aina pitänyt erikoisista tempauksista. Hän on päättänyt nauhoittaa testamenttinsa pankkiholvissa säilytettäväksi. Hän pyytää, että hänen kuoltuaan sinä huolehdit nauhan esittämisestä perunkirjoituksessa.</a:t>
            </a:r>
            <a:br>
              <a:rPr lang="fi-FI" sz="2400" smtClean="0"/>
            </a:br>
            <a:r>
              <a:rPr lang="fi-FI" sz="2400" smtClean="0"/>
              <a:t>Mitä sanot hänelle?</a:t>
            </a:r>
            <a:endParaRPr lang="fi-FI" smtClean="0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i-FI" sz="2400" smtClean="0"/>
              <a:t>Videotestamentti ei ole Suomessa pätevä vaan testamentilla on seuraavat muotovaatimukset:</a:t>
            </a:r>
          </a:p>
          <a:p>
            <a:pPr lvl="1"/>
            <a:r>
              <a:rPr lang="fi-FI" sz="2000" smtClean="0"/>
              <a:t>oltava kirjallinen</a:t>
            </a:r>
          </a:p>
          <a:p>
            <a:pPr lvl="1"/>
            <a:r>
              <a:rPr lang="fi-FI" sz="2000" smtClean="0"/>
              <a:t>perittävän allekirjoitus</a:t>
            </a:r>
          </a:p>
          <a:p>
            <a:pPr lvl="1"/>
            <a:r>
              <a:rPr lang="fi-FI" sz="2000" smtClean="0"/>
              <a:t>kahden yli 15-vuotiaan esteettömän todistajan allekirjoitukset</a:t>
            </a:r>
          </a:p>
          <a:p>
            <a:pPr lvl="2"/>
            <a:r>
              <a:rPr lang="fi-FI" sz="1800" smtClean="0"/>
              <a:t>Todistajat eivät voi olla perijöitä!</a:t>
            </a:r>
            <a:endParaRPr lang="fi-FI" smtClean="0"/>
          </a:p>
          <a:p>
            <a:pPr lvl="1"/>
            <a:endParaRPr lang="fi-FI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" dur="500"/>
                                        <p:tgtEl>
                                          <p:spTgt spid="35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358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build="p" autoUpdateAnimBg="0"/>
      <p:bldP spid="35843" grpId="0" build="p" autoUpdateAnimBg="0"/>
      <p:bldP spid="3584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latunnisteen paikkamerk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 smtClean="0"/>
              <a:t>Rehtori Kari Rajala - Elimäen lukio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smtClean="0"/>
              <a:t>Perimysjärjestys</a:t>
            </a:r>
            <a:endParaRPr lang="fi-FI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2800" smtClean="0"/>
              <a:t>1. perittävän lapset ja heidän jälkeläisensä (rintaperilliset)</a:t>
            </a:r>
          </a:p>
          <a:p>
            <a:r>
              <a:rPr lang="fi-FI" sz="2800" smtClean="0"/>
              <a:t>2. perittävän leski</a:t>
            </a:r>
          </a:p>
          <a:p>
            <a:r>
              <a:rPr lang="fi-FI" sz="2800" smtClean="0"/>
              <a:t>3. perittävän vanhemmat ja näiden jälkeläiset (perittävän sisarukset, sisarusten lapset)</a:t>
            </a:r>
          </a:p>
          <a:p>
            <a:r>
              <a:rPr lang="fi-FI" sz="2800" smtClean="0"/>
              <a:t>4. perittävän isovanhemmat ja näiden lapset (perittävän sedät ja tädit)</a:t>
            </a:r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build="p" autoUpdateAnimBg="0"/>
      <p:bldP spid="717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latunnisteen paikkamerkki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 smtClean="0"/>
              <a:t>Rehtori Kari Rajala - Elimäen lukio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mtClean="0"/>
              <a:t>Lakiosa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>
            <p:ph idx="4294967295"/>
          </p:nvPr>
        </p:nvGraphicFramePr>
        <p:xfrm>
          <a:off x="990600" y="1752600"/>
          <a:ext cx="7772400" cy="4114800"/>
        </p:xfrm>
        <a:graphic>
          <a:graphicData uri="http://schemas.openxmlformats.org/presentationml/2006/ole">
            <p:oleObj spid="_x0000_s1026" name="Asiakirja" r:id="rId4" imgW="7777440" imgH="4114800" progId="Word.Document.8">
              <p:embed/>
            </p:oleObj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995363" y="1677988"/>
          <a:ext cx="7477125" cy="4292600"/>
        </p:xfrm>
        <a:graphic>
          <a:graphicData uri="http://schemas.openxmlformats.org/presentationml/2006/ole">
            <p:oleObj spid="_x0000_s1027" name="Asiakirja" r:id="rId5" imgW="7484760" imgH="429588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latunnisteen paikkamerk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 smtClean="0"/>
              <a:t>Rehtori Kari Rajala - Elimäen lukio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mtClean="0"/>
              <a:t>Ennakkoperintö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2800" smtClean="0"/>
              <a:t>Rintaperilliselle annettava lahja katsotaan ennakkoperinnöksi.</a:t>
            </a:r>
          </a:p>
          <a:p>
            <a:r>
              <a:rPr lang="fi-FI" sz="2800" smtClean="0"/>
              <a:t>Normaaleja joulu- ja merkkipäivälahjoja ei huomioida.</a:t>
            </a:r>
          </a:p>
          <a:p>
            <a:r>
              <a:rPr lang="fi-FI" sz="2800" smtClean="0"/>
              <a:t>Ilman veroa voi antaa </a:t>
            </a:r>
            <a:r>
              <a:rPr lang="fi-FI" sz="2800" b="1" u="sng" smtClean="0"/>
              <a:t>alle</a:t>
            </a:r>
            <a:r>
              <a:rPr lang="fi-FI" sz="2800" smtClean="0"/>
              <a:t> 4 000 euron lahjan.</a:t>
            </a:r>
          </a:p>
          <a:p>
            <a:r>
              <a:rPr lang="fi-FI" sz="2800" smtClean="0"/>
              <a:t>Kolmen vuoden kuluessa ei ole saanut saada samalta lahjanantajalta lahjoja, joiden yhteenlaskettu arvo nousisi 4 000 euroon.</a:t>
            </a:r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build="p" autoUpdateAnimBg="0"/>
      <p:bldP spid="1024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latunnisteen paikkamerk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 smtClean="0"/>
              <a:t>Rehtori Kari Rajala - Elimäen lukio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mtClean="0"/>
              <a:t>Ennakkoperinnön huomiointi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mtClean="0"/>
              <a:t>Esim. Perittävältä jäi 60 000 euron omaisuus. Hän oli avustanut yhtä lapsistaan ennakkoperintönä talon remontoinneissa yht. 10 000 eurolla. Perittävän omaisuus lasketaan siis 70 000 euroksi.</a:t>
            </a:r>
          </a:p>
          <a:p>
            <a:r>
              <a:rPr lang="fi-FI" smtClean="0"/>
              <a:t>Ennakkoperintöä saaneen osuudesta vähennetään perinnönjaossa 10 000.</a:t>
            </a:r>
          </a:p>
          <a:p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build="p" autoUpdateAnimBg="0"/>
      <p:bldP spid="1126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latunnisteen paikkamerk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 smtClean="0"/>
              <a:t>Rehtori Kari Rajala - Elimäen lukio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4800" b="1" smtClean="0"/>
              <a:t>Testamentti</a:t>
            </a:r>
            <a:endParaRPr lang="fi-FI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i-FI" sz="2800" smtClean="0"/>
              <a:t>Muotovaatimukset</a:t>
            </a:r>
          </a:p>
          <a:p>
            <a:pPr lvl="1">
              <a:lnSpc>
                <a:spcPct val="90000"/>
              </a:lnSpc>
            </a:pPr>
            <a:r>
              <a:rPr lang="fi-FI" sz="2400" smtClean="0"/>
              <a:t>kirjallinen</a:t>
            </a:r>
          </a:p>
          <a:p>
            <a:pPr lvl="1">
              <a:lnSpc>
                <a:spcPct val="90000"/>
              </a:lnSpc>
            </a:pPr>
            <a:r>
              <a:rPr lang="fi-FI" sz="2400" smtClean="0"/>
              <a:t>allekirjoitus</a:t>
            </a:r>
          </a:p>
          <a:p>
            <a:pPr lvl="1">
              <a:lnSpc>
                <a:spcPct val="90000"/>
              </a:lnSpc>
            </a:pPr>
            <a:r>
              <a:rPr lang="fi-FI" sz="2400" smtClean="0"/>
              <a:t>kahden yli 15-vuotiaan esteettömän todistajan allekirjoitukset</a:t>
            </a:r>
          </a:p>
          <a:p>
            <a:pPr lvl="2">
              <a:lnSpc>
                <a:spcPct val="90000"/>
              </a:lnSpc>
            </a:pPr>
            <a:r>
              <a:rPr lang="fi-FI" sz="2000" smtClean="0"/>
              <a:t>Todistajat eivät voi olla perijöitä!</a:t>
            </a:r>
          </a:p>
          <a:p>
            <a:pPr>
              <a:lnSpc>
                <a:spcPct val="90000"/>
              </a:lnSpc>
            </a:pPr>
            <a:r>
              <a:rPr lang="fi-FI" sz="2800" smtClean="0"/>
              <a:t>Omistustestamentti antaa omistusoikeuden.</a:t>
            </a:r>
          </a:p>
          <a:p>
            <a:pPr>
              <a:lnSpc>
                <a:spcPct val="90000"/>
              </a:lnSpc>
            </a:pPr>
            <a:r>
              <a:rPr lang="fi-FI" sz="2800" smtClean="0"/>
              <a:t>Hallintaoikeustestamentti on verotuksellisesti järkevämpi.</a:t>
            </a:r>
          </a:p>
          <a:p>
            <a:pPr>
              <a:lnSpc>
                <a:spcPct val="90000"/>
              </a:lnSpc>
            </a:pPr>
            <a:r>
              <a:rPr lang="fi-FI" sz="2800" smtClean="0"/>
              <a:t>Käyttöoikeustestamentti antaa käyttö-oikeuden (esim. kesämökkiin).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 autoUpdateAnimBg="0"/>
      <p:bldP spid="12291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latunnisteen paikkamerk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 smtClean="0"/>
              <a:t>Rehtori Kari Rajala - Elimäen lukio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smtClean="0"/>
              <a:t>Kuolinpesä</a:t>
            </a:r>
            <a:endParaRPr lang="fi-FI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mtClean="0"/>
              <a:t>Perittävän omaisuus ja henkilöt, joilla on oikeus sen käyttöön ja osuuteen siitä, muodostavat </a:t>
            </a:r>
            <a:r>
              <a:rPr lang="fi-FI" b="1" smtClean="0"/>
              <a:t>kuolinpesän</a:t>
            </a:r>
            <a:r>
              <a:rPr lang="fi-FI" smtClean="0"/>
              <a:t>.</a:t>
            </a:r>
          </a:p>
          <a:p>
            <a:r>
              <a:rPr lang="fi-FI" b="1" smtClean="0"/>
              <a:t>Perunkirjoitus</a:t>
            </a:r>
            <a:r>
              <a:rPr lang="fi-FI" smtClean="0"/>
              <a:t> on tehtävä 3 kk:n kuluessa kuolemasta.</a:t>
            </a:r>
          </a:p>
          <a:p>
            <a:r>
              <a:rPr lang="fi-FI" b="1" smtClean="0"/>
              <a:t>Perukirja</a:t>
            </a:r>
            <a:r>
              <a:rPr lang="fi-FI" smtClean="0"/>
              <a:t> on kuolinpesän omaisuusluettelo ja </a:t>
            </a:r>
            <a:r>
              <a:rPr lang="fi-FI" b="1" smtClean="0"/>
              <a:t>perintöverotuksen</a:t>
            </a:r>
            <a:r>
              <a:rPr lang="fi-FI" smtClean="0"/>
              <a:t> perusta.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build="p" autoUpdateAnimBg="0"/>
      <p:bldP spid="1331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latunnisteen paikkamerk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 smtClean="0"/>
              <a:t>Rehtori Kari Rajala - Elimäen lukio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 smtClean="0"/>
              <a:t>Perintöverotus</a:t>
            </a:r>
            <a:br>
              <a:rPr lang="fi-FI" b="1" dirty="0" smtClean="0"/>
            </a:br>
            <a:r>
              <a:rPr lang="fi-FI" sz="1800" b="1" dirty="0" smtClean="0"/>
              <a:t>(I perintöveroluokka</a:t>
            </a:r>
            <a:r>
              <a:rPr lang="fi-FI" sz="1800" b="1" dirty="0" smtClean="0"/>
              <a:t>) </a:t>
            </a:r>
            <a:endParaRPr lang="fi-FI" sz="180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fi-FI" dirty="0" smtClean="0"/>
              <a:t>Ks. Tuoreet tiedot oppikirjasta s. 95</a:t>
            </a:r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 autoUpdateAnimBg="0"/>
      <p:bldP spid="1433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latunnisteen paikkamerk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 smtClean="0"/>
              <a:t>Rehtori Kari Rajala - Elimäen lukio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Vainajan velat ja velkavastuut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2800" smtClean="0"/>
              <a:t>Perittävän omaisuudesta maksetaan ensin pois mahdolliset velat.</a:t>
            </a:r>
          </a:p>
          <a:p>
            <a:r>
              <a:rPr lang="fi-FI" sz="2800" smtClean="0"/>
              <a:t>Perukirja on ratkaiseva omaisuutta ja velkoja arvioitaessa.</a:t>
            </a:r>
          </a:p>
          <a:p>
            <a:r>
              <a:rPr lang="fi-FI" sz="2800" smtClean="0"/>
              <a:t>Jos pesä on ylivelkainen, se on luovutettava kuukauden kuluessa perunkirjoituksesta pesänselvittäjän hallintoon.</a:t>
            </a:r>
            <a:endParaRPr lang="fi-FI" smtClean="0"/>
          </a:p>
          <a:p>
            <a:r>
              <a:rPr lang="fi-FI" sz="2800" smtClean="0"/>
              <a:t>Ilman pesänselvittäjän kutsumista perijät joutuvat veloista vastuuseen omalla omaisuudellaan!</a:t>
            </a:r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 autoUpdateAnimBg="0"/>
      <p:bldP spid="15363" grpId="0" build="p" autoUpdateAnimBg="0"/>
    </p:bldLst>
  </p:timing>
</p:sld>
</file>

<file path=ppt/theme/theme1.xml><?xml version="1.0" encoding="utf-8"?>
<a:theme xmlns:a="http://schemas.openxmlformats.org/drawingml/2006/main" name="Asiallinen">
  <a:themeElements>
    <a:clrScheme name="Asiallinen 1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6600FF"/>
      </a:accent1>
      <a:accent2>
        <a:srgbClr val="CC00FF"/>
      </a:accent2>
      <a:accent3>
        <a:srgbClr val="FFFFFF"/>
      </a:accent3>
      <a:accent4>
        <a:srgbClr val="000000"/>
      </a:accent4>
      <a:accent5>
        <a:srgbClr val="B8AAFF"/>
      </a:accent5>
      <a:accent6>
        <a:srgbClr val="B900E7"/>
      </a:accent6>
      <a:hlink>
        <a:srgbClr val="00CC99"/>
      </a:hlink>
      <a:folHlink>
        <a:srgbClr val="0099CC"/>
      </a:folHlink>
    </a:clrScheme>
    <a:fontScheme name="Asialline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siallinen 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00FF"/>
        </a:accent1>
        <a:accent2>
          <a:srgbClr val="CC00FF"/>
        </a:accent2>
        <a:accent3>
          <a:srgbClr val="FFFFFF"/>
        </a:accent3>
        <a:accent4>
          <a:srgbClr val="000000"/>
        </a:accent4>
        <a:accent5>
          <a:srgbClr val="B8A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iallinen 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FF99CC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iallinen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iallinen 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0033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C:\Ohjelmatiedostot\Microsoft Office\Mallit\Suunnittelumallit\Asiallinen.pot</Template>
  <TotalTime>288</TotalTime>
  <Words>745</Words>
  <Application>Microsoft Office PowerPoint</Application>
  <PresentationFormat>Näytössä katseltava diaesitys (4:3)</PresentationFormat>
  <Paragraphs>93</Paragraphs>
  <Slides>16</Slides>
  <Notes>10</Notes>
  <HiddenSlides>0</HiddenSlides>
  <MMClips>0</MMClips>
  <ScaleCrop>false</ScaleCrop>
  <HeadingPairs>
    <vt:vector size="8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1" baseType="lpstr">
      <vt:lpstr>Times New Roman</vt:lpstr>
      <vt:lpstr>Arial</vt:lpstr>
      <vt:lpstr>Monotype Sorts</vt:lpstr>
      <vt:lpstr>Asiallinen</vt:lpstr>
      <vt:lpstr>Microsoft Word -asiakirja</vt:lpstr>
      <vt:lpstr>PERIMYS</vt:lpstr>
      <vt:lpstr>Perimysjärjestys</vt:lpstr>
      <vt:lpstr>Lakiosa</vt:lpstr>
      <vt:lpstr>Ennakkoperintö</vt:lpstr>
      <vt:lpstr>Ennakkoperinnön huomiointi</vt:lpstr>
      <vt:lpstr>Testamentti</vt:lpstr>
      <vt:lpstr>Kuolinpesä</vt:lpstr>
      <vt:lpstr>Perintöverotus (I perintöveroluokka) </vt:lpstr>
      <vt:lpstr>Vainajan velat ja velkavastuut</vt:lpstr>
      <vt:lpstr>Perinnönjako</vt:lpstr>
      <vt:lpstr>Sopimus- ja toimitusjaot</vt:lpstr>
      <vt:lpstr>Avopuolison asema perimyksessä</vt:lpstr>
      <vt:lpstr>Kertaustehtävä 1. Kysymys tulee sivun vasempaan ja vastaus sivun oikeaan osaan.</vt:lpstr>
      <vt:lpstr>Kertaustehtävä 2. Kysymys tulee sivun vasempaan ja vastaus sivun oikeaan osaan.</vt:lpstr>
      <vt:lpstr>Kertaustehtävä 3. Kysymys tulee sivun vasempaan ja vastaus sivun oikeaan osaan.</vt:lpstr>
      <vt:lpstr>Kertaustehtävä 4. Kysymys tulee sivun vasempaan ja vastaus sivun oikeaan osaan.</vt:lpstr>
    </vt:vector>
  </TitlesOfParts>
  <Company>Otava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PERIMYS</dc:title>
  <dc:creator>Kari Rajala</dc:creator>
  <cp:lastModifiedBy>Toni Uusimäki</cp:lastModifiedBy>
  <cp:revision>47</cp:revision>
  <cp:lastPrinted>2000-01-30T18:16:11Z</cp:lastPrinted>
  <dcterms:created xsi:type="dcterms:W3CDTF">2000-01-21T10:07:50Z</dcterms:created>
  <dcterms:modified xsi:type="dcterms:W3CDTF">2019-10-04T09:05:01Z</dcterms:modified>
</cp:coreProperties>
</file>