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8"/>
      <p:bold r:id="rId9"/>
      <p:italic r:id="rId10"/>
      <p:boldItalic r:id="rId11"/>
    </p:embeddedFont>
    <p:embeddedFont>
      <p:font typeface="Merriweather Sans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100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50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50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ppt-ope_psd-pohja-3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6"/>
            <a:ext cx="3429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v.fi/globalassets/lomakkeet/kuluttajat/fi/pdf/valitus-virheellisesta-asunnosta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luttajariita.fi/fi/index/kuluttaja-asiat/asuntoasia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ikeus.fi/tuomioistuimet/fi/index/ratkaisut/hovioikeuksienratkaisuja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orkeinoikeus.fi/fi/" TargetMode="External"/><Relationship Id="rId4" Type="http://schemas.openxmlformats.org/officeDocument/2006/relationships/hyperlink" Target="https://www.asuntokaupanvirheet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 descr="forum4-etukansi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4419600" y="2133600"/>
            <a:ext cx="37008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17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Myydään 2 h + k ja kesämökki</a:t>
            </a: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Virhe kiinteistössä</a:t>
            </a: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974400"/>
            <a:ext cx="7772400" cy="52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i-FI" b="1" dirty="0"/>
              <a:t>Yleisiä periaatteita kiinteistökauppaan liittyen</a:t>
            </a:r>
            <a:r>
              <a:rPr lang="fi-FI" dirty="0"/>
              <a:t>: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Myyjällä on laaja velvollisuus kertoa kaupan kohteen virheistä.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Kiinteistössä </a:t>
            </a:r>
            <a:r>
              <a:rPr lang="fi-FI"/>
              <a:t>on virhe, </a:t>
            </a:r>
            <a:r>
              <a:rPr lang="fi-FI" dirty="0"/>
              <a:t>jos kiinteistö ei vastaa sovittua tai myyjä on jättänyt olennaisen asian kertomatta. Tällainen asia voi liittyä esimerkiksi:</a:t>
            </a:r>
            <a:endParaRPr dirty="0"/>
          </a:p>
          <a:p>
            <a:pPr lvl="1" rtl="0">
              <a:spcBef>
                <a:spcPts val="6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dirty="0"/>
              <a:t>rakennuksen kuntoon tai pinta-alaan</a:t>
            </a:r>
            <a:endParaRPr dirty="0"/>
          </a:p>
          <a:p>
            <a:pPr lvl="1" rtl="0">
              <a:spcBef>
                <a:spcPts val="6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dirty="0"/>
              <a:t>voimassa olevaan kaavaan</a:t>
            </a:r>
            <a:endParaRPr dirty="0"/>
          </a:p>
          <a:p>
            <a:pPr lvl="1" rtl="0">
              <a:spcBef>
                <a:spcPts val="6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dirty="0"/>
              <a:t>kiinteistön omistussuhteisiin.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Kiinteistön normaali kuluminen ei ole virhe ja sen ikä huomioidaan kuntovaatimuksissa.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Salainen virhe on sellainen, josta myyjäkään ei ole tiennyt. Hän on niistäkin silti vastuussa:</a:t>
            </a:r>
            <a:endParaRPr dirty="0"/>
          </a:p>
          <a:p>
            <a:pPr lvl="1" rtl="0">
              <a:spcBef>
                <a:spcPts val="6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dirty="0"/>
              <a:t>yksityinen myyjä vastaa viisi vuotta</a:t>
            </a:r>
            <a:endParaRPr dirty="0"/>
          </a:p>
          <a:p>
            <a:pPr lvl="1" rtl="0">
              <a:spcBef>
                <a:spcPts val="6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dirty="0"/>
              <a:t>elinkeinonharjoittaja vastaa kymmenen vuotta.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Virhe kiinteistössä</a:t>
            </a: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2400" cy="49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Jos kiinteistössä on virhe: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 Reklamoi myyjälle heti virheen havaittuasi. </a:t>
            </a:r>
            <a:endParaRPr dirty="0"/>
          </a:p>
          <a:p>
            <a:pPr marL="46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Vaadi myyjää korjaamaan virhe tai vaihtoehtoisesti hinnan alennusta. </a:t>
            </a:r>
            <a:endParaRPr dirty="0"/>
          </a:p>
          <a:p>
            <a:pPr marL="46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Käytä esimerkiksi tätä kilpailu- ja kuluttajaviraston lomaketta: </a:t>
            </a:r>
            <a:r>
              <a:rPr lang="fi-FI" sz="1800" u="sng" dirty="0">
                <a:solidFill>
                  <a:schemeClr val="hlink"/>
                </a:solidFill>
                <a:hlinkClick r:id="rId3"/>
              </a:rPr>
              <a:t>https://www.kkv.fi/globalassets/lomakkeet/kuluttajat/fi/pdf/valitus-virheellisesta-asunnosta.pdf</a:t>
            </a:r>
            <a:endParaRPr sz="1800"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457200" marR="0" lvl="0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Virhe kiinteistössä</a:t>
            </a:r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2400" cy="49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Jos kiinteistössä on virhe: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dirty="0"/>
              <a:t>2. Pyri sovittelemaan asia.</a:t>
            </a:r>
            <a:endParaRPr dirty="0"/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Laiha sopu on asuntokauppa-asioissa usein järkevämpi ja halvempi ratkaisu kuin riita.</a:t>
            </a:r>
            <a:endParaRPr dirty="0"/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Kuluttajariitalautakunta sovittelee asuntoasioissa poikkeuksellisesti myös kahden yksityisen henkilön välisiä kauppoja.</a:t>
            </a:r>
            <a:endParaRPr dirty="0"/>
          </a:p>
          <a:p>
            <a:pPr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Katso tarkemmin kuluttajariitalautakunnan periaatteet asuntokaupan sovittelussa: </a:t>
            </a:r>
            <a:r>
              <a:rPr lang="fi-FI" sz="1800" u="sng" dirty="0">
                <a:solidFill>
                  <a:schemeClr val="hlink"/>
                </a:solidFill>
                <a:hlinkClick r:id="rId3"/>
              </a:rPr>
              <a:t>http://www.kuluttajariita.fi/fi/index/kuluttaja-asiat/asuntoasiat.html</a:t>
            </a:r>
            <a:endParaRPr sz="1800"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457200" marR="0" lvl="0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Virhe kiinteistössä</a:t>
            </a: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2400" cy="49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Tehtävät</a:t>
            </a:r>
            <a:endParaRPr b="1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fi-FI" dirty="0"/>
              <a:t> Etsi kaksi kiinteistökauppaan liittyvää oikeustapausta:</a:t>
            </a:r>
          </a:p>
          <a:p>
            <a:pPr marL="914400" lvl="0" indent="-356400" rtl="0">
              <a:spcBef>
                <a:spcPts val="0"/>
              </a:spcBef>
              <a:spcAft>
                <a:spcPts val="0"/>
              </a:spcAft>
              <a:buSzPts val="2000"/>
              <a:buAutoNum type="alphaLcParenR"/>
            </a:pPr>
            <a:r>
              <a:rPr lang="fi-FI" dirty="0"/>
              <a:t>tapaus, jossa oikeus tuomitsi asian myyjän hyväksi</a:t>
            </a:r>
          </a:p>
          <a:p>
            <a:pPr marL="914400" lvl="0" indent="-356400" rtl="0">
              <a:spcBef>
                <a:spcPts val="0"/>
              </a:spcBef>
              <a:spcAft>
                <a:spcPts val="0"/>
              </a:spcAft>
              <a:buSzPts val="2000"/>
              <a:buAutoNum type="alphaLcParenR"/>
            </a:pPr>
            <a:r>
              <a:rPr lang="fi-FI" dirty="0"/>
              <a:t>tapaus, jossa oikeus tuomitsi asian ostajan hyväksi.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i-FI" dirty="0"/>
              <a:t>2. Tiivistä muutamalla virkkeellä:</a:t>
            </a:r>
          </a:p>
          <a:p>
            <a:pPr marL="91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lphaLcParenR"/>
            </a:pPr>
            <a:r>
              <a:rPr lang="fi-FI" dirty="0"/>
              <a:t>mistä riidassa oli kysymys</a:t>
            </a:r>
            <a:endParaRPr dirty="0"/>
          </a:p>
          <a:p>
            <a:pPr marL="914400" lvl="0" indent="-35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lphaLcParenR"/>
            </a:pPr>
            <a:r>
              <a:rPr lang="fi-FI" dirty="0"/>
              <a:t>miten oikeus perusteli ratkaisunsa.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Linkkejä: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https://oikeus.fi/tuomioistuimet/fi/index/ratkaisut/hovioikeuksienratkaisuja.html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u="sng" dirty="0">
                <a:solidFill>
                  <a:schemeClr val="hlink"/>
                </a:solidFill>
                <a:hlinkClick r:id="rId4"/>
              </a:rPr>
              <a:t>https://www.asuntokaupanvirheet.fi/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u="sng" dirty="0">
                <a:solidFill>
                  <a:schemeClr val="hlink"/>
                </a:solidFill>
                <a:hlinkClick r:id="rId5"/>
              </a:rPr>
              <a:t>http://korkeinoikeus.fi/fi/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457200" marR="0" lvl="0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LEA_Forum4_ope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237</Words>
  <Application>Microsoft Office PowerPoint</Application>
  <PresentationFormat>Näytössä katseltava diaesitys (4:3)</PresentationFormat>
  <Paragraphs>57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Verdana</vt:lpstr>
      <vt:lpstr>Arial</vt:lpstr>
      <vt:lpstr>Courier New</vt:lpstr>
      <vt:lpstr>Merriweather Sans</vt:lpstr>
      <vt:lpstr>0LEA_Forum4_ope</vt:lpstr>
      <vt:lpstr>PowerPoint-esitys</vt:lpstr>
      <vt:lpstr>Virhe kiinteistössä</vt:lpstr>
      <vt:lpstr>Virhe kiinteistössä</vt:lpstr>
      <vt:lpstr>Virhe kiinteistössä</vt:lpstr>
      <vt:lpstr>Virhe kiinteistössä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Järjestelmänvalvoja</cp:lastModifiedBy>
  <cp:revision>6</cp:revision>
  <dcterms:modified xsi:type="dcterms:W3CDTF">2018-12-18T06:59:01Z</dcterms:modified>
</cp:coreProperties>
</file>