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7" r:id="rId9"/>
    <p:sldId id="263" r:id="rId10"/>
    <p:sldId id="264" r:id="rId11"/>
    <p:sldId id="265" r:id="rId12"/>
    <p:sldId id="266" r:id="rId13"/>
  </p:sldIdLst>
  <p:sldSz cx="9144000" cy="6858000" type="screen4x3"/>
  <p:notesSz cx="6797675" cy="9926638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9933"/>
    <a:srgbClr val="999999"/>
    <a:srgbClr val="E6E6E6"/>
    <a:srgbClr val="215134"/>
    <a:srgbClr val="D58B00"/>
    <a:srgbClr val="21513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88951" autoAdjust="0"/>
  </p:normalViewPr>
  <p:slideViewPr>
    <p:cSldViewPr>
      <p:cViewPr>
        <p:scale>
          <a:sx n="88" d="100"/>
          <a:sy n="88" d="100"/>
        </p:scale>
        <p:origin x="-2304" y="-4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EA4D1ACE-5701-4C9B-8987-1B25125CD337}" type="datetime1">
              <a:rPr lang="fi-FI"/>
              <a:pPr>
                <a:defRPr/>
              </a:pPr>
              <a:t>28.8.2017</a:t>
            </a:fld>
            <a:endParaRPr lang="fi-FI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34DAF5FD-D6FE-4362-8919-B6E2BD26C1F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5112567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00010CC0-E94F-400D-91BA-C5A96C757E60}" type="datetime1">
              <a:rPr lang="fi-FI"/>
              <a:pPr>
                <a:defRPr/>
              </a:pPr>
              <a:t>28.8.2017</a:t>
            </a:fld>
            <a:endParaRPr lang="fi-FI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C764C0A1-07A4-456A-B8C7-32BD778C4FC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60791076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ctr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ctr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ctr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algn="ctr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A4DDF5DD-97EC-42F0-A333-7F3476C5C451}" type="datetime1">
              <a:rPr lang="fi-FI" b="0" smtClean="0"/>
              <a:pPr algn="r" eaLnBrk="1" hangingPunct="1"/>
              <a:t>28.8.2017</a:t>
            </a:fld>
            <a:endParaRPr lang="fi-FI" b="0" smtClean="0"/>
          </a:p>
        </p:txBody>
      </p:sp>
      <p:sp>
        <p:nvSpPr>
          <p:cNvPr id="614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ctr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ctr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ctr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algn="ctr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F9E8DED-0A3C-4966-AF25-DCDB37DAF0F7}" type="slidenum">
              <a:rPr lang="fi-FI" b="0" smtClean="0"/>
              <a:pPr algn="r" eaLnBrk="1" hangingPunct="1"/>
              <a:t>1</a:t>
            </a:fld>
            <a:endParaRPr lang="fi-FI" b="0" smtClean="0"/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hangingPunct="0">
              <a:buClr>
                <a:schemeClr val="accent2"/>
              </a:buClr>
            </a:pPr>
            <a:r>
              <a:rPr lang="fi-FI" sz="2600" dirty="0" smtClean="0">
                <a:solidFill>
                  <a:schemeClr val="tx2"/>
                </a:solidFill>
              </a:rPr>
              <a:t>Niitä, joiden tulee maksaa veroa, kutsutaan verovelvollisiksi</a:t>
            </a:r>
          </a:p>
          <a:p>
            <a:pPr lvl="1" hangingPunct="0">
              <a:buClr>
                <a:schemeClr val="accent2"/>
              </a:buClr>
            </a:pPr>
            <a:r>
              <a:rPr lang="fi-FI" sz="2200" dirty="0" smtClean="0">
                <a:solidFill>
                  <a:schemeClr val="tx2"/>
                </a:solidFill>
              </a:rPr>
              <a:t>Ihmiset ja yhteisöt (esim. yritykset)</a:t>
            </a:r>
          </a:p>
          <a:p>
            <a:pPr hangingPunct="0">
              <a:buClr>
                <a:schemeClr val="accent2"/>
              </a:buClr>
            </a:pPr>
            <a:r>
              <a:rPr lang="fi-FI" sz="2600" dirty="0" smtClean="0">
                <a:solidFill>
                  <a:schemeClr val="tx2"/>
                </a:solidFill>
              </a:rPr>
              <a:t>Pääosan veroista kerää Verohallinto</a:t>
            </a:r>
          </a:p>
          <a:p>
            <a:pPr lvl="1" hangingPunct="0">
              <a:buClr>
                <a:schemeClr val="accent2"/>
              </a:buClr>
            </a:pPr>
            <a:r>
              <a:rPr lang="fi-FI" sz="2200" dirty="0" smtClean="0">
                <a:solidFill>
                  <a:schemeClr val="tx2"/>
                </a:solidFill>
              </a:rPr>
              <a:t>Myös Tulli ja </a:t>
            </a:r>
            <a:r>
              <a:rPr lang="fi-FI" sz="2200" dirty="0" err="1" smtClean="0">
                <a:solidFill>
                  <a:schemeClr val="tx2"/>
                </a:solidFill>
              </a:rPr>
              <a:t>Trafi</a:t>
            </a:r>
            <a:r>
              <a:rPr lang="fi-FI" sz="2200" dirty="0" smtClean="0">
                <a:solidFill>
                  <a:schemeClr val="tx2"/>
                </a:solidFill>
              </a:rPr>
              <a:t> keräävät veroja</a:t>
            </a:r>
          </a:p>
          <a:p>
            <a:pPr hangingPunct="0">
              <a:buClr>
                <a:schemeClr val="accent2"/>
              </a:buClr>
            </a:pPr>
            <a:r>
              <a:rPr lang="fi-FI" sz="2600" dirty="0" smtClean="0">
                <a:solidFill>
                  <a:schemeClr val="tx2"/>
                </a:solidFill>
              </a:rPr>
              <a:t>Verohallinto jakaa rahat eteenpäin veronsaajille: </a:t>
            </a:r>
          </a:p>
          <a:p>
            <a:pPr lvl="1" hangingPunct="0">
              <a:buClr>
                <a:schemeClr val="accent2"/>
              </a:buClr>
            </a:pPr>
            <a:r>
              <a:rPr lang="fi-FI" sz="2200" dirty="0" smtClean="0">
                <a:solidFill>
                  <a:schemeClr val="tx2"/>
                </a:solidFill>
              </a:rPr>
              <a:t>Valtiolle</a:t>
            </a:r>
          </a:p>
          <a:p>
            <a:pPr lvl="1" hangingPunct="0">
              <a:buClr>
                <a:schemeClr val="accent2"/>
              </a:buClr>
            </a:pPr>
            <a:r>
              <a:rPr lang="fi-FI" sz="2200" dirty="0" smtClean="0">
                <a:solidFill>
                  <a:schemeClr val="tx2"/>
                </a:solidFill>
              </a:rPr>
              <a:t>Kunnille </a:t>
            </a:r>
          </a:p>
          <a:p>
            <a:pPr lvl="1" hangingPunct="0">
              <a:buClr>
                <a:schemeClr val="accent2"/>
              </a:buClr>
            </a:pPr>
            <a:r>
              <a:rPr lang="fi-FI" sz="2200" dirty="0" smtClean="0">
                <a:solidFill>
                  <a:schemeClr val="tx2"/>
                </a:solidFill>
              </a:rPr>
              <a:t>Kansaneläkelaitokselle</a:t>
            </a:r>
          </a:p>
          <a:p>
            <a:pPr lvl="1" hangingPunct="0">
              <a:buClr>
                <a:schemeClr val="accent2"/>
              </a:buClr>
            </a:pPr>
            <a:r>
              <a:rPr lang="fi-FI" sz="2200" dirty="0" smtClean="0">
                <a:solidFill>
                  <a:schemeClr val="tx2"/>
                </a:solidFill>
              </a:rPr>
              <a:t>Seurakunnille</a:t>
            </a:r>
          </a:p>
          <a:p>
            <a:pPr lvl="1" hangingPunct="0">
              <a:buClr>
                <a:schemeClr val="accent2"/>
              </a:buClr>
            </a:pPr>
            <a:r>
              <a:rPr lang="fi-FI" sz="2200" dirty="0" smtClean="0">
                <a:solidFill>
                  <a:schemeClr val="tx2"/>
                </a:solidFill>
              </a:rPr>
              <a:t>Metsänhoitoyhdistyksille</a:t>
            </a:r>
            <a:endParaRPr lang="fi-FI" dirty="0" smtClean="0">
              <a:solidFill>
                <a:schemeClr val="tx2"/>
              </a:solidFill>
            </a:endParaRP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00010CC0-E94F-400D-91BA-C5A96C757E60}" type="datetime1">
              <a:rPr lang="fi-FI" smtClean="0"/>
              <a:pPr>
                <a:defRPr/>
              </a:pPr>
              <a:t>28.8.2017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764C0A1-07A4-456A-B8C7-32BD778C4FC0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97532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1963" y="6119813"/>
            <a:ext cx="1468437" cy="45561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 descr="uusi_logo_himme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84500" y="1841500"/>
            <a:ext cx="3175000" cy="317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2057400" y="6096000"/>
            <a:ext cx="6705600" cy="0"/>
          </a:xfrm>
          <a:prstGeom prst="line">
            <a:avLst/>
          </a:prstGeom>
          <a:noFill/>
          <a:ln w="19050">
            <a:solidFill>
              <a:srgbClr val="FF9933"/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 algn="ctr">
              <a:defRPr/>
            </a:pPr>
            <a:endParaRPr lang="fi-FI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09600" y="1981200"/>
            <a:ext cx="8001000" cy="1447800"/>
          </a:xfrm>
        </p:spPr>
        <p:txBody>
          <a:bodyPr/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pPr lvl="0"/>
            <a:r>
              <a:rPr lang="fi-FI" noProof="0" smtClean="0"/>
              <a:t>Muokkaa perustyyl. napsautt.</a:t>
            </a:r>
            <a:endParaRPr lang="fi-FI" noProof="0" dirty="0" smtClean="0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fi-FI" noProof="0" smtClean="0"/>
              <a:t>Muokkaa alaotsikon perustyyliä napsautt.</a:t>
            </a:r>
            <a:endParaRPr lang="fi-FI" noProof="0" dirty="0" smtClean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6E0EB-C98C-4E34-9F20-0E64F8E68994}" type="datetime1">
              <a:rPr lang="fi-FI"/>
              <a:pPr>
                <a:defRPr/>
              </a:pPr>
              <a:t>28.8.2017</a:t>
            </a:fld>
            <a:endParaRPr lang="fi-FI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1981200" y="6096000"/>
            <a:ext cx="5029200" cy="5334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C950EB-2D47-4398-A2F6-478939DC4AC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612861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655DBB-C6C7-4724-8577-473DEACF7A36}" type="datetime1">
              <a:rPr lang="fi-FI"/>
              <a:pPr>
                <a:defRPr/>
              </a:pPr>
              <a:t>28.8.2017</a:t>
            </a:fld>
            <a:endParaRPr lang="fi-FI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640FB4-9A55-4818-972F-6EBE10AA8B9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300912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724650" y="152400"/>
            <a:ext cx="2114550" cy="58674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81000" y="152400"/>
            <a:ext cx="6191250" cy="58674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609AE6-E0D6-4882-A3FE-049810217917}" type="datetime1">
              <a:rPr lang="fi-FI"/>
              <a:pPr>
                <a:defRPr/>
              </a:pPr>
              <a:t>28.8.2017</a:t>
            </a:fld>
            <a:endParaRPr lang="fi-FI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ABC99E-090D-4CBE-AE57-36C8831E260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078365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0BA018-7EF3-4652-924E-01E1D1D2D3AD}" type="datetime1">
              <a:rPr lang="fi-FI"/>
              <a:pPr>
                <a:defRPr/>
              </a:pPr>
              <a:t>28.8.2017</a:t>
            </a:fld>
            <a:endParaRPr lang="fi-FI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099CED-1C52-4E32-BFDD-37F78673BDB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093585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0D8D6F-FEE7-4E03-AEC6-7ACB38D18FA7}" type="datetime1">
              <a:rPr lang="fi-FI"/>
              <a:pPr>
                <a:defRPr/>
              </a:pPr>
              <a:t>28.8.2017</a:t>
            </a:fld>
            <a:endParaRPr lang="fi-FI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8ADDA8-569A-4574-91B0-BD125821335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49364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219200" y="1447800"/>
            <a:ext cx="37338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5105400" y="1447800"/>
            <a:ext cx="37338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2E6B09-0D7B-48D3-A57A-87BAA061B52C}" type="datetime1">
              <a:rPr lang="fi-FI"/>
              <a:pPr>
                <a:defRPr/>
              </a:pPr>
              <a:t>28.8.2017</a:t>
            </a:fld>
            <a:endParaRPr lang="fi-FI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1C0F84-A5BE-4840-9A18-2EF653DBEB3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045054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27EDD5-8D5A-4EE3-BBB6-4A9DC52F55D9}" type="datetime1">
              <a:rPr lang="fi-FI"/>
              <a:pPr>
                <a:defRPr/>
              </a:pPr>
              <a:t>28.8.2017</a:t>
            </a:fld>
            <a:endParaRPr lang="fi-FI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6B1DE5-A68A-4CC5-9194-3FC28565CB3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814289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588A6D-4D55-43B5-8F0C-1442ECDFB1F5}" type="datetime1">
              <a:rPr lang="fi-FI"/>
              <a:pPr>
                <a:defRPr/>
              </a:pPr>
              <a:t>28.8.2017</a:t>
            </a:fld>
            <a:endParaRPr lang="fi-FI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46AB87-E603-4642-8C68-64734066EC7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919579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D6CCA2-B4D3-4EF7-BB19-CDB89282B351}" type="datetime1">
              <a:rPr lang="fi-FI"/>
              <a:pPr>
                <a:defRPr/>
              </a:pPr>
              <a:t>28.8.2017</a:t>
            </a:fld>
            <a:endParaRPr lang="fi-FI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189B93-53E1-411B-B023-F0FA0562FA0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097575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DE62A-9A8C-4D6C-A0C3-B214725EEB1E}" type="datetime1">
              <a:rPr lang="fi-FI"/>
              <a:pPr>
                <a:defRPr/>
              </a:pPr>
              <a:t>28.8.2017</a:t>
            </a:fld>
            <a:endParaRPr lang="fi-FI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11D60-F18A-4776-8A70-6617856D838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872252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 smtClean="0"/>
              <a:t>Lisää kuva napsauttamalla kuvaketta</a:t>
            </a:r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F0ED4C-9335-44FD-BBA5-D0168DFB7CAB}" type="datetime1">
              <a:rPr lang="fi-FI"/>
              <a:pPr>
                <a:defRPr/>
              </a:pPr>
              <a:t>28.8.2017</a:t>
            </a:fld>
            <a:endParaRPr lang="fi-FI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2EB2F6-78CB-4AE2-B50A-B479E6E61F1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458030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342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>
              <a:defRPr/>
            </a:pPr>
            <a:fld id="{D92ED415-8078-4E12-AB7A-50C73208B15C}" type="datetime1">
              <a:rPr lang="fi-FI"/>
              <a:pPr>
                <a:defRPr/>
              </a:pPr>
              <a:t>28.8.2017</a:t>
            </a:fld>
            <a:endParaRPr lang="fi-FI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81200" y="6096000"/>
            <a:ext cx="4876800" cy="533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10000"/>
              </a:lnSpc>
              <a:defRPr sz="1400" b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0960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pPr>
              <a:defRPr/>
            </a:pPr>
            <a:fld id="{B458B8E3-489A-4327-9510-5494BC1A8C7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1029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524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otsikon perustyyliä napsauttamalla</a:t>
            </a:r>
          </a:p>
        </p:txBody>
      </p:sp>
      <p:sp>
        <p:nvSpPr>
          <p:cNvPr id="1030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447800"/>
            <a:ext cx="76200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pic>
        <p:nvPicPr>
          <p:cNvPr id="1031" name="Picture 8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1963" y="6119813"/>
            <a:ext cx="1468437" cy="455612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6810" name="Line 10"/>
          <p:cNvSpPr>
            <a:spLocks noChangeShapeType="1"/>
          </p:cNvSpPr>
          <p:nvPr/>
        </p:nvSpPr>
        <p:spPr bwMode="auto">
          <a:xfrm>
            <a:off x="2057400" y="6096000"/>
            <a:ext cx="6705600" cy="0"/>
          </a:xfrm>
          <a:prstGeom prst="line">
            <a:avLst/>
          </a:prstGeom>
          <a:noFill/>
          <a:ln w="19050">
            <a:solidFill>
              <a:srgbClr val="FF9933"/>
            </a:solidFill>
            <a:round/>
            <a:headEnd/>
            <a:tailEnd/>
          </a:ln>
          <a:effectLst/>
          <a:extLst/>
        </p:spPr>
        <p:txBody>
          <a:bodyPr/>
          <a:lstStyle/>
          <a:p>
            <a:pPr algn="ctr">
              <a:defRPr/>
            </a:pPr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D58B00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D58B00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D58B00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D58B00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fi-FI" dirty="0" smtClean="0"/>
              <a:t>Verotus Suomessa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fi-FI" dirty="0" smtClean="0"/>
              <a:t>Verohallinto 2015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Tuloverotus tehdään vuosittain 3/3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>
              <a:buClr>
                <a:schemeClr val="accent2"/>
              </a:buClr>
            </a:pPr>
            <a:r>
              <a:rPr lang="fi-FI" sz="2400" dirty="0" smtClean="0">
                <a:solidFill>
                  <a:schemeClr val="tx2"/>
                </a:solidFill>
              </a:rPr>
              <a:t>Tuloverotus valmistuu syksyllä. Silloin tiedetään, onko veroa maksettu oikea määrä</a:t>
            </a:r>
          </a:p>
          <a:p>
            <a:pPr lvl="1" hangingPunct="0">
              <a:buClr>
                <a:schemeClr val="accent2"/>
              </a:buClr>
            </a:pPr>
            <a:r>
              <a:rPr lang="fi-FI" sz="2000" dirty="0" smtClean="0">
                <a:solidFill>
                  <a:schemeClr val="accent1"/>
                </a:solidFill>
              </a:rPr>
              <a:t>Jos veroa on peritty liikaa, Verohallinto antaa rahaa takaisin veronpalautuksena</a:t>
            </a:r>
          </a:p>
          <a:p>
            <a:pPr lvl="1" hangingPunct="0">
              <a:buClr>
                <a:schemeClr val="accent2"/>
              </a:buClr>
            </a:pPr>
            <a:r>
              <a:rPr lang="fi-FI" sz="2000" dirty="0" smtClean="0">
                <a:solidFill>
                  <a:schemeClr val="accent1"/>
                </a:solidFill>
              </a:rPr>
              <a:t>Jos veroa on peritty liian vähän, veroja täytyy maksaa lisää. Tällöin puhutaan jäännösverosta</a:t>
            </a:r>
            <a:endParaRPr lang="fi-FI" sz="2000" b="1" dirty="0" smtClean="0">
              <a:solidFill>
                <a:schemeClr val="accent1"/>
              </a:solidFill>
            </a:endParaRPr>
          </a:p>
          <a:p>
            <a:pPr hangingPunct="0">
              <a:buClr>
                <a:schemeClr val="accent2"/>
              </a:buClr>
            </a:pPr>
            <a:r>
              <a:rPr lang="fi-FI" sz="2400" dirty="0" smtClean="0">
                <a:solidFill>
                  <a:schemeClr val="tx2"/>
                </a:solidFill>
              </a:rPr>
              <a:t>Verohallinto lähettää verotuspäätöksen</a:t>
            </a:r>
            <a:endParaRPr lang="fi-FI" sz="2400" dirty="0">
              <a:solidFill>
                <a:schemeClr val="accent1"/>
              </a:solidFill>
            </a:endParaRPr>
          </a:p>
          <a:p>
            <a:pPr hangingPunct="0">
              <a:buClr>
                <a:schemeClr val="accent2"/>
              </a:buClr>
            </a:pPr>
            <a:r>
              <a:rPr lang="fi-FI" sz="2400" dirty="0">
                <a:solidFill>
                  <a:schemeClr val="tx2"/>
                </a:solidFill>
              </a:rPr>
              <a:t>Jos </a:t>
            </a:r>
            <a:r>
              <a:rPr lang="fi-FI" sz="2400" dirty="0" smtClean="0">
                <a:solidFill>
                  <a:schemeClr val="tx2"/>
                </a:solidFill>
              </a:rPr>
              <a:t>päätöksessä </a:t>
            </a:r>
            <a:r>
              <a:rPr lang="fi-FI" sz="2400" dirty="0">
                <a:solidFill>
                  <a:schemeClr val="tx2"/>
                </a:solidFill>
              </a:rPr>
              <a:t>havaitaan virhe, se voidaan </a:t>
            </a:r>
            <a:r>
              <a:rPr lang="fi-FI" sz="2400" dirty="0" smtClean="0">
                <a:solidFill>
                  <a:schemeClr val="tx2"/>
                </a:solidFill>
              </a:rPr>
              <a:t>oikaista</a:t>
            </a:r>
            <a:endParaRPr lang="fi-FI" sz="24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0BA018-7EF3-4652-924E-01E1D1D2D3AD}" type="datetime1">
              <a:rPr lang="fi-FI" smtClean="0"/>
              <a:pPr>
                <a:defRPr/>
              </a:pPr>
              <a:t>28.8.2017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099CED-1C52-4E32-BFDD-37F78673BDB1}" type="slidenum">
              <a:rPr lang="fi-FI" smtClean="0"/>
              <a:pPr>
                <a:defRPr/>
              </a:pPr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6668412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Myös kulutusta verotetaan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/>
            <a:r>
              <a:rPr lang="fi-FI" sz="2400" dirty="0" smtClean="0">
                <a:solidFill>
                  <a:schemeClr val="tx2"/>
                </a:solidFill>
              </a:rPr>
              <a:t>Melkein kaikkien tuotteiden ja palveluiden myyjiltä peritään arvonlisäveroa (ALV)</a:t>
            </a:r>
          </a:p>
          <a:p>
            <a:pPr lvl="1" hangingPunct="0"/>
            <a:r>
              <a:rPr lang="fi-FI" sz="2000" dirty="0" smtClean="0">
                <a:solidFill>
                  <a:schemeClr val="tx2"/>
                </a:solidFill>
              </a:rPr>
              <a:t>Myyjät lisäävät veron tuotteen hintaan, joten sen maksaa kuluttaja</a:t>
            </a:r>
          </a:p>
          <a:p>
            <a:pPr hangingPunct="0"/>
            <a:r>
              <a:rPr lang="fi-FI" sz="2400" dirty="0" smtClean="0">
                <a:solidFill>
                  <a:schemeClr val="tx2"/>
                </a:solidFill>
              </a:rPr>
              <a:t>Joidenkin tuotteiden, kuten alkoholin ja tupakan, valmistajilta peritään valmisteveroa </a:t>
            </a:r>
          </a:p>
          <a:p>
            <a:pPr lvl="1" hangingPunct="0"/>
            <a:r>
              <a:rPr lang="fi-FI" sz="2000" dirty="0" smtClean="0">
                <a:solidFill>
                  <a:schemeClr val="tx2"/>
                </a:solidFill>
              </a:rPr>
              <a:t>Myös valmistevero lisätään tuotteen hintaan</a:t>
            </a:r>
          </a:p>
          <a:p>
            <a:pPr marL="0" indent="0" hangingPunct="0">
              <a:buNone/>
            </a:pPr>
            <a:endParaRPr lang="fi-FI" dirty="0" smtClean="0">
              <a:solidFill>
                <a:schemeClr val="tx2"/>
              </a:solidFill>
            </a:endParaRPr>
          </a:p>
          <a:p>
            <a:endParaRPr lang="fi-FI" dirty="0" smtClean="0">
              <a:solidFill>
                <a:schemeClr val="tx2"/>
              </a:solidFill>
            </a:endParaRP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0BA018-7EF3-4652-924E-01E1D1D2D3AD}" type="datetime1">
              <a:rPr lang="fi-FI" smtClean="0"/>
              <a:pPr>
                <a:defRPr/>
              </a:pPr>
              <a:t>28.8.2017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099CED-1C52-4E32-BFDD-37F78673BDB1}" type="slidenum">
              <a:rPr lang="fi-FI" smtClean="0"/>
              <a:pPr>
                <a:defRPr/>
              </a:pPr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4059867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Muita veroja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hangingPunct="0"/>
            <a:r>
              <a:rPr lang="fi-FI" sz="2600" dirty="0" smtClean="0">
                <a:solidFill>
                  <a:schemeClr val="tx2"/>
                </a:solidFill>
              </a:rPr>
              <a:t>Perintövero</a:t>
            </a:r>
          </a:p>
          <a:p>
            <a:pPr lvl="1" hangingPunct="0"/>
            <a:r>
              <a:rPr lang="fi-FI" sz="2200" dirty="0" smtClean="0">
                <a:solidFill>
                  <a:schemeClr val="tx2"/>
                </a:solidFill>
              </a:rPr>
              <a:t>Omaisuuden arvon ja sukulaisuussuhteen mukaan</a:t>
            </a:r>
          </a:p>
          <a:p>
            <a:pPr hangingPunct="0"/>
            <a:r>
              <a:rPr lang="fi-FI" sz="2600" dirty="0" smtClean="0">
                <a:solidFill>
                  <a:schemeClr val="tx2"/>
                </a:solidFill>
              </a:rPr>
              <a:t>Lahjavero</a:t>
            </a:r>
          </a:p>
          <a:p>
            <a:pPr lvl="1" hangingPunct="0"/>
            <a:r>
              <a:rPr lang="fi-FI" sz="2200" dirty="0" smtClean="0">
                <a:solidFill>
                  <a:schemeClr val="tx2"/>
                </a:solidFill>
              </a:rPr>
              <a:t>Lahjan arvon ja sukulaisuussuhteen perusteella</a:t>
            </a:r>
          </a:p>
          <a:p>
            <a:pPr hangingPunct="0"/>
            <a:r>
              <a:rPr lang="fi-FI" sz="2600" dirty="0" smtClean="0">
                <a:solidFill>
                  <a:schemeClr val="tx2"/>
                </a:solidFill>
              </a:rPr>
              <a:t>Kiinteistövero</a:t>
            </a:r>
          </a:p>
          <a:p>
            <a:pPr lvl="1" hangingPunct="0"/>
            <a:r>
              <a:rPr lang="fi-FI" sz="2200" dirty="0" smtClean="0">
                <a:solidFill>
                  <a:schemeClr val="tx2"/>
                </a:solidFill>
              </a:rPr>
              <a:t>Maan ja rakennusten arvoon perustuva vero, jonka omistaja maksaa kiinteistön sijaintikunnalle</a:t>
            </a:r>
          </a:p>
          <a:p>
            <a:pPr hangingPunct="0"/>
            <a:r>
              <a:rPr lang="fi-FI" sz="2600" dirty="0" smtClean="0">
                <a:solidFill>
                  <a:schemeClr val="tx2"/>
                </a:solidFill>
              </a:rPr>
              <a:t>Varainsiirtovero</a:t>
            </a:r>
          </a:p>
          <a:p>
            <a:pPr lvl="1" hangingPunct="0"/>
            <a:r>
              <a:rPr lang="fi-FI" sz="2200" dirty="0" smtClean="0">
                <a:solidFill>
                  <a:schemeClr val="tx2"/>
                </a:solidFill>
              </a:rPr>
              <a:t>Vero, jonka kiinteistön tai arvopaperin (esim. asunto-osakkeen) ostaja maksaa valtiolle</a:t>
            </a:r>
          </a:p>
          <a:p>
            <a:pPr hangingPunct="0"/>
            <a:r>
              <a:rPr lang="fi-FI" sz="2600" dirty="0" smtClean="0">
                <a:solidFill>
                  <a:schemeClr val="tx2"/>
                </a:solidFill>
              </a:rPr>
              <a:t>Lähdevero</a:t>
            </a:r>
          </a:p>
          <a:p>
            <a:pPr lvl="1" hangingPunct="0"/>
            <a:r>
              <a:rPr lang="fi-FI" sz="2200" dirty="0" smtClean="0">
                <a:solidFill>
                  <a:schemeClr val="tx2"/>
                </a:solidFill>
              </a:rPr>
              <a:t>Maksetaan esim. pankkitalletuksille kertyneestä korosta</a:t>
            </a:r>
          </a:p>
          <a:p>
            <a:pPr hangingPunct="0"/>
            <a:r>
              <a:rPr lang="fi-FI" sz="2600" dirty="0" smtClean="0">
                <a:solidFill>
                  <a:schemeClr val="tx2"/>
                </a:solidFill>
              </a:rPr>
              <a:t>Yle-vero</a:t>
            </a:r>
          </a:p>
          <a:p>
            <a:pPr lvl="1" hangingPunct="0"/>
            <a:r>
              <a:rPr lang="fi-FI" sz="2200" dirty="0" smtClean="0">
                <a:solidFill>
                  <a:schemeClr val="tx2"/>
                </a:solidFill>
              </a:rPr>
              <a:t>Verolla rahoitetaan Yleisradion toimintaa. Veroa maksavat täysi-ikäiset ihmiset sekä yhteisöt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0BA018-7EF3-4652-924E-01E1D1D2D3AD}" type="datetime1">
              <a:rPr lang="fi-FI" smtClean="0"/>
              <a:pPr>
                <a:defRPr/>
              </a:pPr>
              <a:t>28.8.2017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099CED-1C52-4E32-BFDD-37F78673BDB1}" type="slidenum">
              <a:rPr lang="fi-FI" smtClean="0"/>
              <a:pPr>
                <a:defRPr/>
              </a:pPr>
              <a:t>12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487341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Päivämäärän paikkamerkki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ctr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ctr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ctr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algn="ctr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462DAA0B-0440-4F54-90E7-4EE6AA2BA576}" type="datetime1">
              <a:rPr lang="fi-FI" b="0" smtClean="0"/>
              <a:pPr algn="r" eaLnBrk="1" hangingPunct="1"/>
              <a:t>28.8.2017</a:t>
            </a:fld>
            <a:endParaRPr lang="fi-FI" b="0" smtClean="0"/>
          </a:p>
        </p:txBody>
      </p:sp>
      <p:sp>
        <p:nvSpPr>
          <p:cNvPr id="4099" name="Dian numeron paikkamerkki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 eaLnBrk="0" hangingPunct="0">
              <a:defRPr b="1">
                <a:solidFill>
                  <a:schemeClr val="tx1"/>
                </a:solidFill>
                <a:latin typeface="Arial" charset="0"/>
              </a:defRPr>
            </a:lvl1pPr>
            <a:lvl2pPr marL="742950" indent="-285750" algn="ctr" eaLnBrk="0" hangingPunct="0">
              <a:defRPr b="1">
                <a:solidFill>
                  <a:schemeClr val="tx1"/>
                </a:solidFill>
                <a:latin typeface="Arial" charset="0"/>
              </a:defRPr>
            </a:lvl2pPr>
            <a:lvl3pPr marL="1143000" indent="-228600" algn="ctr" eaLnBrk="0" hangingPunct="0">
              <a:defRPr b="1">
                <a:solidFill>
                  <a:schemeClr val="tx1"/>
                </a:solidFill>
                <a:latin typeface="Arial" charset="0"/>
              </a:defRPr>
            </a:lvl3pPr>
            <a:lvl4pPr marL="1600200" indent="-228600" algn="ctr" eaLnBrk="0" hangingPunct="0">
              <a:defRPr b="1">
                <a:solidFill>
                  <a:schemeClr val="tx1"/>
                </a:solidFill>
                <a:latin typeface="Arial" charset="0"/>
              </a:defRPr>
            </a:lvl4pPr>
            <a:lvl5pPr marL="2057400" indent="-228600" algn="ctr" eaLnBrk="0" hangingPunct="0">
              <a:defRPr b="1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87367BFF-6876-48A6-A09F-EB96ADBDA406}" type="slidenum">
              <a:rPr lang="fi-FI" b="0" smtClean="0"/>
              <a:pPr algn="r" eaLnBrk="1" hangingPunct="1"/>
              <a:t>2</a:t>
            </a:fld>
            <a:endParaRPr lang="fi-FI" b="0" smtClean="0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Yhteiskunta toimii verovaroilla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hangingPunct="0">
              <a:buFont typeface="Arial" pitchFamily="34" charset="0"/>
              <a:buChar char="•"/>
            </a:pPr>
            <a:r>
              <a:rPr lang="fi-FI" sz="2400" dirty="0" smtClean="0">
                <a:solidFill>
                  <a:schemeClr val="tx2"/>
                </a:solidFill>
              </a:rPr>
              <a:t>Veroilla kustannetaan julkisia palveluita</a:t>
            </a:r>
          </a:p>
          <a:p>
            <a:pPr lvl="1" hangingPunct="0">
              <a:buFont typeface="Arial" pitchFamily="34" charset="0"/>
              <a:buChar char="•"/>
            </a:pPr>
            <a:r>
              <a:rPr lang="fi-FI" sz="2000" dirty="0" smtClean="0">
                <a:solidFill>
                  <a:schemeClr val="tx2"/>
                </a:solidFill>
              </a:rPr>
              <a:t>Esim. terveydenhuolto, koulutus, päiväkodit</a:t>
            </a:r>
          </a:p>
          <a:p>
            <a:pPr hangingPunct="0">
              <a:buFont typeface="Arial" pitchFamily="34" charset="0"/>
              <a:buChar char="•"/>
            </a:pPr>
            <a:r>
              <a:rPr lang="fi-FI" sz="2400" dirty="0">
                <a:solidFill>
                  <a:schemeClr val="tx2"/>
                </a:solidFill>
              </a:rPr>
              <a:t>Veroilla kustannetaan </a:t>
            </a:r>
            <a:r>
              <a:rPr lang="fi-FI" sz="2400" dirty="0" smtClean="0">
                <a:solidFill>
                  <a:schemeClr val="tx2"/>
                </a:solidFill>
              </a:rPr>
              <a:t>valtion toiminta</a:t>
            </a:r>
            <a:endParaRPr lang="fi-FI" sz="2400" dirty="0">
              <a:solidFill>
                <a:schemeClr val="tx2"/>
              </a:solidFill>
            </a:endParaRPr>
          </a:p>
          <a:p>
            <a:pPr lvl="1" hangingPunct="0">
              <a:buFont typeface="Arial" pitchFamily="34" charset="0"/>
              <a:buChar char="•"/>
            </a:pPr>
            <a:r>
              <a:rPr lang="fi-FI" sz="2000" dirty="0">
                <a:solidFill>
                  <a:schemeClr val="tx2"/>
                </a:solidFill>
              </a:rPr>
              <a:t>Esim. </a:t>
            </a:r>
            <a:r>
              <a:rPr lang="fi-FI" sz="2000" dirty="0" smtClean="0">
                <a:solidFill>
                  <a:schemeClr val="tx2"/>
                </a:solidFill>
              </a:rPr>
              <a:t>tieverkosto, maanpuolustus, eduskunta</a:t>
            </a:r>
            <a:endParaRPr lang="fi-FI" sz="2000" strike="sngStrike" dirty="0" smtClean="0">
              <a:solidFill>
                <a:schemeClr val="tx2"/>
              </a:solidFill>
            </a:endParaRPr>
          </a:p>
          <a:p>
            <a:pPr hangingPunct="0">
              <a:buFont typeface="Arial" pitchFamily="34" charset="0"/>
              <a:buChar char="•"/>
            </a:pPr>
            <a:r>
              <a:rPr lang="fi-FI" sz="2400" dirty="0" smtClean="0">
                <a:solidFill>
                  <a:schemeClr val="tx2"/>
                </a:solidFill>
              </a:rPr>
              <a:t>Veroilla voidaan vaikuttaa ihmisten käyttäytymiseen</a:t>
            </a:r>
          </a:p>
          <a:p>
            <a:pPr lvl="1" hangingPunct="0">
              <a:buFont typeface="Arial" pitchFamily="34" charset="0"/>
              <a:buChar char="•"/>
            </a:pPr>
            <a:r>
              <a:rPr lang="fi-FI" sz="2000" dirty="0" smtClean="0">
                <a:solidFill>
                  <a:schemeClr val="tx2"/>
                </a:solidFill>
              </a:rPr>
              <a:t>Esim.  ympäristöystävällisten tuotteiden käytön edistäminen, alkoholivero</a:t>
            </a:r>
          </a:p>
          <a:p>
            <a:pPr>
              <a:buFont typeface="Arial" pitchFamily="34" charset="0"/>
              <a:buChar char="•"/>
            </a:pPr>
            <a:r>
              <a:rPr lang="fi-FI" sz="2400" dirty="0" smtClean="0">
                <a:solidFill>
                  <a:schemeClr val="tx2"/>
                </a:solidFill>
              </a:rPr>
              <a:t>Veroilla voidaan tasoittaa tuloeroja</a:t>
            </a:r>
          </a:p>
          <a:p>
            <a:pPr lvl="1">
              <a:buFont typeface="Arial" pitchFamily="34" charset="0"/>
              <a:buChar char="•"/>
            </a:pPr>
            <a:r>
              <a:rPr lang="fi-FI" sz="2000" dirty="0" smtClean="0">
                <a:solidFill>
                  <a:schemeClr val="tx2"/>
                </a:solidFill>
              </a:rPr>
              <a:t>Esim. lapsilisät, eläkkeet, asumistuki</a:t>
            </a:r>
          </a:p>
          <a:p>
            <a:pPr eaLnBrk="1" hangingPunct="1"/>
            <a:endParaRPr lang="fi-FI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Verotus perustuu lakeihin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>
              <a:buClr>
                <a:schemeClr val="accent2"/>
              </a:buClr>
            </a:pPr>
            <a:r>
              <a:rPr lang="fi-FI" sz="2400" dirty="0" smtClean="0">
                <a:solidFill>
                  <a:schemeClr val="tx2"/>
                </a:solidFill>
              </a:rPr>
              <a:t>Verotus perustuu lakeihin, jotka valmistelee valtiovarainministeriö ja hyväksyy eduskunta</a:t>
            </a:r>
          </a:p>
          <a:p>
            <a:pPr lvl="1" hangingPunct="0"/>
            <a:r>
              <a:rPr lang="fi-FI" sz="2000" dirty="0" smtClean="0">
                <a:solidFill>
                  <a:schemeClr val="tx2"/>
                </a:solidFill>
              </a:rPr>
              <a:t>Verohallinto toteuttaa tehtäväänsä kantaa verot siten, miten eduskunta on päättänyt</a:t>
            </a:r>
          </a:p>
          <a:p>
            <a:pPr hangingPunct="0">
              <a:buClr>
                <a:schemeClr val="accent2"/>
              </a:buClr>
            </a:pPr>
            <a:r>
              <a:rPr lang="fi-FI" sz="2400" dirty="0" smtClean="0">
                <a:solidFill>
                  <a:schemeClr val="tx2"/>
                </a:solidFill>
              </a:rPr>
              <a:t>Myös Euroopan unionissa päätetään Suomen verotuksesta</a:t>
            </a:r>
          </a:p>
          <a:p>
            <a:pPr hangingPunct="0">
              <a:buClr>
                <a:schemeClr val="accent2"/>
              </a:buClr>
            </a:pPr>
            <a:r>
              <a:rPr lang="fi-FI" sz="2400" dirty="0" smtClean="0">
                <a:solidFill>
                  <a:schemeClr val="tx2"/>
                </a:solidFill>
              </a:rPr>
              <a:t>Kunnat ja seurakunnat päättävät itse veroprosenttinsa</a:t>
            </a:r>
          </a:p>
          <a:p>
            <a:pPr>
              <a:buClr>
                <a:schemeClr val="accent2"/>
              </a:buClr>
            </a:pPr>
            <a:endParaRPr lang="fi-FI" sz="2400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fi-FI" sz="24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0BA018-7EF3-4652-924E-01E1D1D2D3AD}" type="datetime1">
              <a:rPr lang="fi-FI" smtClean="0"/>
              <a:pPr>
                <a:defRPr/>
              </a:pPr>
              <a:t>28.8.2017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099CED-1C52-4E32-BFDD-37F78673BDB1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7311434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Veroja maksetaan valtiolle ja kunnille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0BA018-7EF3-4652-924E-01E1D1D2D3AD}" type="datetime1">
              <a:rPr lang="fi-FI" smtClean="0"/>
              <a:pPr>
                <a:defRPr/>
              </a:pPr>
              <a:t>28.8.2017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099CED-1C52-4E32-BFDD-37F78673BDB1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47738" y="1494631"/>
            <a:ext cx="7248525" cy="423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145307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Välittömät ja välilliset verot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99592" y="1447800"/>
            <a:ext cx="7620000" cy="4572000"/>
          </a:xfrm>
        </p:spPr>
        <p:txBody>
          <a:bodyPr>
            <a:normAutofit fontScale="92500" lnSpcReduction="20000"/>
          </a:bodyPr>
          <a:lstStyle/>
          <a:p>
            <a:pPr lvl="0" hangingPunct="0">
              <a:buClr>
                <a:schemeClr val="accent2"/>
              </a:buClr>
            </a:pPr>
            <a:r>
              <a:rPr lang="fi-FI" dirty="0" smtClean="0">
                <a:solidFill>
                  <a:schemeClr val="tx2"/>
                </a:solidFill>
              </a:rPr>
              <a:t>Verot voidaan jakaa välillisiin ja välittömiin</a:t>
            </a:r>
          </a:p>
          <a:p>
            <a:pPr lvl="1" hangingPunct="0">
              <a:buClr>
                <a:schemeClr val="accent2"/>
              </a:buClr>
            </a:pPr>
            <a:r>
              <a:rPr lang="fi-FI" dirty="0" smtClean="0">
                <a:solidFill>
                  <a:schemeClr val="tx2"/>
                </a:solidFill>
              </a:rPr>
              <a:t>Välittömän veron maksaa se, jolle vero on määrätty</a:t>
            </a:r>
          </a:p>
          <a:p>
            <a:pPr lvl="2" hangingPunct="0">
              <a:buClr>
                <a:schemeClr val="accent2"/>
              </a:buClr>
            </a:pPr>
            <a:r>
              <a:rPr lang="fi-FI" sz="2200" dirty="0" smtClean="0">
                <a:solidFill>
                  <a:schemeClr val="tx2"/>
                </a:solidFill>
              </a:rPr>
              <a:t>Esim. jokainen maksaa itse palkastaan veroa</a:t>
            </a:r>
          </a:p>
          <a:p>
            <a:pPr lvl="1" hangingPunct="0">
              <a:buClr>
                <a:schemeClr val="accent2"/>
              </a:buClr>
            </a:pPr>
            <a:r>
              <a:rPr lang="fi-FI" dirty="0" smtClean="0">
                <a:solidFill>
                  <a:schemeClr val="tx2"/>
                </a:solidFill>
              </a:rPr>
              <a:t>Välillinen vero siirretään jonkin toisen maksettavaksi</a:t>
            </a:r>
          </a:p>
          <a:p>
            <a:pPr lvl="2" hangingPunct="0">
              <a:buClr>
                <a:schemeClr val="accent2"/>
              </a:buClr>
            </a:pPr>
            <a:r>
              <a:rPr lang="fi-FI" sz="2200" dirty="0" smtClean="0">
                <a:solidFill>
                  <a:schemeClr val="tx2"/>
                </a:solidFill>
              </a:rPr>
              <a:t>Esim. arvonlisävero määrätään myyjälle, joka lisää veron tuotteen hintaan. Veron maksaa siis kuluttaja</a:t>
            </a:r>
          </a:p>
          <a:p>
            <a:pPr hangingPunct="0">
              <a:buClr>
                <a:schemeClr val="accent2"/>
              </a:buClr>
            </a:pPr>
            <a:r>
              <a:rPr lang="fi-FI" dirty="0" smtClean="0">
                <a:solidFill>
                  <a:schemeClr val="tx2"/>
                </a:solidFill>
              </a:rPr>
              <a:t>Vero voi olla suhteellinen tai progressiivinen</a:t>
            </a:r>
          </a:p>
          <a:p>
            <a:pPr lvl="1" hangingPunct="0">
              <a:buClr>
                <a:schemeClr val="accent2"/>
              </a:buClr>
            </a:pPr>
            <a:r>
              <a:rPr lang="fi-FI" dirty="0" smtClean="0">
                <a:solidFill>
                  <a:schemeClr val="tx2"/>
                </a:solidFill>
              </a:rPr>
              <a:t>Vero on </a:t>
            </a:r>
            <a:r>
              <a:rPr lang="fi-FI" i="1" dirty="0" smtClean="0">
                <a:solidFill>
                  <a:schemeClr val="tx2"/>
                </a:solidFill>
              </a:rPr>
              <a:t>suhteellinen</a:t>
            </a:r>
            <a:r>
              <a:rPr lang="fi-FI" dirty="0" smtClean="0">
                <a:solidFill>
                  <a:schemeClr val="tx2"/>
                </a:solidFill>
              </a:rPr>
              <a:t>, jos kaikki maksavat veroa yhtä suuren prosenttiosuuden  tuloistaan</a:t>
            </a:r>
          </a:p>
          <a:p>
            <a:pPr lvl="2" hangingPunct="0">
              <a:buClr>
                <a:schemeClr val="accent2"/>
              </a:buClr>
            </a:pPr>
            <a:r>
              <a:rPr lang="fi-FI" sz="2200" dirty="0" smtClean="0">
                <a:solidFill>
                  <a:schemeClr val="tx2"/>
                </a:solidFill>
              </a:rPr>
              <a:t>Esim. kunnallisvero, pääomatulovero</a:t>
            </a:r>
          </a:p>
          <a:p>
            <a:pPr lvl="1" hangingPunct="0">
              <a:buClr>
                <a:schemeClr val="accent2"/>
              </a:buClr>
            </a:pPr>
            <a:r>
              <a:rPr lang="fi-FI" dirty="0" smtClean="0">
                <a:solidFill>
                  <a:schemeClr val="tx2"/>
                </a:solidFill>
              </a:rPr>
              <a:t>Vero voi olla </a:t>
            </a:r>
            <a:r>
              <a:rPr lang="fi-FI" i="1" dirty="0" smtClean="0">
                <a:solidFill>
                  <a:schemeClr val="tx2"/>
                </a:solidFill>
              </a:rPr>
              <a:t>progressiivinen</a:t>
            </a:r>
            <a:r>
              <a:rPr lang="fi-FI" dirty="0" smtClean="0">
                <a:solidFill>
                  <a:schemeClr val="tx2"/>
                </a:solidFill>
              </a:rPr>
              <a:t>, jolloin veroprosentti on sitä suurempi, mitä suuremmat tulot ovat</a:t>
            </a:r>
          </a:p>
          <a:p>
            <a:pPr lvl="2" hangingPunct="0">
              <a:buClr>
                <a:schemeClr val="accent2"/>
              </a:buClr>
            </a:pPr>
            <a:r>
              <a:rPr lang="fi-FI" sz="2200" dirty="0" smtClean="0">
                <a:solidFill>
                  <a:schemeClr val="tx2"/>
                </a:solidFill>
              </a:rPr>
              <a:t>Esim. ansiotulovero valtiolle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0BA018-7EF3-4652-924E-01E1D1D2D3AD}" type="datetime1">
              <a:rPr lang="fi-FI" smtClean="0"/>
              <a:pPr>
                <a:defRPr/>
              </a:pPr>
              <a:t>28.8.2017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099CED-1C52-4E32-BFDD-37F78673BDB1}" type="slidenum">
              <a:rPr lang="fi-FI" smtClean="0"/>
              <a:pPr>
                <a:defRPr/>
              </a:pPr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4839581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Tuloista maksetaan veroa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hangingPunct="0">
              <a:buFont typeface="Arial" pitchFamily="34" charset="0"/>
              <a:buChar char="•"/>
            </a:pPr>
            <a:r>
              <a:rPr lang="fi-FI" dirty="0" smtClean="0">
                <a:solidFill>
                  <a:schemeClr val="tx2"/>
                </a:solidFill>
              </a:rPr>
              <a:t>Yksityiset henkilöt maksavat tuloistaan veroa</a:t>
            </a:r>
          </a:p>
          <a:p>
            <a:pPr lvl="1" hangingPunct="0">
              <a:buFont typeface="Arial" pitchFamily="34" charset="0"/>
              <a:buChar char="•"/>
            </a:pPr>
            <a:r>
              <a:rPr lang="fi-FI" b="1" dirty="0" smtClean="0">
                <a:solidFill>
                  <a:schemeClr val="tx2"/>
                </a:solidFill>
              </a:rPr>
              <a:t>Ansiotulosta</a:t>
            </a:r>
            <a:r>
              <a:rPr lang="fi-FI" dirty="0" smtClean="0">
                <a:solidFill>
                  <a:schemeClr val="tx2"/>
                </a:solidFill>
              </a:rPr>
              <a:t> (esim. palkka) veroja usealle taholle:</a:t>
            </a:r>
          </a:p>
          <a:p>
            <a:pPr lvl="2" hangingPunct="0">
              <a:buFont typeface="Arial" pitchFamily="34" charset="0"/>
              <a:buChar char="•"/>
            </a:pPr>
            <a:r>
              <a:rPr lang="fi-FI" dirty="0" smtClean="0">
                <a:solidFill>
                  <a:schemeClr val="tx2"/>
                </a:solidFill>
              </a:rPr>
              <a:t>Tuloveroa valtiolle</a:t>
            </a:r>
          </a:p>
          <a:p>
            <a:pPr lvl="2" hangingPunct="0">
              <a:buFont typeface="Arial" pitchFamily="34" charset="0"/>
              <a:buChar char="•"/>
            </a:pPr>
            <a:r>
              <a:rPr lang="fi-FI" dirty="0" smtClean="0">
                <a:solidFill>
                  <a:schemeClr val="tx2"/>
                </a:solidFill>
              </a:rPr>
              <a:t>Kunnallisveroa kotikunnalle</a:t>
            </a:r>
          </a:p>
          <a:p>
            <a:pPr lvl="2" hangingPunct="0">
              <a:buFont typeface="Arial" pitchFamily="34" charset="0"/>
              <a:buChar char="•"/>
            </a:pPr>
            <a:r>
              <a:rPr lang="fi-FI" dirty="0" smtClean="0">
                <a:solidFill>
                  <a:schemeClr val="tx2"/>
                </a:solidFill>
              </a:rPr>
              <a:t>Kirkkoon kuuluvat maksavat kirkollisveroa seurakunnalle </a:t>
            </a:r>
          </a:p>
          <a:p>
            <a:pPr lvl="2" hangingPunct="0">
              <a:buFont typeface="Arial" pitchFamily="34" charset="0"/>
              <a:buChar char="•"/>
            </a:pPr>
            <a:r>
              <a:rPr lang="fi-FI" dirty="0" smtClean="0">
                <a:solidFill>
                  <a:schemeClr val="tx2"/>
                </a:solidFill>
              </a:rPr>
              <a:t>Lisäksi sairausvakuutusmaksu Kansaneläkelaitokselle</a:t>
            </a:r>
          </a:p>
          <a:p>
            <a:pPr lvl="1" hangingPunct="0">
              <a:buFont typeface="Arial" pitchFamily="34" charset="0"/>
              <a:buChar char="•"/>
            </a:pPr>
            <a:r>
              <a:rPr lang="fi-FI" b="1" dirty="0" smtClean="0">
                <a:solidFill>
                  <a:schemeClr val="tx2"/>
                </a:solidFill>
              </a:rPr>
              <a:t>Pääomatulosta</a:t>
            </a:r>
            <a:r>
              <a:rPr lang="fi-FI" dirty="0" smtClean="0">
                <a:solidFill>
                  <a:schemeClr val="tx2"/>
                </a:solidFill>
              </a:rPr>
              <a:t> (esim. pörssiyrityksestä saadut osinkotulot)</a:t>
            </a:r>
          </a:p>
          <a:p>
            <a:pPr lvl="2" hangingPunct="0">
              <a:buFont typeface="Arial" pitchFamily="34" charset="0"/>
              <a:buChar char="•"/>
            </a:pPr>
            <a:r>
              <a:rPr lang="fi-FI" dirty="0" smtClean="0">
                <a:solidFill>
                  <a:schemeClr val="tx2"/>
                </a:solidFill>
              </a:rPr>
              <a:t>Valtiolle</a:t>
            </a:r>
          </a:p>
          <a:p>
            <a:pPr hangingPunct="0">
              <a:buFont typeface="Arial" pitchFamily="34" charset="0"/>
              <a:buChar char="•"/>
            </a:pPr>
            <a:r>
              <a:rPr lang="fi-FI" dirty="0" smtClean="0">
                <a:solidFill>
                  <a:schemeClr val="tx2"/>
                </a:solidFill>
              </a:rPr>
              <a:t>Myös yritykset ja yhteisöt maksavat tuloistaan veroa, yhteisöveroa</a:t>
            </a:r>
          </a:p>
          <a:p>
            <a:pPr lvl="1" hangingPunct="0">
              <a:buFont typeface="Arial" pitchFamily="34" charset="0"/>
              <a:buChar char="•"/>
            </a:pPr>
            <a:r>
              <a:rPr lang="fi-FI" dirty="0" smtClean="0">
                <a:solidFill>
                  <a:schemeClr val="tx2"/>
                </a:solidFill>
              </a:rPr>
              <a:t>Valtiolle, kunnille ja seurakunnille</a:t>
            </a:r>
          </a:p>
          <a:p>
            <a:pPr lvl="1" hangingPunct="0">
              <a:buFont typeface="Arial" pitchFamily="34" charset="0"/>
              <a:buChar char="•"/>
            </a:pPr>
            <a:endParaRPr lang="fi-FI" dirty="0" smtClean="0">
              <a:solidFill>
                <a:schemeClr val="tx2"/>
              </a:solidFill>
            </a:endParaRP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0BA018-7EF3-4652-924E-01E1D1D2D3AD}" type="datetime1">
              <a:rPr lang="fi-FI" smtClean="0"/>
              <a:pPr>
                <a:defRPr/>
              </a:pPr>
              <a:t>28.8.2017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099CED-1C52-4E32-BFDD-37F78673BDB1}" type="slidenum">
              <a:rPr lang="fi-FI" smtClean="0"/>
              <a:pPr>
                <a:defRPr/>
              </a:pPr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4730357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Tuloverotus tehdään vuosittain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0BA018-7EF3-4652-924E-01E1D1D2D3AD}" type="datetime1">
              <a:rPr lang="fi-FI" smtClean="0"/>
              <a:pPr>
                <a:defRPr/>
              </a:pPr>
              <a:t>28.8.2017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099CED-1C52-4E32-BFDD-37F78673BDB1}" type="slidenum">
              <a:rPr lang="fi-FI" smtClean="0"/>
              <a:pPr>
                <a:defRPr/>
              </a:pPr>
              <a:t>7</a:t>
            </a:fld>
            <a:endParaRPr lang="fi-FI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68318" y="1196752"/>
            <a:ext cx="4775432" cy="4837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1240939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Tuloverotus tehdään vuosittain 1/3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 hangingPunct="0">
              <a:buClr>
                <a:schemeClr val="accent2"/>
              </a:buClr>
            </a:pPr>
            <a:r>
              <a:rPr lang="fi-FI" b="1" dirty="0" smtClean="0">
                <a:solidFill>
                  <a:schemeClr val="tx2"/>
                </a:solidFill>
              </a:rPr>
              <a:t>Lopullinen verotus tehdään vuoden loputtua.</a:t>
            </a:r>
          </a:p>
          <a:p>
            <a:pPr marL="342900" lvl="1" indent="-342900" hangingPunct="0">
              <a:buClr>
                <a:schemeClr val="accent2"/>
              </a:buClr>
            </a:pPr>
            <a:r>
              <a:rPr lang="fi-FI" b="1" dirty="0" smtClean="0">
                <a:solidFill>
                  <a:schemeClr val="tx2"/>
                </a:solidFill>
              </a:rPr>
              <a:t>Veroja maksetaan kuitenkin jo vuoden kuluessa sen mukaan, paljonko tuloja arvioidaan kertyvän</a:t>
            </a:r>
          </a:p>
          <a:p>
            <a:pPr marL="742950" lvl="2" indent="-342900" hangingPunct="0">
              <a:buClr>
                <a:schemeClr val="accent2"/>
              </a:buClr>
            </a:pPr>
            <a:r>
              <a:rPr lang="fi-FI" sz="2000" dirty="0" smtClean="0">
                <a:solidFill>
                  <a:schemeClr val="tx2"/>
                </a:solidFill>
              </a:rPr>
              <a:t>Puhutaan ennakkoperinnästä </a:t>
            </a:r>
          </a:p>
          <a:p>
            <a:pPr marL="742950" lvl="2" indent="-342900" hangingPunct="0">
              <a:buClr>
                <a:schemeClr val="accent2"/>
              </a:buClr>
            </a:pPr>
            <a:r>
              <a:rPr lang="fi-FI" sz="2000" dirty="0" smtClean="0">
                <a:solidFill>
                  <a:schemeClr val="tx2"/>
                </a:solidFill>
              </a:rPr>
              <a:t>Esim. jokaisesta palkasta maksetaan veroa (ennakonpidätys). Veroprosentti näkyy verokortissa, joka annetaan työnantajalle</a:t>
            </a:r>
          </a:p>
          <a:p>
            <a:pPr marL="1200150" lvl="3" indent="-342900" hangingPunct="0">
              <a:buClr>
                <a:schemeClr val="accent2"/>
              </a:buClr>
            </a:pPr>
            <a:r>
              <a:rPr lang="fi-FI" dirty="0" smtClean="0">
                <a:solidFill>
                  <a:schemeClr val="tx2"/>
                </a:solidFill>
              </a:rPr>
              <a:t>Verohallinto lähettää verokortin, joka perustuu </a:t>
            </a:r>
            <a:r>
              <a:rPr lang="fi-FI" dirty="0" smtClean="0">
                <a:solidFill>
                  <a:schemeClr val="accent1"/>
                </a:solidFill>
              </a:rPr>
              <a:t>aiempiin</a:t>
            </a:r>
            <a:r>
              <a:rPr lang="fi-FI" dirty="0" smtClean="0">
                <a:solidFill>
                  <a:schemeClr val="tx2"/>
                </a:solidFill>
              </a:rPr>
              <a:t> tuloihin. Jos tulot muuttuvat, verokorttia voi muuttaa</a:t>
            </a:r>
          </a:p>
          <a:p>
            <a:pPr lvl="1" hangingPunct="0">
              <a:buClr>
                <a:schemeClr val="accent2"/>
              </a:buClr>
            </a:pPr>
            <a:r>
              <a:rPr lang="fi-FI" sz="2000" dirty="0" smtClean="0">
                <a:solidFill>
                  <a:schemeClr val="tx2"/>
                </a:solidFill>
              </a:rPr>
              <a:t>Myös yritykset maksavat ennakkoveroa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0BA018-7EF3-4652-924E-01E1D1D2D3AD}" type="datetime1">
              <a:rPr lang="fi-FI" smtClean="0"/>
              <a:pPr>
                <a:defRPr/>
              </a:pPr>
              <a:t>28.8.2017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099CED-1C52-4E32-BFDD-37F78673BDB1}" type="slidenum">
              <a:rPr lang="fi-FI" smtClean="0"/>
              <a:pPr>
                <a:defRPr/>
              </a:pPr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1459705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Tuloverotus tehdään vuosittain 2/3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hangingPunct="0">
              <a:buClr>
                <a:schemeClr val="accent2"/>
              </a:buClr>
            </a:pPr>
            <a:r>
              <a:rPr lang="fi-FI" sz="2400" dirty="0" smtClean="0">
                <a:solidFill>
                  <a:schemeClr val="tx2"/>
                </a:solidFill>
              </a:rPr>
              <a:t>Vuoden loputtua kertyneet tulot ovat selvillä.</a:t>
            </a:r>
          </a:p>
          <a:p>
            <a:pPr hangingPunct="0">
              <a:buClr>
                <a:schemeClr val="accent2"/>
              </a:buClr>
            </a:pPr>
            <a:r>
              <a:rPr lang="fi-FI" sz="2400" dirty="0" smtClean="0">
                <a:solidFill>
                  <a:schemeClr val="tx2"/>
                </a:solidFill>
              </a:rPr>
              <a:t>Jokaiselle lähetetään veroilmoitus, jossa on Verohallinnon keräämät tiedot vuoden tuloista</a:t>
            </a:r>
          </a:p>
          <a:p>
            <a:pPr lvl="1" hangingPunct="0">
              <a:buClr>
                <a:schemeClr val="accent2"/>
              </a:buClr>
            </a:pPr>
            <a:r>
              <a:rPr lang="fi-FI" sz="2000" b="0" dirty="0" smtClean="0">
                <a:solidFill>
                  <a:schemeClr val="tx2"/>
                </a:solidFill>
              </a:rPr>
              <a:t>Ilmoitukseen voi tehdä korjauksia</a:t>
            </a:r>
            <a:endParaRPr lang="fi-FI" sz="2000" dirty="0" smtClean="0">
              <a:solidFill>
                <a:schemeClr val="tx2"/>
              </a:solidFill>
            </a:endParaRPr>
          </a:p>
          <a:p>
            <a:pPr lvl="1" hangingPunct="0">
              <a:buClr>
                <a:schemeClr val="accent2"/>
              </a:buClr>
            </a:pPr>
            <a:r>
              <a:rPr lang="fi-FI" sz="2000" b="0" dirty="0" smtClean="0">
                <a:solidFill>
                  <a:schemeClr val="tx2"/>
                </a:solidFill>
              </a:rPr>
              <a:t>Tuloista ja veroista voi tehdä vähennyksiä, joiden jälkeen veroja maksetaan vähemmän</a:t>
            </a:r>
          </a:p>
          <a:p>
            <a:pPr lvl="2" hangingPunct="0">
              <a:buClr>
                <a:schemeClr val="accent2"/>
              </a:buClr>
            </a:pPr>
            <a:r>
              <a:rPr lang="fi-FI" sz="2000" dirty="0" smtClean="0">
                <a:solidFill>
                  <a:schemeClr val="tx2"/>
                </a:solidFill>
              </a:rPr>
              <a:t>Osa annetaan automaattisesti, osaa tulee vaatia</a:t>
            </a:r>
          </a:p>
          <a:p>
            <a:pPr lvl="2" hangingPunct="0">
              <a:buClr>
                <a:schemeClr val="accent2"/>
              </a:buClr>
            </a:pPr>
            <a:r>
              <a:rPr lang="fi-FI" sz="2000" dirty="0" smtClean="0">
                <a:solidFill>
                  <a:schemeClr val="tx2"/>
                </a:solidFill>
              </a:rPr>
              <a:t>Vähennyksiä saa esim. ammattiliiton jäsenmaksuista, asuntolainan koroista ja teetetystä keittiöremontista</a:t>
            </a:r>
          </a:p>
          <a:p>
            <a:endParaRPr lang="fi-FI" dirty="0" smtClean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00BA018-7EF3-4652-924E-01E1D1D2D3AD}" type="datetime1">
              <a:rPr lang="fi-FI" smtClean="0"/>
              <a:pPr>
                <a:defRPr/>
              </a:pPr>
              <a:t>28.8.2017</a:t>
            </a:fld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099CED-1C52-4E32-BFDD-37F78673BDB1}" type="slidenum">
              <a:rPr lang="fi-FI" smtClean="0"/>
              <a:pPr>
                <a:defRPr/>
              </a:pPr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787595242"/>
      </p:ext>
    </p:extLst>
  </p:cSld>
  <p:clrMapOvr>
    <a:masterClrMapping/>
  </p:clrMapOvr>
</p:sld>
</file>

<file path=ppt/theme/theme1.xml><?xml version="1.0" encoding="utf-8"?>
<a:theme xmlns:a="http://schemas.openxmlformats.org/drawingml/2006/main" name="0800 Verohallinto">
  <a:themeElements>
    <a:clrScheme name="Verohallinto">
      <a:dk1>
        <a:srgbClr val="000000"/>
      </a:dk1>
      <a:lt1>
        <a:srgbClr val="FFFFFF"/>
      </a:lt1>
      <a:dk2>
        <a:srgbClr val="006600"/>
      </a:dk2>
      <a:lt2>
        <a:srgbClr val="E5EFE5"/>
      </a:lt2>
      <a:accent1>
        <a:srgbClr val="006600"/>
      </a:accent1>
      <a:accent2>
        <a:srgbClr val="FF9933"/>
      </a:accent2>
      <a:accent3>
        <a:srgbClr val="FFFFFF"/>
      </a:accent3>
      <a:accent4>
        <a:srgbClr val="000000"/>
      </a:accent4>
      <a:accent5>
        <a:srgbClr val="66A366"/>
      </a:accent5>
      <a:accent6>
        <a:srgbClr val="FFCC99"/>
      </a:accent6>
      <a:hlink>
        <a:srgbClr val="FF9933"/>
      </a:hlink>
      <a:folHlink>
        <a:srgbClr val="FFCC99"/>
      </a:folHlink>
    </a:clrScheme>
    <a:fontScheme name="Office-teem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0000" tIns="46800" rIns="90000" bIns="4680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-teem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0800 Verohallinto</Template>
  <TotalTime>293</TotalTime>
  <Words>576</Words>
  <Application>Microsoft Office PowerPoint</Application>
  <PresentationFormat>Näytössä katseltava diaesitys (4:3)</PresentationFormat>
  <Paragraphs>115</Paragraphs>
  <Slides>12</Slides>
  <Notes>2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3" baseType="lpstr">
      <vt:lpstr>0800 Verohallinto</vt:lpstr>
      <vt:lpstr>Verotus Suomessa</vt:lpstr>
      <vt:lpstr>Yhteiskunta toimii verovaroilla</vt:lpstr>
      <vt:lpstr>Verotus perustuu lakeihin</vt:lpstr>
      <vt:lpstr>Veroja maksetaan valtiolle ja kunnille</vt:lpstr>
      <vt:lpstr>Välittömät ja välilliset verot</vt:lpstr>
      <vt:lpstr>Tuloista maksetaan veroa</vt:lpstr>
      <vt:lpstr>Tuloverotus tehdään vuosittain</vt:lpstr>
      <vt:lpstr>Tuloverotus tehdään vuosittain 1/3</vt:lpstr>
      <vt:lpstr>Tuloverotus tehdään vuosittain 2/3</vt:lpstr>
      <vt:lpstr>Tuloverotus tehdään vuosittain 3/3</vt:lpstr>
      <vt:lpstr>Myös kulutusta verotetaan</vt:lpstr>
      <vt:lpstr>Muita veroja</vt:lpstr>
    </vt:vector>
  </TitlesOfParts>
  <Manager>Verohallinto</Manager>
  <Company>Verohallinto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Verotus Suomessa</dc:title>
  <dc:subject>Verohallinnon PowerPoint-esityspohja</dc:subject>
  <dc:creator>Katariina Harju</dc:creator>
  <cp:lastModifiedBy>Toni Uusimäki</cp:lastModifiedBy>
  <cp:revision>9</cp:revision>
  <cp:lastPrinted>2004-05-12T07:24:07Z</cp:lastPrinted>
  <dcterms:created xsi:type="dcterms:W3CDTF">2013-03-28T11:59:21Z</dcterms:created>
  <dcterms:modified xsi:type="dcterms:W3CDTF">2017-08-28T15:58:50Z</dcterms:modified>
</cp:coreProperties>
</file>