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6D98FC2-EBD2-4563-B250-F50CCF867AF4}" type="datetimeFigureOut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  <a:endParaRPr lang="fi-FI" noProof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97F9A8A-4B50-4ADC-BDFB-1CF9C0E5EDD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ainen kolmi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Ryhmä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Puolivapaa piirto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uora yhdysviiva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11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6310CC4-8E8E-42BB-91DE-04835FD682F2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12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3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6704D49-DD56-4DB7-90DB-3EA7421804B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CEB9-DB67-4A0B-B696-C9C667BBAEA0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55200-BCCD-4DE1-9AAE-04A7001B8DA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B4982-5F24-4247-BF3C-BADB8DDFB5E8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287F1-80A3-4482-9CBB-78A3244B96F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07AD-9EB9-4F7F-A810-04F4C40E998F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5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9DF29-7522-404B-9258-ECD417DBE96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ovettu nuolenkärki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Lovettu nuolenkärki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73A3A8-0E89-4535-AAB9-098B52C116A5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712DB8-AB12-475A-98D7-FDD0242E9B7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5371F9-9374-4209-89DA-C75E3353904D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BD9719-3E32-4C57-9993-245294BFBC4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300D05-3B2F-4893-ACEC-DD7304DAFC92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1275B6-2B69-48F2-B647-4E34638084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A87015-DFC6-4871-BED3-E5D5D50B20A6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C8AAE8-229A-403E-A655-058DC08EAA8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75CE-F77F-4301-9547-4A061B04AD79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3" name="Alatunnisteen paikkamerkki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6ED3E-B276-4FD1-B910-20EB8C61C5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3A1BDD-0778-4541-815B-B0F10000C502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19EA9F4-94DB-44ED-93C8-669F420EDA6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uolivapaa piirto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Puolivapaa piirto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Suorakulmainen kolmi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Lovettu nuolenkärki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Lovettu nuolenkärki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1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AAFC574-14DC-41AC-840C-2293E758C900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12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3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F3EE98C-F194-4364-A99A-CC6F809FEC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33" name="Tekstin paikkamerkki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F30EED5-088E-4A2A-993E-49CBC1FA12F5}" type="datetime1">
              <a:rPr lang="fi-FI"/>
              <a:pPr>
                <a:defRPr/>
              </a:pPr>
              <a:t>28.10.2016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F774D68-5356-4CD9-BB93-0FE39421C1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7" r:id="rId2"/>
    <p:sldLayoutId id="2147483762" r:id="rId3"/>
    <p:sldLayoutId id="2147483763" r:id="rId4"/>
    <p:sldLayoutId id="2147483764" r:id="rId5"/>
    <p:sldLayoutId id="2147483765" r:id="rId6"/>
    <p:sldLayoutId id="2147483758" r:id="rId7"/>
    <p:sldLayoutId id="2147483766" r:id="rId8"/>
    <p:sldLayoutId id="2147483767" r:id="rId9"/>
    <p:sldLayoutId id="2147483759" r:id="rId10"/>
    <p:sldLayoutId id="214748376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Kansainvälinen kauppa</a:t>
            </a:r>
            <a:endParaRPr lang="fi-FI" dirty="0"/>
          </a:p>
        </p:txBody>
      </p:sp>
      <p:sp>
        <p:nvSpPr>
          <p:cNvPr id="9219" name="Alaotsikko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fi-FI" dirty="0" smtClean="0"/>
              <a:t>Toni Uusimäki </a:t>
            </a:r>
            <a:r>
              <a:rPr lang="fi-FI" dirty="0" smtClean="0"/>
              <a:t>2014</a:t>
            </a:r>
            <a:endParaRPr lang="fi-FI" dirty="0" smtClean="0"/>
          </a:p>
        </p:txBody>
      </p:sp>
      <p:sp>
        <p:nvSpPr>
          <p:cNvPr id="9220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87A57-7F7D-4C32-BD2E-5180B76D2E35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fi-FI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019675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Ulkomaankauppa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Tavaroiden ja palvelusten vienti ulkomaille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Tuonti ulkomailta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Maailmankauppa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Käytännössä kaikki valtiot, pääpaino teollisuusmailla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Valtioiden välinen tavaroiden ja palvelusten vaihto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Teoreettisena perustana ns. </a:t>
            </a:r>
            <a:r>
              <a:rPr lang="fi-FI" u="sng" dirty="0" smtClean="0"/>
              <a:t>komparatiivinen eli suhteellinen etu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Osallistuminen työnjakoon: kukin valtio keskittyy niiden tuotteiden valmistamiseen, joita se pystyy tuottamaan suhteellisesti edullisimmin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fi-FI" dirty="0" smtClean="0"/>
              <a:t>Erikoistuminen perustuu mm. luonnonvaroihin ja työvoimaan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endParaRPr lang="fi-FI" dirty="0" smtClean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dirty="0" smtClean="0"/>
              <a:t>Ulkomaankauppa ja maailmankauppa</a:t>
            </a:r>
            <a:endParaRPr lang="fi-FI" dirty="0"/>
          </a:p>
        </p:txBody>
      </p:sp>
      <p:sp>
        <p:nvSpPr>
          <p:cNvPr id="10244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E346BB-1571-46CD-8601-98F3ED505E57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Puolestapuhujia taloudellisen liberalismin oppi-isät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Anders Chydenius, Adam Smith ja erityisesti David </a:t>
            </a:r>
            <a:r>
              <a:rPr lang="fi-FI" dirty="0" err="1" smtClean="0"/>
              <a:t>Ricardo</a:t>
            </a:r>
            <a:endParaRPr lang="fi-FI" dirty="0" smtClean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Komparatiivinen etu toteutuu ulkomaan-kaupassa, jos hyödykkeitä voidaan tuoda ja viedä vapaasti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II </a:t>
            </a:r>
            <a:r>
              <a:rPr lang="fi-FI" dirty="0" err="1" smtClean="0"/>
              <a:t>ms:n</a:t>
            </a:r>
            <a:r>
              <a:rPr lang="fi-FI" dirty="0" smtClean="0"/>
              <a:t> tuhojen jälleenrakennus vauhditti vapaakaupan kehitystä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fi-FI" dirty="0" smtClean="0"/>
              <a:t>Kansainvälinen työnjako </a:t>
            </a:r>
            <a:r>
              <a:rPr lang="fi-FI" dirty="0" smtClean="0">
                <a:sym typeface="Wingdings" pitchFamily="2" charset="2"/>
              </a:rPr>
              <a:t> uudet työpaikat, uusi vauraus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dirty="0" smtClean="0"/>
              <a:t>Vapaakauppa </a:t>
            </a:r>
            <a:r>
              <a:rPr lang="fi-FI" sz="3400" dirty="0" smtClean="0"/>
              <a:t>1/2</a:t>
            </a:r>
            <a:endParaRPr lang="fi-FI" sz="3400" dirty="0"/>
          </a:p>
        </p:txBody>
      </p:sp>
      <p:sp>
        <p:nvSpPr>
          <p:cNvPr id="11268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7A3FE7-1091-406C-A4DE-F951850AF82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Monet kansainväliset kauppajärjestöt ovat osaltaan suosineet vapaakauppaa</a:t>
            </a:r>
          </a:p>
          <a:p>
            <a:pPr eaLnBrk="1" hangingPunct="1"/>
            <a:r>
              <a:rPr lang="fi-FI" smtClean="0"/>
              <a:t>Ks. Käsitekartta järjestöistä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i-FI" dirty="0" smtClean="0"/>
              <a:t>Vapaakauppa </a:t>
            </a:r>
            <a:r>
              <a:rPr lang="fi-FI" sz="3400" dirty="0" smtClean="0"/>
              <a:t>2/2</a:t>
            </a:r>
            <a:endParaRPr lang="fi-FI" dirty="0"/>
          </a:p>
        </p:txBody>
      </p:sp>
      <p:sp>
        <p:nvSpPr>
          <p:cNvPr id="12292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0663A51-F9D5-4FD3-A535-121F245A0FAC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/>
        </p:nvSpPr>
        <p:spPr>
          <a:xfrm>
            <a:off x="3571875" y="2928938"/>
            <a:ext cx="2143125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Kauppa- ja talousjärjestöjä</a:t>
            </a:r>
          </a:p>
        </p:txBody>
      </p:sp>
      <p:sp>
        <p:nvSpPr>
          <p:cNvPr id="10" name="Tekstikehys 9"/>
          <p:cNvSpPr txBox="1">
            <a:spLocks noChangeArrowheads="1"/>
          </p:cNvSpPr>
          <p:nvPr/>
        </p:nvSpPr>
        <p:spPr bwMode="auto">
          <a:xfrm>
            <a:off x="3429000" y="857250"/>
            <a:ext cx="2366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Maailman kauppajärjestö</a:t>
            </a:r>
          </a:p>
        </p:txBody>
      </p:sp>
      <p:sp>
        <p:nvSpPr>
          <p:cNvPr id="12" name="Ellipsi 11"/>
          <p:cNvSpPr/>
          <p:nvPr/>
        </p:nvSpPr>
        <p:spPr>
          <a:xfrm>
            <a:off x="3929063" y="1500188"/>
            <a:ext cx="1271587" cy="985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WTO</a:t>
            </a:r>
          </a:p>
        </p:txBody>
      </p:sp>
      <p:cxnSp>
        <p:nvCxnSpPr>
          <p:cNvPr id="14" name="Suora yhdysviiva 13"/>
          <p:cNvCxnSpPr>
            <a:stCxn id="12" idx="4"/>
          </p:cNvCxnSpPr>
          <p:nvPr/>
        </p:nvCxnSpPr>
        <p:spPr>
          <a:xfrm rot="16200000" flipH="1">
            <a:off x="4382294" y="2667794"/>
            <a:ext cx="371475" cy="79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uora yhdysviiva 15"/>
          <p:cNvCxnSpPr>
            <a:stCxn id="12" idx="0"/>
            <a:endCxn id="10" idx="2"/>
          </p:cNvCxnSpPr>
          <p:nvPr/>
        </p:nvCxnSpPr>
        <p:spPr>
          <a:xfrm rot="5400000" flipH="1" flipV="1">
            <a:off x="4420394" y="1308894"/>
            <a:ext cx="334963" cy="47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kehys 16"/>
          <p:cNvSpPr txBox="1">
            <a:spLocks noChangeArrowheads="1"/>
          </p:cNvSpPr>
          <p:nvPr/>
        </p:nvSpPr>
        <p:spPr bwMode="auto">
          <a:xfrm>
            <a:off x="3929063" y="285750"/>
            <a:ext cx="1404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edeltäjä GATT</a:t>
            </a:r>
          </a:p>
        </p:txBody>
      </p:sp>
      <p:cxnSp>
        <p:nvCxnSpPr>
          <p:cNvPr id="19" name="Suora yhdysviiva 18"/>
          <p:cNvCxnSpPr>
            <a:stCxn id="17" idx="2"/>
            <a:endCxn id="10" idx="0"/>
          </p:cNvCxnSpPr>
          <p:nvPr/>
        </p:nvCxnSpPr>
        <p:spPr>
          <a:xfrm rot="5400000">
            <a:off x="4489450" y="715963"/>
            <a:ext cx="263525" cy="19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kehys 19"/>
          <p:cNvSpPr txBox="1">
            <a:spLocks noChangeArrowheads="1"/>
          </p:cNvSpPr>
          <p:nvPr/>
        </p:nvSpPr>
        <p:spPr bwMode="auto">
          <a:xfrm>
            <a:off x="3214688" y="285750"/>
            <a:ext cx="6397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1947</a:t>
            </a:r>
          </a:p>
        </p:txBody>
      </p:sp>
      <p:sp>
        <p:nvSpPr>
          <p:cNvPr id="23" name="Tekstikehys 22"/>
          <p:cNvSpPr txBox="1">
            <a:spLocks noChangeArrowheads="1"/>
          </p:cNvSpPr>
          <p:nvPr/>
        </p:nvSpPr>
        <p:spPr bwMode="auto">
          <a:xfrm>
            <a:off x="5715000" y="285750"/>
            <a:ext cx="13096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yleissopimus</a:t>
            </a:r>
          </a:p>
        </p:txBody>
      </p:sp>
      <p:cxnSp>
        <p:nvCxnSpPr>
          <p:cNvPr id="25" name="Suora yhdysviiva 24"/>
          <p:cNvCxnSpPr>
            <a:stCxn id="23" idx="1"/>
            <a:endCxn id="17" idx="3"/>
          </p:cNvCxnSpPr>
          <p:nvPr/>
        </p:nvCxnSpPr>
        <p:spPr>
          <a:xfrm rot="10800000">
            <a:off x="5334000" y="439738"/>
            <a:ext cx="38100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ikehys 25"/>
          <p:cNvSpPr txBox="1">
            <a:spLocks noChangeArrowheads="1"/>
          </p:cNvSpPr>
          <p:nvPr/>
        </p:nvSpPr>
        <p:spPr bwMode="auto">
          <a:xfrm>
            <a:off x="7572375" y="214313"/>
            <a:ext cx="7953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tullit ja</a:t>
            </a:r>
          </a:p>
          <a:p>
            <a:r>
              <a:rPr lang="fi-FI" sz="1400">
                <a:latin typeface="Lucida Sans Unicode" pitchFamily="34" charset="0"/>
              </a:rPr>
              <a:t>tariffit</a:t>
            </a:r>
          </a:p>
        </p:txBody>
      </p:sp>
      <p:cxnSp>
        <p:nvCxnSpPr>
          <p:cNvPr id="28" name="Suora yhdysviiva 27"/>
          <p:cNvCxnSpPr>
            <a:stCxn id="17" idx="1"/>
            <a:endCxn id="20" idx="3"/>
          </p:cNvCxnSpPr>
          <p:nvPr/>
        </p:nvCxnSpPr>
        <p:spPr>
          <a:xfrm rot="10800000">
            <a:off x="3854450" y="439738"/>
            <a:ext cx="746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yhdysviiva 29"/>
          <p:cNvCxnSpPr>
            <a:stCxn id="26" idx="1"/>
            <a:endCxn id="23" idx="3"/>
          </p:cNvCxnSpPr>
          <p:nvPr/>
        </p:nvCxnSpPr>
        <p:spPr>
          <a:xfrm rot="10800000">
            <a:off x="7024688" y="439738"/>
            <a:ext cx="547687" cy="36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ikehys 30"/>
          <p:cNvSpPr txBox="1">
            <a:spLocks noChangeArrowheads="1"/>
          </p:cNvSpPr>
          <p:nvPr/>
        </p:nvSpPr>
        <p:spPr bwMode="auto">
          <a:xfrm>
            <a:off x="7643813" y="928688"/>
            <a:ext cx="1257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alentaminen</a:t>
            </a:r>
          </a:p>
        </p:txBody>
      </p:sp>
      <p:cxnSp>
        <p:nvCxnSpPr>
          <p:cNvPr id="33" name="Suora yhdysviiva 32"/>
          <p:cNvCxnSpPr>
            <a:stCxn id="31" idx="0"/>
            <a:endCxn id="26" idx="2"/>
          </p:cNvCxnSpPr>
          <p:nvPr/>
        </p:nvCxnSpPr>
        <p:spPr>
          <a:xfrm rot="16200000" flipV="1">
            <a:off x="8026401" y="682625"/>
            <a:ext cx="190500" cy="3016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kehys 33"/>
          <p:cNvSpPr txBox="1">
            <a:spLocks noChangeArrowheads="1"/>
          </p:cNvSpPr>
          <p:nvPr/>
        </p:nvSpPr>
        <p:spPr bwMode="auto">
          <a:xfrm>
            <a:off x="6072188" y="928688"/>
            <a:ext cx="1260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poistaminen</a:t>
            </a:r>
          </a:p>
        </p:txBody>
      </p:sp>
      <p:cxnSp>
        <p:nvCxnSpPr>
          <p:cNvPr id="36" name="Suora yhdysviiva 35"/>
          <p:cNvCxnSpPr>
            <a:stCxn id="34" idx="0"/>
            <a:endCxn id="23" idx="2"/>
          </p:cNvCxnSpPr>
          <p:nvPr/>
        </p:nvCxnSpPr>
        <p:spPr>
          <a:xfrm rot="16200000" flipV="1">
            <a:off x="6369050" y="595313"/>
            <a:ext cx="334963" cy="3317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kehys 36"/>
          <p:cNvSpPr txBox="1">
            <a:spLocks noChangeArrowheads="1"/>
          </p:cNvSpPr>
          <p:nvPr/>
        </p:nvSpPr>
        <p:spPr bwMode="auto">
          <a:xfrm>
            <a:off x="5572125" y="1714500"/>
            <a:ext cx="1890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kaupan esteet ja</a:t>
            </a:r>
          </a:p>
          <a:p>
            <a:r>
              <a:rPr lang="fi-FI" sz="1400">
                <a:latin typeface="Lucida Sans Unicode" pitchFamily="34" charset="0"/>
              </a:rPr>
              <a:t>kaupallinen syrjintä</a:t>
            </a:r>
          </a:p>
        </p:txBody>
      </p:sp>
      <p:cxnSp>
        <p:nvCxnSpPr>
          <p:cNvPr id="44" name="Suora yhdysviiva 43"/>
          <p:cNvCxnSpPr>
            <a:stCxn id="34" idx="2"/>
            <a:endCxn id="37" idx="0"/>
          </p:cNvCxnSpPr>
          <p:nvPr/>
        </p:nvCxnSpPr>
        <p:spPr>
          <a:xfrm rot="5400000">
            <a:off x="6370638" y="1382713"/>
            <a:ext cx="477837" cy="185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kstikehys 44"/>
          <p:cNvSpPr txBox="1">
            <a:spLocks noChangeArrowheads="1"/>
          </p:cNvSpPr>
          <p:nvPr/>
        </p:nvSpPr>
        <p:spPr bwMode="auto">
          <a:xfrm>
            <a:off x="7786688" y="1571625"/>
            <a:ext cx="9159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nyt tullit</a:t>
            </a:r>
          </a:p>
          <a:p>
            <a:r>
              <a:rPr lang="fi-FI" sz="1400">
                <a:latin typeface="Lucida Sans Unicode" pitchFamily="34" charset="0"/>
              </a:rPr>
              <a:t>2%</a:t>
            </a:r>
          </a:p>
        </p:txBody>
      </p:sp>
      <p:cxnSp>
        <p:nvCxnSpPr>
          <p:cNvPr id="48" name="Suora yhdysviiva 47"/>
          <p:cNvCxnSpPr>
            <a:stCxn id="45" idx="0"/>
            <a:endCxn id="31" idx="2"/>
          </p:cNvCxnSpPr>
          <p:nvPr/>
        </p:nvCxnSpPr>
        <p:spPr>
          <a:xfrm rot="5400000" flipH="1" flipV="1">
            <a:off x="8090695" y="1389856"/>
            <a:ext cx="334962" cy="285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kehys 48"/>
          <p:cNvSpPr txBox="1">
            <a:spLocks noChangeArrowheads="1"/>
          </p:cNvSpPr>
          <p:nvPr/>
        </p:nvSpPr>
        <p:spPr bwMode="auto">
          <a:xfrm>
            <a:off x="3214688" y="1285875"/>
            <a:ext cx="6397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1995</a:t>
            </a:r>
          </a:p>
        </p:txBody>
      </p:sp>
      <p:cxnSp>
        <p:nvCxnSpPr>
          <p:cNvPr id="51" name="Suora yhdysviiva 50"/>
          <p:cNvCxnSpPr>
            <a:stCxn id="49" idx="0"/>
            <a:endCxn id="10" idx="2"/>
          </p:cNvCxnSpPr>
          <p:nvPr/>
        </p:nvCxnSpPr>
        <p:spPr>
          <a:xfrm rot="5400000" flipH="1" flipV="1">
            <a:off x="4013201" y="687387"/>
            <a:ext cx="120650" cy="1076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kehys 51"/>
          <p:cNvSpPr txBox="1">
            <a:spLocks noChangeArrowheads="1"/>
          </p:cNvSpPr>
          <p:nvPr/>
        </p:nvSpPr>
        <p:spPr bwMode="auto">
          <a:xfrm>
            <a:off x="5929313" y="2571750"/>
            <a:ext cx="1355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aluksi vain </a:t>
            </a:r>
          </a:p>
          <a:p>
            <a:r>
              <a:rPr lang="fi-FI" sz="1400">
                <a:latin typeface="Lucida Sans Unicode" pitchFamily="34" charset="0"/>
              </a:rPr>
              <a:t>tavarakauppa</a:t>
            </a:r>
          </a:p>
        </p:txBody>
      </p:sp>
      <p:cxnSp>
        <p:nvCxnSpPr>
          <p:cNvPr id="54" name="Suora yhdysviiva 53"/>
          <p:cNvCxnSpPr>
            <a:stCxn id="52" idx="0"/>
            <a:endCxn id="37" idx="2"/>
          </p:cNvCxnSpPr>
          <p:nvPr/>
        </p:nvCxnSpPr>
        <p:spPr>
          <a:xfrm rot="16200000" flipV="1">
            <a:off x="6395244" y="2359819"/>
            <a:ext cx="333375" cy="90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kstikehys 54"/>
          <p:cNvSpPr txBox="1">
            <a:spLocks noChangeArrowheads="1"/>
          </p:cNvSpPr>
          <p:nvPr/>
        </p:nvSpPr>
        <p:spPr bwMode="auto">
          <a:xfrm>
            <a:off x="7358063" y="2786063"/>
            <a:ext cx="1785937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 sz="1400">
              <a:latin typeface="Lucida Sans Unicode" pitchFamily="34" charset="0"/>
            </a:endParaRPr>
          </a:p>
          <a:p>
            <a:r>
              <a:rPr lang="fi-FI" sz="1400">
                <a:latin typeface="Lucida Sans Unicode" pitchFamily="34" charset="0"/>
              </a:rPr>
              <a:t>monet palvelut ja</a:t>
            </a:r>
          </a:p>
          <a:p>
            <a:r>
              <a:rPr lang="fi-FI" sz="1400">
                <a:latin typeface="Lucida Sans Unicode" pitchFamily="34" charset="0"/>
              </a:rPr>
              <a:t>maataloustuotteet</a:t>
            </a:r>
          </a:p>
          <a:p>
            <a:endParaRPr lang="fi-FI" sz="1400">
              <a:latin typeface="Lucida Sans Unicode" pitchFamily="34" charset="0"/>
            </a:endParaRPr>
          </a:p>
          <a:p>
            <a:endParaRPr lang="fi-FI" sz="1400">
              <a:latin typeface="Lucida Sans Unicode" pitchFamily="34" charset="0"/>
            </a:endParaRPr>
          </a:p>
        </p:txBody>
      </p:sp>
      <p:cxnSp>
        <p:nvCxnSpPr>
          <p:cNvPr id="57" name="Suora yhdysviiva 56"/>
          <p:cNvCxnSpPr>
            <a:stCxn id="55" idx="0"/>
            <a:endCxn id="37" idx="2"/>
          </p:cNvCxnSpPr>
          <p:nvPr/>
        </p:nvCxnSpPr>
        <p:spPr>
          <a:xfrm rot="16200000" flipV="1">
            <a:off x="7110413" y="1644650"/>
            <a:ext cx="547688" cy="1735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kstikehys 62"/>
          <p:cNvSpPr txBox="1">
            <a:spLocks noChangeArrowheads="1"/>
          </p:cNvSpPr>
          <p:nvPr/>
        </p:nvSpPr>
        <p:spPr bwMode="auto">
          <a:xfrm>
            <a:off x="2000250" y="1928813"/>
            <a:ext cx="15668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uudet tavoitteet</a:t>
            </a:r>
          </a:p>
        </p:txBody>
      </p:sp>
      <p:cxnSp>
        <p:nvCxnSpPr>
          <p:cNvPr id="65" name="Suora yhdysviiva 64"/>
          <p:cNvCxnSpPr>
            <a:stCxn id="12" idx="2"/>
            <a:endCxn id="63" idx="3"/>
          </p:cNvCxnSpPr>
          <p:nvPr/>
        </p:nvCxnSpPr>
        <p:spPr>
          <a:xfrm rot="10800000" flipV="1">
            <a:off x="3567113" y="1992313"/>
            <a:ext cx="361950" cy="904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kstikehys 65"/>
          <p:cNvSpPr txBox="1">
            <a:spLocks noChangeArrowheads="1"/>
          </p:cNvSpPr>
          <p:nvPr/>
        </p:nvSpPr>
        <p:spPr bwMode="auto">
          <a:xfrm>
            <a:off x="214313" y="142875"/>
            <a:ext cx="2763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luonnonvarojen optimaalisen</a:t>
            </a:r>
          </a:p>
          <a:p>
            <a:r>
              <a:rPr lang="fi-FI" sz="1400">
                <a:latin typeface="Lucida Sans Unicode" pitchFamily="34" charset="0"/>
              </a:rPr>
              <a:t>käytön edistäminen</a:t>
            </a:r>
          </a:p>
        </p:txBody>
      </p:sp>
      <p:cxnSp>
        <p:nvCxnSpPr>
          <p:cNvPr id="68" name="Suora yhdysviiva 67"/>
          <p:cNvCxnSpPr>
            <a:stCxn id="63" idx="0"/>
            <a:endCxn id="66" idx="2"/>
          </p:cNvCxnSpPr>
          <p:nvPr/>
        </p:nvCxnSpPr>
        <p:spPr>
          <a:xfrm rot="16200000" flipV="1">
            <a:off x="1558131" y="704057"/>
            <a:ext cx="1262063" cy="1187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kstikehys 70"/>
          <p:cNvSpPr txBox="1">
            <a:spLocks noChangeArrowheads="1"/>
          </p:cNvSpPr>
          <p:nvPr/>
        </p:nvSpPr>
        <p:spPr bwMode="auto">
          <a:xfrm>
            <a:off x="142875" y="785813"/>
            <a:ext cx="1538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luonnonsuojelu</a:t>
            </a:r>
          </a:p>
        </p:txBody>
      </p:sp>
      <p:cxnSp>
        <p:nvCxnSpPr>
          <p:cNvPr id="73" name="Suora yhdysviiva 72"/>
          <p:cNvCxnSpPr>
            <a:stCxn id="63" idx="0"/>
            <a:endCxn id="71" idx="2"/>
          </p:cNvCxnSpPr>
          <p:nvPr/>
        </p:nvCxnSpPr>
        <p:spPr>
          <a:xfrm rot="16200000" flipV="1">
            <a:off x="1429544" y="575469"/>
            <a:ext cx="835025" cy="1871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kstikehys 73"/>
          <p:cNvSpPr txBox="1">
            <a:spLocks noChangeArrowheads="1"/>
          </p:cNvSpPr>
          <p:nvPr/>
        </p:nvSpPr>
        <p:spPr bwMode="auto">
          <a:xfrm>
            <a:off x="357188" y="1285875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kestävä</a:t>
            </a:r>
          </a:p>
          <a:p>
            <a:r>
              <a:rPr lang="fi-FI" sz="1400">
                <a:latin typeface="Lucida Sans Unicode" pitchFamily="34" charset="0"/>
              </a:rPr>
              <a:t>kehitys</a:t>
            </a:r>
          </a:p>
        </p:txBody>
      </p:sp>
      <p:cxnSp>
        <p:nvCxnSpPr>
          <p:cNvPr id="76" name="Suora yhdysviiva 75"/>
          <p:cNvCxnSpPr>
            <a:stCxn id="63" idx="0"/>
            <a:endCxn id="74" idx="3"/>
          </p:cNvCxnSpPr>
          <p:nvPr/>
        </p:nvCxnSpPr>
        <p:spPr>
          <a:xfrm rot="16200000" flipV="1">
            <a:off x="1798638" y="944563"/>
            <a:ext cx="381000" cy="1587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kstikehys 76"/>
          <p:cNvSpPr txBox="1">
            <a:spLocks noChangeArrowheads="1"/>
          </p:cNvSpPr>
          <p:nvPr/>
        </p:nvSpPr>
        <p:spPr bwMode="auto">
          <a:xfrm>
            <a:off x="214313" y="1928813"/>
            <a:ext cx="18748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fi-FI" sz="1400">
              <a:latin typeface="Lucida Sans Unicode" pitchFamily="34" charset="0"/>
            </a:endParaRPr>
          </a:p>
          <a:p>
            <a:r>
              <a:rPr lang="fi-FI" sz="1400">
                <a:latin typeface="Lucida Sans Unicode" pitchFamily="34" charset="0"/>
              </a:rPr>
              <a:t>kehitysmaiden</a:t>
            </a:r>
          </a:p>
          <a:p>
            <a:r>
              <a:rPr lang="fi-FI" sz="1400">
                <a:latin typeface="Lucida Sans Unicode" pitchFamily="34" charset="0"/>
              </a:rPr>
              <a:t>etujen turvaaminen</a:t>
            </a:r>
          </a:p>
          <a:p>
            <a:r>
              <a:rPr lang="fi-FI" sz="1400">
                <a:latin typeface="Lucida Sans Unicode" pitchFamily="34" charset="0"/>
              </a:rPr>
              <a:t>maailmankaupassa</a:t>
            </a:r>
          </a:p>
        </p:txBody>
      </p:sp>
      <p:cxnSp>
        <p:nvCxnSpPr>
          <p:cNvPr id="79" name="Muoto 78"/>
          <p:cNvCxnSpPr>
            <a:stCxn id="77" idx="3"/>
            <a:endCxn id="63" idx="2"/>
          </p:cNvCxnSpPr>
          <p:nvPr/>
        </p:nvCxnSpPr>
        <p:spPr>
          <a:xfrm flipV="1">
            <a:off x="2089150" y="2236788"/>
            <a:ext cx="693738" cy="16827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Ellipsi 79"/>
          <p:cNvSpPr/>
          <p:nvPr/>
        </p:nvSpPr>
        <p:spPr>
          <a:xfrm>
            <a:off x="1428750" y="3286125"/>
            <a:ext cx="1643063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UNCTAD</a:t>
            </a:r>
          </a:p>
        </p:txBody>
      </p:sp>
      <p:cxnSp>
        <p:nvCxnSpPr>
          <p:cNvPr id="82" name="Suora yhdysviiva 81"/>
          <p:cNvCxnSpPr>
            <a:stCxn id="6" idx="1"/>
            <a:endCxn id="80" idx="7"/>
          </p:cNvCxnSpPr>
          <p:nvPr/>
        </p:nvCxnSpPr>
        <p:spPr>
          <a:xfrm rot="10800000" flipV="1">
            <a:off x="2830513" y="3214688"/>
            <a:ext cx="741362" cy="23812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3" name="Tekstikehys 82"/>
          <p:cNvSpPr txBox="1">
            <a:spLocks noChangeArrowheads="1"/>
          </p:cNvSpPr>
          <p:nvPr/>
        </p:nvSpPr>
        <p:spPr bwMode="auto">
          <a:xfrm>
            <a:off x="5072063" y="1214438"/>
            <a:ext cx="120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150 jäsentä</a:t>
            </a:r>
          </a:p>
        </p:txBody>
      </p:sp>
      <p:cxnSp>
        <p:nvCxnSpPr>
          <p:cNvPr id="85" name="Suora yhdysviiva 84"/>
          <p:cNvCxnSpPr>
            <a:stCxn id="83" idx="1"/>
            <a:endCxn id="10" idx="2"/>
          </p:cNvCxnSpPr>
          <p:nvPr/>
        </p:nvCxnSpPr>
        <p:spPr>
          <a:xfrm rot="10800000">
            <a:off x="4611688" y="1165225"/>
            <a:ext cx="460375" cy="20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55" name="Tekstikehys 85"/>
          <p:cNvSpPr txBox="1">
            <a:spLocks noChangeArrowheads="1"/>
          </p:cNvSpPr>
          <p:nvPr/>
        </p:nvSpPr>
        <p:spPr bwMode="auto">
          <a:xfrm>
            <a:off x="2643188" y="4429125"/>
            <a:ext cx="1816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YK:n kauppa- ja </a:t>
            </a:r>
          </a:p>
          <a:p>
            <a:r>
              <a:rPr lang="fi-FI" sz="1400">
                <a:latin typeface="Lucida Sans Unicode" pitchFamily="34" charset="0"/>
              </a:rPr>
              <a:t>kehityskonferenssi</a:t>
            </a:r>
          </a:p>
        </p:txBody>
      </p:sp>
      <p:sp>
        <p:nvSpPr>
          <p:cNvPr id="13356" name="Tekstikehys 88"/>
          <p:cNvSpPr txBox="1">
            <a:spLocks noChangeArrowheads="1"/>
          </p:cNvSpPr>
          <p:nvPr/>
        </p:nvSpPr>
        <p:spPr bwMode="auto">
          <a:xfrm>
            <a:off x="285750" y="3357563"/>
            <a:ext cx="108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Perustettu</a:t>
            </a:r>
          </a:p>
          <a:p>
            <a:r>
              <a:rPr lang="fi-FI" sz="1400">
                <a:latin typeface="Lucida Sans Unicode" pitchFamily="34" charset="0"/>
              </a:rPr>
              <a:t>1964</a:t>
            </a:r>
          </a:p>
        </p:txBody>
      </p:sp>
      <p:cxnSp>
        <p:nvCxnSpPr>
          <p:cNvPr id="93" name="Kulmayhdysviiva 92"/>
          <p:cNvCxnSpPr>
            <a:stCxn id="80" idx="1"/>
            <a:endCxn id="13356" idx="0"/>
          </p:cNvCxnSpPr>
          <p:nvPr/>
        </p:nvCxnSpPr>
        <p:spPr>
          <a:xfrm rot="16200000" flipV="1">
            <a:off x="1201738" y="2984500"/>
            <a:ext cx="95250" cy="841375"/>
          </a:xfrm>
          <a:prstGeom prst="bentConnector3">
            <a:avLst>
              <a:gd name="adj1" fmla="val 4126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58" name="Tekstikehys 96"/>
          <p:cNvSpPr txBox="1">
            <a:spLocks noChangeArrowheads="1"/>
          </p:cNvSpPr>
          <p:nvPr/>
        </p:nvSpPr>
        <p:spPr bwMode="auto">
          <a:xfrm>
            <a:off x="214313" y="4071938"/>
            <a:ext cx="120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191 jäsentä</a:t>
            </a:r>
          </a:p>
        </p:txBody>
      </p:sp>
      <p:cxnSp>
        <p:nvCxnSpPr>
          <p:cNvPr id="107" name="Kulmayhdysviiva 106"/>
          <p:cNvCxnSpPr>
            <a:stCxn id="80" idx="4"/>
            <a:endCxn id="13358" idx="2"/>
          </p:cNvCxnSpPr>
          <p:nvPr/>
        </p:nvCxnSpPr>
        <p:spPr>
          <a:xfrm rot="5400000" flipH="1">
            <a:off x="1508920" y="3688556"/>
            <a:ext cx="49212" cy="1431925"/>
          </a:xfrm>
          <a:prstGeom prst="bentConnector3">
            <a:avLst>
              <a:gd name="adj1" fmla="val -4626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uora yhdysviiva 109"/>
          <p:cNvCxnSpPr>
            <a:stCxn id="13355" idx="1"/>
            <a:endCxn id="13355" idx="1"/>
          </p:cNvCxnSpPr>
          <p:nvPr/>
        </p:nvCxnSpPr>
        <p:spPr>
          <a:xfrm rot="10800000">
            <a:off x="2643188" y="4691063"/>
            <a:ext cx="158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Muoto 111"/>
          <p:cNvCxnSpPr>
            <a:stCxn id="13355" idx="0"/>
            <a:endCxn id="80" idx="6"/>
          </p:cNvCxnSpPr>
          <p:nvPr/>
        </p:nvCxnSpPr>
        <p:spPr>
          <a:xfrm rot="16200000" flipV="1">
            <a:off x="3025776" y="3903662"/>
            <a:ext cx="571500" cy="4794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62" name="Tekstikehys 112"/>
          <p:cNvSpPr txBox="1">
            <a:spLocks noChangeArrowheads="1"/>
          </p:cNvSpPr>
          <p:nvPr/>
        </p:nvSpPr>
        <p:spPr bwMode="auto">
          <a:xfrm>
            <a:off x="428625" y="5000625"/>
            <a:ext cx="2124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edistää kehitysmaiden</a:t>
            </a:r>
          </a:p>
          <a:p>
            <a:r>
              <a:rPr lang="fi-FI" sz="1400">
                <a:latin typeface="Lucida Sans Unicode" pitchFamily="34" charset="0"/>
              </a:rPr>
              <a:t> mahdollisuuksia</a:t>
            </a:r>
          </a:p>
        </p:txBody>
      </p:sp>
      <p:cxnSp>
        <p:nvCxnSpPr>
          <p:cNvPr id="117" name="Kulmayhdysviiva 116"/>
          <p:cNvCxnSpPr>
            <a:stCxn id="80" idx="4"/>
            <a:endCxn id="13362" idx="0"/>
          </p:cNvCxnSpPr>
          <p:nvPr/>
        </p:nvCxnSpPr>
        <p:spPr>
          <a:xfrm rot="5400000">
            <a:off x="1584326" y="4335462"/>
            <a:ext cx="571500" cy="7588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64" name="Tekstikehys 117"/>
          <p:cNvSpPr txBox="1">
            <a:spLocks noChangeArrowheads="1"/>
          </p:cNvSpPr>
          <p:nvPr/>
        </p:nvSpPr>
        <p:spPr bwMode="auto">
          <a:xfrm>
            <a:off x="928688" y="5857875"/>
            <a:ext cx="993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kaupassa</a:t>
            </a:r>
          </a:p>
        </p:txBody>
      </p:sp>
      <p:sp>
        <p:nvSpPr>
          <p:cNvPr id="13365" name="Tekstikehys 118"/>
          <p:cNvSpPr txBox="1">
            <a:spLocks noChangeArrowheads="1"/>
          </p:cNvSpPr>
          <p:nvPr/>
        </p:nvSpPr>
        <p:spPr bwMode="auto">
          <a:xfrm>
            <a:off x="2357438" y="5715000"/>
            <a:ext cx="1517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Investoinneissa</a:t>
            </a:r>
          </a:p>
        </p:txBody>
      </p:sp>
      <p:cxnSp>
        <p:nvCxnSpPr>
          <p:cNvPr id="121" name="Suora yhdysviiva 120"/>
          <p:cNvCxnSpPr>
            <a:stCxn id="13362" idx="2"/>
            <a:endCxn id="13364" idx="0"/>
          </p:cNvCxnSpPr>
          <p:nvPr/>
        </p:nvCxnSpPr>
        <p:spPr>
          <a:xfrm rot="5400000">
            <a:off x="1291431" y="5658644"/>
            <a:ext cx="333375" cy="65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67" name="Tekstikehys 121"/>
          <p:cNvSpPr txBox="1">
            <a:spLocks noChangeArrowheads="1"/>
          </p:cNvSpPr>
          <p:nvPr/>
        </p:nvSpPr>
        <p:spPr bwMode="auto">
          <a:xfrm>
            <a:off x="2500313" y="5286375"/>
            <a:ext cx="12906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kehityksessä</a:t>
            </a:r>
          </a:p>
        </p:txBody>
      </p:sp>
      <p:cxnSp>
        <p:nvCxnSpPr>
          <p:cNvPr id="124" name="Suora yhdysviiva 123"/>
          <p:cNvCxnSpPr>
            <a:stCxn id="13362" idx="2"/>
            <a:endCxn id="13367" idx="1"/>
          </p:cNvCxnSpPr>
          <p:nvPr/>
        </p:nvCxnSpPr>
        <p:spPr>
          <a:xfrm rot="5400000" flipH="1" flipV="1">
            <a:off x="1953419" y="4977607"/>
            <a:ext cx="84137" cy="1009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uora yhdysviiva 127"/>
          <p:cNvCxnSpPr>
            <a:stCxn id="13362" idx="2"/>
            <a:endCxn id="13365" idx="1"/>
          </p:cNvCxnSpPr>
          <p:nvPr/>
        </p:nvCxnSpPr>
        <p:spPr>
          <a:xfrm rot="16200000" flipH="1">
            <a:off x="1751807" y="5263356"/>
            <a:ext cx="344488" cy="866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Ellipsi 129"/>
          <p:cNvSpPr/>
          <p:nvPr/>
        </p:nvSpPr>
        <p:spPr>
          <a:xfrm>
            <a:off x="6357938" y="3500438"/>
            <a:ext cx="1214437" cy="928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OECD</a:t>
            </a:r>
          </a:p>
        </p:txBody>
      </p:sp>
      <p:cxnSp>
        <p:nvCxnSpPr>
          <p:cNvPr id="132" name="Suora yhdysviiva 131"/>
          <p:cNvCxnSpPr>
            <a:stCxn id="6" idx="3"/>
            <a:endCxn id="130" idx="1"/>
          </p:cNvCxnSpPr>
          <p:nvPr/>
        </p:nvCxnSpPr>
        <p:spPr>
          <a:xfrm>
            <a:off x="5715000" y="3214688"/>
            <a:ext cx="820738" cy="4222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72" name="Tekstikehys 132"/>
          <p:cNvSpPr txBox="1">
            <a:spLocks noChangeArrowheads="1"/>
          </p:cNvSpPr>
          <p:nvPr/>
        </p:nvSpPr>
        <p:spPr bwMode="auto">
          <a:xfrm>
            <a:off x="7143750" y="4572000"/>
            <a:ext cx="182721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Taloudellisen </a:t>
            </a:r>
          </a:p>
          <a:p>
            <a:r>
              <a:rPr lang="fi-FI" sz="1400">
                <a:latin typeface="Lucida Sans Unicode" pitchFamily="34" charset="0"/>
              </a:rPr>
              <a:t>yhteistyön ja</a:t>
            </a:r>
          </a:p>
          <a:p>
            <a:r>
              <a:rPr lang="fi-FI" sz="1400">
                <a:latin typeface="Lucida Sans Unicode" pitchFamily="34" charset="0"/>
              </a:rPr>
              <a:t>kehityksen järjestö</a:t>
            </a:r>
          </a:p>
        </p:txBody>
      </p:sp>
      <p:cxnSp>
        <p:nvCxnSpPr>
          <p:cNvPr id="135" name="Muoto 134"/>
          <p:cNvCxnSpPr>
            <a:stCxn id="130" idx="4"/>
            <a:endCxn id="13372" idx="1"/>
          </p:cNvCxnSpPr>
          <p:nvPr/>
        </p:nvCxnSpPr>
        <p:spPr>
          <a:xfrm rot="16200000" flipH="1">
            <a:off x="6798468" y="4596607"/>
            <a:ext cx="512763" cy="1778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74" name="Tekstikehys 135"/>
          <p:cNvSpPr txBox="1">
            <a:spLocks noChangeArrowheads="1"/>
          </p:cNvSpPr>
          <p:nvPr/>
        </p:nvSpPr>
        <p:spPr bwMode="auto">
          <a:xfrm>
            <a:off x="7572375" y="5429250"/>
            <a:ext cx="11715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kehittyneet</a:t>
            </a:r>
          </a:p>
          <a:p>
            <a:r>
              <a:rPr lang="fi-FI" sz="1400">
                <a:latin typeface="Lucida Sans Unicode" pitchFamily="34" charset="0"/>
              </a:rPr>
              <a:t>markkina-</a:t>
            </a:r>
          </a:p>
          <a:p>
            <a:r>
              <a:rPr lang="fi-FI" sz="1400">
                <a:latin typeface="Lucida Sans Unicode" pitchFamily="34" charset="0"/>
              </a:rPr>
              <a:t>talousmaat</a:t>
            </a:r>
          </a:p>
        </p:txBody>
      </p:sp>
      <p:cxnSp>
        <p:nvCxnSpPr>
          <p:cNvPr id="140" name="Muoto 139"/>
          <p:cNvCxnSpPr>
            <a:stCxn id="13374" idx="1"/>
            <a:endCxn id="130" idx="4"/>
          </p:cNvCxnSpPr>
          <p:nvPr/>
        </p:nvCxnSpPr>
        <p:spPr>
          <a:xfrm rot="10800000">
            <a:off x="6965950" y="4429125"/>
            <a:ext cx="606425" cy="137001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76" name="Tekstikehys 140"/>
          <p:cNvSpPr txBox="1">
            <a:spLocks noChangeArrowheads="1"/>
          </p:cNvSpPr>
          <p:nvPr/>
        </p:nvSpPr>
        <p:spPr bwMode="auto">
          <a:xfrm>
            <a:off x="8001000" y="3571875"/>
            <a:ext cx="1143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perustettu</a:t>
            </a:r>
          </a:p>
          <a:p>
            <a:r>
              <a:rPr lang="fi-FI" sz="1400">
                <a:latin typeface="Lucida Sans Unicode" pitchFamily="34" charset="0"/>
              </a:rPr>
              <a:t>1961</a:t>
            </a:r>
          </a:p>
          <a:p>
            <a:endParaRPr lang="fi-FI" sz="1400">
              <a:latin typeface="Lucida Sans Unicode" pitchFamily="34" charset="0"/>
            </a:endParaRPr>
          </a:p>
        </p:txBody>
      </p:sp>
      <p:cxnSp>
        <p:nvCxnSpPr>
          <p:cNvPr id="143" name="Suora yhdysviiva 142"/>
          <p:cNvCxnSpPr>
            <a:endCxn id="13376" idx="1"/>
          </p:cNvCxnSpPr>
          <p:nvPr/>
        </p:nvCxnSpPr>
        <p:spPr>
          <a:xfrm>
            <a:off x="7643813" y="3929063"/>
            <a:ext cx="357187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78" name="Tekstikehys 143"/>
          <p:cNvSpPr txBox="1">
            <a:spLocks noChangeArrowheads="1"/>
          </p:cNvSpPr>
          <p:nvPr/>
        </p:nvSpPr>
        <p:spPr bwMode="auto">
          <a:xfrm>
            <a:off x="5286375" y="4572000"/>
            <a:ext cx="165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edistää  kauppaa</a:t>
            </a:r>
          </a:p>
          <a:p>
            <a:r>
              <a:rPr lang="fi-FI" sz="1400">
                <a:latin typeface="Lucida Sans Unicode" pitchFamily="34" charset="0"/>
              </a:rPr>
              <a:t>Ja talouskasvua</a:t>
            </a:r>
          </a:p>
        </p:txBody>
      </p:sp>
      <p:sp>
        <p:nvSpPr>
          <p:cNvPr id="13379" name="Tekstikehys 144"/>
          <p:cNvSpPr txBox="1">
            <a:spLocks noChangeArrowheads="1"/>
          </p:cNvSpPr>
          <p:nvPr/>
        </p:nvSpPr>
        <p:spPr bwMode="auto">
          <a:xfrm>
            <a:off x="7827963" y="4143375"/>
            <a:ext cx="13160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400">
                <a:latin typeface="Lucida Sans Unicode" pitchFamily="34" charset="0"/>
              </a:rPr>
              <a:t>n. 30 jäsentä</a:t>
            </a:r>
          </a:p>
        </p:txBody>
      </p:sp>
      <p:cxnSp>
        <p:nvCxnSpPr>
          <p:cNvPr id="151" name="Muoto 150"/>
          <p:cNvCxnSpPr>
            <a:stCxn id="130" idx="2"/>
            <a:endCxn id="13378" idx="0"/>
          </p:cNvCxnSpPr>
          <p:nvPr/>
        </p:nvCxnSpPr>
        <p:spPr>
          <a:xfrm rot="10800000" flipV="1">
            <a:off x="6115050" y="3965575"/>
            <a:ext cx="242888" cy="6064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81" name="Tekstikehys 151"/>
          <p:cNvSpPr txBox="1">
            <a:spLocks noChangeArrowheads="1"/>
          </p:cNvSpPr>
          <p:nvPr/>
        </p:nvSpPr>
        <p:spPr bwMode="auto">
          <a:xfrm>
            <a:off x="4786313" y="3786188"/>
            <a:ext cx="106362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i-FI" sz="1400">
              <a:latin typeface="Lucida Sans Unicode" pitchFamily="34" charset="0"/>
            </a:endParaRPr>
          </a:p>
          <a:p>
            <a:r>
              <a:rPr lang="fi-FI" sz="1400">
                <a:latin typeface="Lucida Sans Unicode" pitchFamily="34" charset="0"/>
              </a:rPr>
              <a:t>tutkimus-</a:t>
            </a:r>
          </a:p>
          <a:p>
            <a:r>
              <a:rPr lang="fi-FI" sz="1400">
                <a:latin typeface="Lucida Sans Unicode" pitchFamily="34" charset="0"/>
              </a:rPr>
              <a:t>toimintaa</a:t>
            </a:r>
          </a:p>
        </p:txBody>
      </p:sp>
      <p:sp>
        <p:nvSpPr>
          <p:cNvPr id="157" name="Ellipsi 156"/>
          <p:cNvSpPr/>
          <p:nvPr/>
        </p:nvSpPr>
        <p:spPr>
          <a:xfrm>
            <a:off x="3929063" y="5072063"/>
            <a:ext cx="221456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dirty="0"/>
              <a:t>Alueellisia</a:t>
            </a:r>
          </a:p>
        </p:txBody>
      </p:sp>
      <p:cxnSp>
        <p:nvCxnSpPr>
          <p:cNvPr id="159" name="Suora yhdysviiva 158"/>
          <p:cNvCxnSpPr>
            <a:stCxn id="6" idx="2"/>
          </p:cNvCxnSpPr>
          <p:nvPr/>
        </p:nvCxnSpPr>
        <p:spPr>
          <a:xfrm rot="5400000">
            <a:off x="3822700" y="4322763"/>
            <a:ext cx="1643063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84" name="Tekstikehys 159"/>
          <p:cNvSpPr txBox="1">
            <a:spLocks noChangeArrowheads="1"/>
          </p:cNvSpPr>
          <p:nvPr/>
        </p:nvSpPr>
        <p:spPr bwMode="auto">
          <a:xfrm>
            <a:off x="3857625" y="6286500"/>
            <a:ext cx="438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>
                <a:latin typeface="Lucida Sans Unicode" pitchFamily="34" charset="0"/>
              </a:rPr>
              <a:t>EU</a:t>
            </a:r>
          </a:p>
        </p:txBody>
      </p:sp>
      <p:sp>
        <p:nvSpPr>
          <p:cNvPr id="13385" name="Tekstikehys 162"/>
          <p:cNvSpPr txBox="1">
            <a:spLocks noChangeArrowheads="1"/>
          </p:cNvSpPr>
          <p:nvPr/>
        </p:nvSpPr>
        <p:spPr bwMode="auto">
          <a:xfrm>
            <a:off x="4500563" y="6488113"/>
            <a:ext cx="6762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>
                <a:latin typeface="Lucida Sans Unicode" pitchFamily="34" charset="0"/>
              </a:rPr>
              <a:t>EFTA</a:t>
            </a:r>
          </a:p>
        </p:txBody>
      </p:sp>
      <p:cxnSp>
        <p:nvCxnSpPr>
          <p:cNvPr id="165" name="Suora yhdysviiva 164"/>
          <p:cNvCxnSpPr>
            <a:stCxn id="157" idx="4"/>
            <a:endCxn id="13385" idx="0"/>
          </p:cNvCxnSpPr>
          <p:nvPr/>
        </p:nvCxnSpPr>
        <p:spPr>
          <a:xfrm rot="5400000">
            <a:off x="4687094" y="6138069"/>
            <a:ext cx="501650" cy="198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uora yhdysviiva 166"/>
          <p:cNvCxnSpPr>
            <a:stCxn id="13384" idx="0"/>
            <a:endCxn id="157" idx="4"/>
          </p:cNvCxnSpPr>
          <p:nvPr/>
        </p:nvCxnSpPr>
        <p:spPr>
          <a:xfrm rot="5400000" flipH="1" flipV="1">
            <a:off x="4406900" y="5656263"/>
            <a:ext cx="300037" cy="960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88" name="Tekstikehys 167"/>
          <p:cNvSpPr txBox="1">
            <a:spLocks noChangeArrowheads="1"/>
          </p:cNvSpPr>
          <p:nvPr/>
        </p:nvSpPr>
        <p:spPr bwMode="auto">
          <a:xfrm>
            <a:off x="5429250" y="6500813"/>
            <a:ext cx="7080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>
                <a:latin typeface="Lucida Sans Unicode" pitchFamily="34" charset="0"/>
              </a:rPr>
              <a:t>AFTA</a:t>
            </a:r>
          </a:p>
        </p:txBody>
      </p:sp>
      <p:cxnSp>
        <p:nvCxnSpPr>
          <p:cNvPr id="170" name="Suora yhdysviiva 169"/>
          <p:cNvCxnSpPr>
            <a:stCxn id="157" idx="4"/>
            <a:endCxn id="13388" idx="0"/>
          </p:cNvCxnSpPr>
          <p:nvPr/>
        </p:nvCxnSpPr>
        <p:spPr>
          <a:xfrm rot="16200000" flipH="1">
            <a:off x="5153026" y="5870575"/>
            <a:ext cx="514350" cy="746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90" name="Tekstikehys 170"/>
          <p:cNvSpPr txBox="1">
            <a:spLocks noChangeArrowheads="1"/>
          </p:cNvSpPr>
          <p:nvPr/>
        </p:nvSpPr>
        <p:spPr bwMode="auto">
          <a:xfrm>
            <a:off x="6429375" y="6286500"/>
            <a:ext cx="8588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>
                <a:latin typeface="Lucida Sans Unicode" pitchFamily="34" charset="0"/>
              </a:rPr>
              <a:t>NAFTA</a:t>
            </a:r>
          </a:p>
        </p:txBody>
      </p:sp>
      <p:cxnSp>
        <p:nvCxnSpPr>
          <p:cNvPr id="173" name="Suora yhdysviiva 172"/>
          <p:cNvCxnSpPr>
            <a:stCxn id="157" idx="4"/>
            <a:endCxn id="13390" idx="1"/>
          </p:cNvCxnSpPr>
          <p:nvPr/>
        </p:nvCxnSpPr>
        <p:spPr>
          <a:xfrm rot="16200000" flipH="1">
            <a:off x="5498307" y="5525294"/>
            <a:ext cx="469900" cy="1392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92" name="Tekstikehys 173"/>
          <p:cNvSpPr txBox="1">
            <a:spLocks noChangeArrowheads="1"/>
          </p:cNvSpPr>
          <p:nvPr/>
        </p:nvSpPr>
        <p:spPr bwMode="auto">
          <a:xfrm>
            <a:off x="6286500" y="5929313"/>
            <a:ext cx="11049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1600">
                <a:latin typeface="Lucida Sans Unicode" pitchFamily="34" charset="0"/>
              </a:rPr>
              <a:t>Mercosur</a:t>
            </a:r>
          </a:p>
        </p:txBody>
      </p:sp>
      <p:cxnSp>
        <p:nvCxnSpPr>
          <p:cNvPr id="176" name="Suora yhdysviiva 175"/>
          <p:cNvCxnSpPr>
            <a:stCxn id="157" idx="4"/>
            <a:endCxn id="13392" idx="1"/>
          </p:cNvCxnSpPr>
          <p:nvPr/>
        </p:nvCxnSpPr>
        <p:spPr>
          <a:xfrm rot="16200000" flipH="1">
            <a:off x="5605463" y="5418138"/>
            <a:ext cx="112712" cy="1249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Kulmayhdysviiva 183"/>
          <p:cNvCxnSpPr>
            <a:stCxn id="130" idx="2"/>
            <a:endCxn id="13381" idx="3"/>
          </p:cNvCxnSpPr>
          <p:nvPr/>
        </p:nvCxnSpPr>
        <p:spPr>
          <a:xfrm rot="10800000" flipV="1">
            <a:off x="5849938" y="3965575"/>
            <a:ext cx="508000" cy="1905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uora yhdysviiva 185"/>
          <p:cNvCxnSpPr>
            <a:stCxn id="130" idx="6"/>
            <a:endCxn id="13379" idx="1"/>
          </p:cNvCxnSpPr>
          <p:nvPr/>
        </p:nvCxnSpPr>
        <p:spPr>
          <a:xfrm>
            <a:off x="7572375" y="3965575"/>
            <a:ext cx="255588" cy="331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96" name="Dian numeron paikkamerkki 18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2D6B86-8748-416D-BF49-920DE8CA808F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2" grpId="0" animBg="1"/>
      <p:bldP spid="17" grpId="0"/>
      <p:bldP spid="20" grpId="0"/>
      <p:bldP spid="23" grpId="0"/>
      <p:bldP spid="26" grpId="0"/>
      <p:bldP spid="31" grpId="0"/>
      <p:bldP spid="34" grpId="0"/>
      <p:bldP spid="37" grpId="0"/>
      <p:bldP spid="45" grpId="0"/>
      <p:bldP spid="49" grpId="0"/>
      <p:bldP spid="52" grpId="0"/>
      <p:bldP spid="55" grpId="0"/>
      <p:bldP spid="63" grpId="0"/>
      <p:bldP spid="66" grpId="0"/>
      <p:bldP spid="71" grpId="0"/>
      <p:bldP spid="74" grpId="0"/>
      <p:bldP spid="77" grpId="0"/>
      <p:bldP spid="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i-FI" smtClean="0"/>
              <a:t>Tarkoittaa kotimaisen tuotannon suojelemista ulkomaiselta kilpailulta</a:t>
            </a:r>
          </a:p>
          <a:p>
            <a:pPr eaLnBrk="1" hangingPunct="1"/>
            <a:r>
              <a:rPr lang="fi-FI" smtClean="0"/>
              <a:t>Vallitseva kauppapoliittinen keino toisen maailmansodan aikaan asti.</a:t>
            </a:r>
          </a:p>
          <a:p>
            <a:pPr eaLnBrk="1" hangingPunct="1"/>
            <a:r>
              <a:rPr lang="fi-FI" smtClean="0"/>
              <a:t>Maat pitivät huolta omavaraisuudestaan ja työpaikoistaan</a:t>
            </a:r>
          </a:p>
          <a:p>
            <a:pPr eaLnBrk="1" hangingPunct="1"/>
            <a:r>
              <a:rPr lang="fi-FI" smtClean="0"/>
              <a:t>Keinot:</a:t>
            </a:r>
          </a:p>
          <a:p>
            <a:pPr lvl="1" eaLnBrk="1" hangingPunct="1"/>
            <a:r>
              <a:rPr lang="fi-FI" smtClean="0"/>
              <a:t>Suojatullit, tuontirajoitukset</a:t>
            </a:r>
          </a:p>
          <a:p>
            <a:pPr lvl="1" eaLnBrk="1" hangingPunct="1"/>
            <a:r>
              <a:rPr lang="fi-FI" smtClean="0"/>
              <a:t>Kansalliset standardit eli tuotemääräykset</a:t>
            </a:r>
          </a:p>
          <a:p>
            <a:pPr lvl="1" eaLnBrk="1" hangingPunct="1"/>
            <a:r>
              <a:rPr lang="fi-FI" smtClean="0"/>
              <a:t>Valuuttasäännöstely, tukipalkkiot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Protektionismi</a:t>
            </a:r>
            <a:endParaRPr lang="fi-FI" dirty="0"/>
          </a:p>
        </p:txBody>
      </p:sp>
      <p:sp>
        <p:nvSpPr>
          <p:cNvPr id="14340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51BC87C-5D2C-43A9-B761-3877867C4F00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fi-FI" smtClean="0"/>
              <a:t>Perinteinen jako</a:t>
            </a:r>
          </a:p>
          <a:p>
            <a:pPr marL="879475" lvl="1" indent="-514350" eaLnBrk="1" hangingPunct="1"/>
            <a:r>
              <a:rPr lang="fi-FI" smtClean="0"/>
              <a:t>Vauraat teollisuusmaat</a:t>
            </a:r>
          </a:p>
          <a:p>
            <a:pPr marL="879475" lvl="1" indent="-514350" eaLnBrk="1" hangingPunct="1"/>
            <a:r>
              <a:rPr lang="fi-FI" smtClean="0"/>
              <a:t>Siirtymätaloudet eli Euroopan entiset sosialistimaat</a:t>
            </a:r>
          </a:p>
          <a:p>
            <a:pPr marL="879475" lvl="1" indent="-514350" eaLnBrk="1" hangingPunct="1"/>
            <a:r>
              <a:rPr lang="fi-FI" smtClean="0"/>
              <a:t>Aasian ja Afrikan kehitysmaat</a:t>
            </a:r>
          </a:p>
          <a:p>
            <a:pPr marL="623888" indent="-514350" eaLnBrk="1" hangingPunct="1">
              <a:buFont typeface="Lucida Sans Unicode" pitchFamily="34" charset="0"/>
              <a:buAutoNum type="arabicPeriod"/>
            </a:pPr>
            <a:r>
              <a:rPr lang="fi-FI" smtClean="0"/>
              <a:t>Maaryhmäjako</a:t>
            </a:r>
          </a:p>
          <a:p>
            <a:pPr marL="879475" lvl="1" indent="-514350" eaLnBrk="1" hangingPunct="1"/>
            <a:r>
              <a:rPr lang="fi-FI" smtClean="0"/>
              <a:t>Länsi-Eurooppa</a:t>
            </a:r>
          </a:p>
          <a:p>
            <a:pPr marL="879475" lvl="1" indent="-514350" eaLnBrk="1" hangingPunct="1"/>
            <a:r>
              <a:rPr lang="fi-FI" smtClean="0"/>
              <a:t>Pohjois-Amerikka</a:t>
            </a:r>
          </a:p>
          <a:p>
            <a:pPr marL="879475" lvl="1" indent="-514350" eaLnBrk="1" hangingPunct="1"/>
            <a:r>
              <a:rPr lang="fi-FI" smtClean="0"/>
              <a:t>Aasian nopeasti kehittyvät kansantaloudet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Maailmantalouden ryhmittelyt </a:t>
            </a:r>
            <a:r>
              <a:rPr lang="fi-FI" sz="1800" dirty="0" smtClean="0"/>
              <a:t>1/2</a:t>
            </a:r>
            <a:endParaRPr lang="fi-FI" sz="1800" dirty="0"/>
          </a:p>
        </p:txBody>
      </p:sp>
      <p:sp>
        <p:nvSpPr>
          <p:cNvPr id="15364" name="Dian numeron paikkamerkki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CC0F1A-E8B1-41B1-8FC5-433B109F7358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fi-FI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fi-FI" smtClean="0"/>
              <a:t>3. Valuuttoihin perustuva jako</a:t>
            </a:r>
          </a:p>
          <a:p>
            <a:pPr lvl="1" eaLnBrk="1" hangingPunct="1"/>
            <a:r>
              <a:rPr lang="fi-FI" smtClean="0"/>
              <a:t>Yhdysvaltojen dollari</a:t>
            </a:r>
          </a:p>
          <a:p>
            <a:pPr lvl="1" eaLnBrk="1" hangingPunct="1"/>
            <a:r>
              <a:rPr lang="fi-FI" smtClean="0"/>
              <a:t>Euro</a:t>
            </a:r>
          </a:p>
          <a:p>
            <a:pPr lvl="1" eaLnBrk="1" hangingPunct="1"/>
            <a:r>
              <a:rPr lang="fi-FI" smtClean="0"/>
              <a:t>Japanin jeni</a:t>
            </a:r>
          </a:p>
          <a:p>
            <a:pPr eaLnBrk="1" hangingPunct="1"/>
            <a:endParaRPr lang="fi-FI" smtClean="0"/>
          </a:p>
          <a:p>
            <a:pPr eaLnBrk="1" hangingPunct="1">
              <a:buFont typeface="Wingdings 3" pitchFamily="18" charset="2"/>
              <a:buNone/>
            </a:pPr>
            <a:endParaRPr lang="fi-FI" smtClean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 smtClean="0"/>
              <a:t>Maailmantalouden ryhmittelyt </a:t>
            </a:r>
            <a:r>
              <a:rPr lang="fi-FI" sz="1800" dirty="0" smtClean="0"/>
              <a:t>2/2</a:t>
            </a:r>
            <a:endParaRPr lang="fi-FI" sz="1800" dirty="0"/>
          </a:p>
        </p:txBody>
      </p:sp>
      <p:pic>
        <p:nvPicPr>
          <p:cNvPr id="16388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0" y="3714750"/>
            <a:ext cx="1779588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3" descr="C:\Program Files\Microsoft Office\MEDIA\CAGCAT10\j022202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50" y="3714750"/>
            <a:ext cx="1781175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4" descr="C:\Program Files\Microsoft Office\MEDIA\CAGCAT10\j0222019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50" y="3714750"/>
            <a:ext cx="1781175" cy="178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Dian numeron paikkamerkki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520CB18-D39B-4045-B6E9-ED926E87271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fi-FI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l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Aul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Aul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Aula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375</TotalTime>
  <Words>282</Words>
  <Application>Microsoft Office PowerPoint</Application>
  <PresentationFormat>Näytössä katseltava diaesitys (4:3)</PresentationFormat>
  <Paragraphs>114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Aula</vt:lpstr>
      <vt:lpstr>Kansainvälinen kauppa</vt:lpstr>
      <vt:lpstr>Ulkomaankauppa ja maailmankauppa</vt:lpstr>
      <vt:lpstr>Vapaakauppa 1/2</vt:lpstr>
      <vt:lpstr>Vapaakauppa 2/2</vt:lpstr>
      <vt:lpstr>Dia 5</vt:lpstr>
      <vt:lpstr>Protektionismi</vt:lpstr>
      <vt:lpstr>Maailmantalouden ryhmittelyt 1/2</vt:lpstr>
      <vt:lpstr>Maailmantalouden ryhmittelyt 2/2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Kansainvälinen kauppa</dc:title>
  <dc:creator>Toni Uusimäki</dc:creator>
  <cp:lastModifiedBy>Toni Uusimäki</cp:lastModifiedBy>
  <cp:revision>49</cp:revision>
  <dcterms:created xsi:type="dcterms:W3CDTF">2008-10-08T14:18:32Z</dcterms:created>
  <dcterms:modified xsi:type="dcterms:W3CDTF">2016-10-28T09:04:46Z</dcterms:modified>
</cp:coreProperties>
</file>