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0" r:id="rId7"/>
    <p:sldId id="264" r:id="rId8"/>
    <p:sldId id="265" r:id="rId9"/>
    <p:sldId id="267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Mika Kortelainen" initials="MK" lastIdx="3" clrIdx="1">
    <p:extLst>
      <p:ext uri="{19B8F6BF-5375-455C-9EA6-DF929625EA0E}">
        <p15:presenceInfo xmlns:p15="http://schemas.microsoft.com/office/powerpoint/2012/main" userId="Mika Kortela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8.9.2022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18. Talouden häiriö – työttömyys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Tietoisku: Työvoima ja työttömyys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Työvoima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A1095499-B5F8-485A-8601-0B1337685C1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562824" y="3840480"/>
            <a:ext cx="20144776" cy="6035040"/>
          </a:xfrm>
        </p:spPr>
      </p:pic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Työvoima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7265C2F-6DC6-42AA-8AFB-31C6B5E8B1D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Väestöstä kaikki eivät tee töitä, mutta nämä eivät kaikki ole työttömiä.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Työikäisiksi lasketaan 15–74-vuotiaat.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Työvoimaan lasketaan työlliset ja työttömät, työllisiin sekä yrittäjät että työntekijät.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Työvoimaan eivät kuulu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opiskelijat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eläkeläiset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työkyvyttömät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piilotyöttömät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varusmiehet.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15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Työvoima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7265C2F-6DC6-42AA-8AFB-31C6B5E8B1D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Tunnuslukuja Suomen väestöstä ja työvoimasta vuonna 2020: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Väkiluku: 5 534 000 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Työvoima: 2 669 000 (n. 48 % väestöstä)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Työvoiman ulkopuolella: 1 461 000 (n. 26 % väestöstä)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Työlliset: 2 474 000 (n. 45 % väestöstä), joista  </a:t>
            </a:r>
          </a:p>
          <a:p>
            <a:pPr marL="3143250" lvl="2" indent="-857250">
              <a:buFont typeface="Arial" panose="020B0604020202020204" pitchFamily="34" charset="0"/>
              <a:buChar char="•"/>
            </a:pPr>
            <a:r>
              <a:rPr lang="fi-FI" dirty="0"/>
              <a:t>Yrittäjiä 358 000 (n. 14 % työllisistä)</a:t>
            </a:r>
          </a:p>
          <a:p>
            <a:pPr marL="3143250" lvl="2" indent="-857250">
              <a:buFont typeface="Arial" panose="020B0604020202020204" pitchFamily="34" charset="0"/>
              <a:buChar char="•"/>
            </a:pPr>
            <a:r>
              <a:rPr lang="fi-FI" dirty="0"/>
              <a:t>Palkansaajia 2 116 000 (n. 86 % työllisistä)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Työttöminä: 195 000 (n. 3,5 % väestöstä)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3,5 %:n osuus suomalaisista on talouden kannalta merkittävä, vaikka se on melko pieni?</a:t>
            </a:r>
          </a:p>
        </p:txBody>
      </p:sp>
    </p:spTree>
    <p:extLst>
      <p:ext uri="{BB962C8B-B14F-4D97-AF65-F5344CB8AC3E}">
        <p14:creationId xmlns:p14="http://schemas.microsoft.com/office/powerpoint/2010/main" val="16833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" dirty="0"/>
              <a:t>Työttömyysasteen ja BKT:n suhde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E95EC4-5EE8-43BD-A850-1780B05564F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Kuvio osoittaa työttömyysasteen merkityksen: mitä vähemmän väestössä on työttömiä, sitä enemmän valtion talous kasvaa.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Työlliset lisäävät työllään valtion BKT:tä.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9B769B1C-05E7-42B1-8FF0-FF588C657F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58077" y="3061052"/>
            <a:ext cx="10749523" cy="7681430"/>
          </a:xfrm>
        </p:spPr>
      </p:pic>
    </p:spTree>
    <p:extLst>
      <p:ext uri="{BB962C8B-B14F-4D97-AF65-F5344CB8AC3E}">
        <p14:creationId xmlns:p14="http://schemas.microsoft.com/office/powerpoint/2010/main" val="10254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206</Words>
  <Application>Microsoft Office PowerPoint</Application>
  <PresentationFormat>Mukautettu</PresentationFormat>
  <Paragraphs>38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18. Talouden häiriö – työttömyys</vt:lpstr>
      <vt:lpstr>Tietoisku: Työvoima ja työttömyys</vt:lpstr>
      <vt:lpstr>Työvoima</vt:lpstr>
      <vt:lpstr>Työvoima</vt:lpstr>
      <vt:lpstr>Työvoima</vt:lpstr>
      <vt:lpstr>Työttömyysasteen ja BKT:n suhde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Toni Uusimäki</cp:lastModifiedBy>
  <cp:revision>14</cp:revision>
  <cp:lastPrinted>2017-11-30T08:45:33Z</cp:lastPrinted>
  <dcterms:created xsi:type="dcterms:W3CDTF">2020-05-05T09:10:38Z</dcterms:created>
  <dcterms:modified xsi:type="dcterms:W3CDTF">2022-09-08T08:35:30Z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