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4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5143500" type="screen16x9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47" d="100"/>
          <a:sy n="147" d="100"/>
        </p:scale>
        <p:origin x="-594" y="-9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4" name="Shape 8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0" name="Shape 9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2" name="Shape 10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8" name="Shape 10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14" name="Shape 11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20" name="Shape 12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26" name="Shape 12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6" name="Shape 3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8" name="Shape 4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4" name="Shape 5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8" name="Shape 7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 txBox="1">
            <a:spLocks noGrp="1"/>
          </p:cNvSpPr>
          <p:nvPr>
            <p:ph type="subTitle" idx="1"/>
          </p:nvPr>
        </p:nvSpPr>
        <p:spPr>
          <a:xfrm>
            <a:off x="685800" y="2840053"/>
            <a:ext cx="7772400" cy="7847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0"/>
              </a:spcBef>
              <a:buClr>
                <a:schemeClr val="lt2"/>
              </a:buClr>
              <a:buNone/>
              <a:defRPr>
                <a:solidFill>
                  <a:schemeClr val="lt2"/>
                </a:solidFill>
              </a:defRPr>
            </a:lvl1pPr>
            <a:lvl2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2pPr>
            <a:lvl3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3pPr>
            <a:lvl4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4pPr>
            <a:lvl5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5pPr>
            <a:lvl6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6pPr>
            <a:lvl7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7pPr>
            <a:lvl8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8pPr>
            <a:lvl9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ctrTitle"/>
          </p:nvPr>
        </p:nvSpPr>
        <p:spPr>
          <a:xfrm>
            <a:off x="685800" y="1583342"/>
            <a:ext cx="7772400" cy="11597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algn="ctr">
              <a:spcBef>
                <a:spcPts val="0"/>
              </a:spcBef>
              <a:buSzPct val="100000"/>
              <a:defRPr sz="4800"/>
            </a:lvl1pPr>
            <a:lvl2pPr algn="ctr">
              <a:spcBef>
                <a:spcPts val="0"/>
              </a:spcBef>
              <a:buSzPct val="100000"/>
              <a:defRPr sz="4800"/>
            </a:lvl2pPr>
            <a:lvl3pPr algn="ctr">
              <a:spcBef>
                <a:spcPts val="0"/>
              </a:spcBef>
              <a:buSzPct val="100000"/>
              <a:defRPr sz="4800"/>
            </a:lvl3pPr>
            <a:lvl4pPr algn="ctr">
              <a:spcBef>
                <a:spcPts val="0"/>
              </a:spcBef>
              <a:buSzPct val="100000"/>
              <a:defRPr sz="4800"/>
            </a:lvl4pPr>
            <a:lvl5pPr algn="ctr">
              <a:spcBef>
                <a:spcPts val="0"/>
              </a:spcBef>
              <a:buSzPct val="100000"/>
              <a:defRPr sz="4800"/>
            </a:lvl5pPr>
            <a:lvl6pPr algn="ctr">
              <a:spcBef>
                <a:spcPts val="0"/>
              </a:spcBef>
              <a:buSzPct val="100000"/>
              <a:defRPr sz="4800"/>
            </a:lvl6pPr>
            <a:lvl7pPr algn="ctr">
              <a:spcBef>
                <a:spcPts val="0"/>
              </a:spcBef>
              <a:buSzPct val="100000"/>
              <a:defRPr sz="4800"/>
            </a:lvl7pPr>
            <a:lvl8pPr algn="ctr">
              <a:spcBef>
                <a:spcPts val="0"/>
              </a:spcBef>
              <a:buSzPct val="100000"/>
              <a:defRPr sz="4800"/>
            </a:lvl8pPr>
            <a:lvl9pPr algn="ctr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body" idx="2"/>
          </p:nvPr>
        </p:nvSpPr>
        <p:spPr>
          <a:xfrm>
            <a:off x="4692273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>
            <a:spLocks noGrp="1"/>
          </p:cNvSpPr>
          <p:nvPr>
            <p:ph type="body" idx="1"/>
          </p:nvPr>
        </p:nvSpPr>
        <p:spPr>
          <a:xfrm>
            <a:off x="457200" y="4406309"/>
            <a:ext cx="8229600" cy="5195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0"/>
              </a:spcBef>
              <a:buSzPct val="100000"/>
              <a:buNone/>
              <a:defRPr sz="1800"/>
            </a:lvl1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dk2"/>
            </a:gs>
            <a:gs pos="100000">
              <a:schemeClr val="dk1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1pPr>
            <a:lvl2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2pPr>
            <a:lvl3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3pPr>
            <a:lvl4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4pPr>
            <a:lvl5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5pPr>
            <a:lvl6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6pPr>
            <a:lvl7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7pPr>
            <a:lvl8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8pPr>
            <a:lvl9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600"/>
              </a:spcBef>
              <a:buClr>
                <a:schemeClr val="lt1"/>
              </a:buClr>
              <a:buSzPct val="100000"/>
              <a:defRPr sz="3000">
                <a:solidFill>
                  <a:schemeClr val="lt1"/>
                </a:solidFill>
              </a:defRPr>
            </a:lvl1pPr>
            <a:lvl2pPr>
              <a:spcBef>
                <a:spcPts val="480"/>
              </a:spcBef>
              <a:buClr>
                <a:schemeClr val="lt1"/>
              </a:buClr>
              <a:buSzPct val="100000"/>
              <a:defRPr sz="2400">
                <a:solidFill>
                  <a:schemeClr val="lt1"/>
                </a:solidFill>
              </a:defRPr>
            </a:lvl2pPr>
            <a:lvl3pPr>
              <a:spcBef>
                <a:spcPts val="480"/>
              </a:spcBef>
              <a:buClr>
                <a:schemeClr val="lt1"/>
              </a:buClr>
              <a:buSzPct val="100000"/>
              <a:defRPr sz="2400">
                <a:solidFill>
                  <a:schemeClr val="lt1"/>
                </a:solidFill>
              </a:defRPr>
            </a:lvl3pPr>
            <a:lvl4pPr>
              <a:spcBef>
                <a:spcPts val="360"/>
              </a:spcBef>
              <a:buClr>
                <a:schemeClr val="lt1"/>
              </a:buClr>
              <a:buSzPct val="100000"/>
              <a:defRPr sz="1800">
                <a:solidFill>
                  <a:schemeClr val="lt1"/>
                </a:solidFill>
              </a:defRPr>
            </a:lvl4pPr>
            <a:lvl5pPr>
              <a:spcBef>
                <a:spcPts val="360"/>
              </a:spcBef>
              <a:buClr>
                <a:schemeClr val="lt1"/>
              </a:buClr>
              <a:buSzPct val="100000"/>
              <a:defRPr sz="1800">
                <a:solidFill>
                  <a:schemeClr val="lt1"/>
                </a:solidFill>
              </a:defRPr>
            </a:lvl5pPr>
            <a:lvl6pPr>
              <a:spcBef>
                <a:spcPts val="360"/>
              </a:spcBef>
              <a:buClr>
                <a:schemeClr val="lt1"/>
              </a:buClr>
              <a:buSzPct val="100000"/>
              <a:defRPr sz="1800">
                <a:solidFill>
                  <a:schemeClr val="lt1"/>
                </a:solidFill>
              </a:defRPr>
            </a:lvl6pPr>
            <a:lvl7pPr>
              <a:spcBef>
                <a:spcPts val="360"/>
              </a:spcBef>
              <a:buClr>
                <a:schemeClr val="lt1"/>
              </a:buClr>
              <a:buSzPct val="100000"/>
              <a:defRPr sz="1800">
                <a:solidFill>
                  <a:schemeClr val="lt1"/>
                </a:solidFill>
              </a:defRPr>
            </a:lvl7pPr>
            <a:lvl8pPr>
              <a:spcBef>
                <a:spcPts val="360"/>
              </a:spcBef>
              <a:buClr>
                <a:schemeClr val="lt1"/>
              </a:buClr>
              <a:buSzPct val="100000"/>
              <a:defRPr sz="1800">
                <a:solidFill>
                  <a:schemeClr val="lt1"/>
                </a:solidFill>
              </a:defRPr>
            </a:lvl8pPr>
            <a:lvl9pPr>
              <a:spcBef>
                <a:spcPts val="360"/>
              </a:spcBef>
              <a:buClr>
                <a:schemeClr val="lt1"/>
              </a:buClr>
              <a:buSzPct val="100000"/>
              <a:defRPr sz="1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ctrTitle"/>
          </p:nvPr>
        </p:nvSpPr>
        <p:spPr>
          <a:xfrm>
            <a:off x="685800" y="432800"/>
            <a:ext cx="7772400" cy="9878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marL="457200" indent="457200" algn="l">
              <a:spcBef>
                <a:spcPts val="0"/>
              </a:spcBef>
              <a:buNone/>
            </a:pPr>
            <a:r>
              <a:rPr lang="fi"/>
              <a:t>Sijoitusvaihtoehdot </a:t>
            </a:r>
          </a:p>
        </p:txBody>
      </p:sp>
      <p:sp>
        <p:nvSpPr>
          <p:cNvPr id="24" name="Shape 24"/>
          <p:cNvSpPr txBox="1">
            <a:spLocks noGrp="1"/>
          </p:cNvSpPr>
          <p:nvPr>
            <p:ph type="subTitle" idx="1"/>
          </p:nvPr>
        </p:nvSpPr>
        <p:spPr>
          <a:xfrm>
            <a:off x="685800" y="2840053"/>
            <a:ext cx="7772400" cy="784737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pic>
        <p:nvPicPr>
          <p:cNvPr id="25" name="Shape 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605125" y="2080700"/>
            <a:ext cx="3491928" cy="2303449"/>
          </a:xfrm>
          <a:prstGeom prst="rect">
            <a:avLst/>
          </a:prstGeom>
          <a:noFill/>
          <a:ln>
            <a:noFill/>
          </a:ln>
        </p:spPr>
      </p:pic>
      <p:pic>
        <p:nvPicPr>
          <p:cNvPr id="26" name="Shape 2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01375" y="1420687"/>
            <a:ext cx="2286000" cy="15906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7" name="Shape 27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799100" y="3399325"/>
            <a:ext cx="2580699" cy="18476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fi"/>
              <a:t>Rahastosijoittaminen</a:t>
            </a:r>
          </a:p>
        </p:txBody>
      </p:sp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fi" sz="2400"/>
              <a:t>Mikä on rahasto?</a:t>
            </a:r>
          </a:p>
          <a:p>
            <a:pPr marL="914400" lvl="1" indent="-342900" rtl="0">
              <a:spcBef>
                <a:spcPts val="0"/>
              </a:spcBef>
              <a:buClr>
                <a:schemeClr val="lt1"/>
              </a:buClr>
              <a:buSzPct val="100000"/>
              <a:buFont typeface="Courier New"/>
              <a:buChar char="o"/>
            </a:pPr>
            <a:r>
              <a:rPr lang="fi" sz="1800"/>
              <a:t>Rahastoon sijoitetaan rahaa, joka itse jakaa rahaa erilaisiin yhtiöihin</a:t>
            </a:r>
          </a:p>
          <a:p>
            <a:pPr marL="914400" lvl="1" indent="-342900" rtl="0">
              <a:spcBef>
                <a:spcPts val="0"/>
              </a:spcBef>
              <a:buClr>
                <a:schemeClr val="lt1"/>
              </a:buClr>
              <a:buSzPct val="100000"/>
              <a:buFont typeface="Courier New"/>
              <a:buChar char="o"/>
            </a:pPr>
            <a:r>
              <a:rPr lang="fi" sz="1800"/>
              <a:t>Sijoituksen hajauttamisen hoitavat rahaston asiantuntijat</a:t>
            </a:r>
          </a:p>
          <a:p>
            <a:pPr marL="914400" lvl="1" indent="-342900" rtl="0">
              <a:spcBef>
                <a:spcPts val="0"/>
              </a:spcBef>
              <a:buClr>
                <a:schemeClr val="lt1"/>
              </a:buClr>
              <a:buSzPct val="100000"/>
              <a:buFont typeface="Courier New"/>
              <a:buChar char="o"/>
            </a:pPr>
            <a:r>
              <a:rPr lang="fi" sz="1800"/>
              <a:t>Käy kauppaa suurilla erillä, joten kustannukset pienemmät kuin yksityisellä. Sijoitusrahasto voi käydä arvopaperikauppaa verotta</a:t>
            </a:r>
          </a:p>
          <a:p>
            <a:pPr marL="457200" lvl="0" indent="-38100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fi" sz="2400"/>
              <a:t>Eri rahastoihin sijoittaminen</a:t>
            </a:r>
          </a:p>
          <a:p>
            <a:pPr marL="914400" lvl="1" indent="-342900">
              <a:spcBef>
                <a:spcPts val="0"/>
              </a:spcBef>
              <a:buClr>
                <a:schemeClr val="lt1"/>
              </a:buClr>
              <a:buSzPct val="100000"/>
              <a:buFont typeface="Courier New"/>
              <a:buChar char="o"/>
            </a:pPr>
            <a:r>
              <a:rPr lang="fi" sz="1800"/>
              <a:t>Eri rahastot sijoittavat eri alueiden yrityksiin mm. maantieteellisesti (esim. Aasia, Eurooppa)</a:t>
            </a:r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fi"/>
              <a:t>Rahastosijoittaminen</a:t>
            </a:r>
          </a:p>
        </p:txBody>
      </p:sp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fi" sz="2400"/>
              <a:t>Plussaa</a:t>
            </a:r>
          </a:p>
          <a:p>
            <a:pPr marL="914400" lvl="1" indent="-342900" rtl="0">
              <a:spcBef>
                <a:spcPts val="0"/>
              </a:spcBef>
              <a:buClr>
                <a:schemeClr val="lt1"/>
              </a:buClr>
              <a:buSzPct val="100000"/>
              <a:buFont typeface="Courier New"/>
              <a:buChar char="o"/>
            </a:pPr>
            <a:r>
              <a:rPr lang="fi" sz="1800"/>
              <a:t>Sijoituskohteiden valinta ammattilaisille</a:t>
            </a:r>
          </a:p>
          <a:p>
            <a:pPr marL="914400" lvl="1" indent="-342900" rtl="0">
              <a:spcBef>
                <a:spcPts val="0"/>
              </a:spcBef>
              <a:buClr>
                <a:schemeClr val="lt1"/>
              </a:buClr>
              <a:buSzPct val="100000"/>
              <a:buFont typeface="Courier New"/>
              <a:buChar char="o"/>
            </a:pPr>
            <a:r>
              <a:rPr lang="fi" sz="1800"/>
              <a:t>Sijoitus eri kohteisiin joten sijoitusriski pienempi kuin osakkeilla</a:t>
            </a:r>
          </a:p>
          <a:p>
            <a:pPr marL="914400" lvl="1" indent="-342900" rtl="0">
              <a:spcBef>
                <a:spcPts val="0"/>
              </a:spcBef>
              <a:buClr>
                <a:schemeClr val="lt1"/>
              </a:buClr>
              <a:buSzPct val="100000"/>
              <a:buFont typeface="Courier New"/>
              <a:buChar char="o"/>
            </a:pPr>
            <a:r>
              <a:rPr lang="fi" sz="1800"/>
              <a:t>Tuotto-osuuksien tuotto lisätään vuosittain rahasto-osuuden arvoon</a:t>
            </a:r>
          </a:p>
          <a:p>
            <a:pPr marL="914400" lvl="1" indent="-342900" rtl="0">
              <a:spcBef>
                <a:spcPts val="0"/>
              </a:spcBef>
              <a:buClr>
                <a:schemeClr val="lt1"/>
              </a:buClr>
              <a:buSzPct val="100000"/>
              <a:buFont typeface="Courier New"/>
              <a:buChar char="o"/>
            </a:pPr>
            <a:r>
              <a:rPr lang="fi" sz="1800"/>
              <a:t>Helppo seurata</a:t>
            </a:r>
          </a:p>
          <a:p>
            <a:pPr marL="914400" lvl="1" indent="-342900" rtl="0">
              <a:spcBef>
                <a:spcPts val="0"/>
              </a:spcBef>
              <a:buClr>
                <a:schemeClr val="lt1"/>
              </a:buClr>
              <a:buSzPct val="100000"/>
              <a:buFont typeface="Courier New"/>
              <a:buChar char="o"/>
            </a:pPr>
            <a:r>
              <a:rPr lang="fi" sz="1800"/>
              <a:t>Rahastosta saa nopeasti lunastettua rahat itselleen takaisin</a:t>
            </a:r>
          </a:p>
          <a:p>
            <a:pPr marL="457200" lvl="0" indent="-38100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fi" sz="2400"/>
              <a:t>Miinukset</a:t>
            </a:r>
          </a:p>
          <a:p>
            <a:pPr marL="914400" lvl="1" indent="-342900" rtl="0">
              <a:spcBef>
                <a:spcPts val="0"/>
              </a:spcBef>
              <a:buClr>
                <a:schemeClr val="lt1"/>
              </a:buClr>
              <a:buSzPct val="100000"/>
              <a:buFont typeface="Courier New"/>
              <a:buChar char="o"/>
            </a:pPr>
            <a:r>
              <a:rPr lang="fi" sz="1800"/>
              <a:t>Tuotto maltillisempaa</a:t>
            </a:r>
          </a:p>
          <a:p>
            <a:pPr marL="914400" lvl="1" indent="-342900" rtl="0">
              <a:spcBef>
                <a:spcPts val="0"/>
              </a:spcBef>
              <a:buClr>
                <a:schemeClr val="lt1"/>
              </a:buClr>
              <a:buSzPct val="100000"/>
              <a:buFont typeface="Courier New"/>
              <a:buChar char="o"/>
            </a:pPr>
            <a:r>
              <a:rPr lang="fi" sz="1800"/>
              <a:t>Rahaston arvon romahtaminen jostain syystä</a:t>
            </a:r>
          </a:p>
          <a:p>
            <a:pPr marL="914400" lvl="1" indent="-342900" rtl="0">
              <a:spcBef>
                <a:spcPts val="0"/>
              </a:spcBef>
              <a:buClr>
                <a:schemeClr val="lt1"/>
              </a:buClr>
              <a:buSzPct val="100000"/>
              <a:buFont typeface="Courier New"/>
              <a:buChar char="o"/>
            </a:pPr>
            <a:r>
              <a:rPr lang="fi" sz="1800"/>
              <a:t>Inflaatio syö osansa</a:t>
            </a:r>
          </a:p>
          <a:p>
            <a:pPr marL="914400" lvl="1" indent="-342900">
              <a:spcBef>
                <a:spcPts val="0"/>
              </a:spcBef>
              <a:buClr>
                <a:schemeClr val="lt1"/>
              </a:buClr>
              <a:buSzPct val="100000"/>
              <a:buFont typeface="Courier New"/>
              <a:buChar char="o"/>
            </a:pPr>
            <a:r>
              <a:rPr lang="fi" sz="1800"/>
              <a:t>Jotkin kaupankäyntikulut</a:t>
            </a:r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fi"/>
              <a:t>Joukkovelkakirjalainat</a:t>
            </a:r>
          </a:p>
        </p:txBody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fi" sz="2400"/>
              <a:t>Joukkovelkakirjalainan tuotto muodostuu pääsääntöisesti koroista</a:t>
            </a:r>
          </a:p>
          <a:p>
            <a:pPr marL="457200" lvl="0" indent="-38100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fi" sz="2400"/>
              <a:t>Korko maksetaan vuosittain ja lainan nimellispääoma eräpäivänä viimeisen korkoerän kanssa</a:t>
            </a:r>
          </a:p>
          <a:p>
            <a:pPr marL="457200" lvl="0" indent="-38100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fi" sz="2400"/>
              <a:t>Jos joukkovelkakirjalainan voi myydä ennen eräpäivää jälkimarkkinoilla, myyntihinta voi olla suurempi kuin nimellisarvo, jolloin myynnistä saa myyntivoittoa</a:t>
            </a:r>
          </a:p>
          <a:p>
            <a:pPr marL="457200" lvl="0" indent="-38100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fi" sz="2400"/>
              <a:t>Riskinä on inflaatio</a:t>
            </a:r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>
            <a:spLocks noGrp="1"/>
          </p:cNvSpPr>
          <p:nvPr>
            <p:ph type="title"/>
          </p:nvPr>
        </p:nvSpPr>
        <p:spPr>
          <a:xfrm>
            <a:off x="457200" y="715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fi"/>
              <a:t>Maa</a:t>
            </a:r>
          </a:p>
        </p:txBody>
      </p:sp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457200" y="1004675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fi" sz="2400"/>
              <a:t>Peltomaa</a:t>
            </a:r>
          </a:p>
          <a:p>
            <a:pPr marL="914400" lvl="0" indent="-38100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fi" sz="2400"/>
              <a:t>Sijotuskohteena arvo on EU-aikana koko ajan noussut</a:t>
            </a:r>
          </a:p>
          <a:p>
            <a:pPr marL="1371600" lvl="2" indent="-381000" rtl="0">
              <a:spcBef>
                <a:spcPts val="0"/>
              </a:spcBef>
              <a:buClr>
                <a:schemeClr val="lt1"/>
              </a:buClr>
              <a:buSzPct val="80000"/>
              <a:buFont typeface="Wingdings"/>
              <a:buChar char="§"/>
            </a:pPr>
            <a:r>
              <a:rPr lang="fi"/>
              <a:t>Esim. EU-ajan alussa Etelä-Pohjanmaalla pellon arvo hehtaaria kohden oli noin 5000 euroa -&gt; nykyisin noin 10000 euroa</a:t>
            </a:r>
          </a:p>
          <a:p>
            <a:pPr marL="914400" lvl="0" indent="-38100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fi" sz="2400"/>
              <a:t>Omaa peltoa vuokraamalla voi tuottoa saada keskimäärin 300-500 euroa hehtaarilta vuotta kohden-&gt; samalla maan arvo säilyy</a:t>
            </a:r>
          </a:p>
          <a:p>
            <a:pPr marL="914400" lvl="0" indent="-38100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fi" sz="2400"/>
              <a:t>Sijoituksessa pieni riski (ympäristötuhot)</a:t>
            </a:r>
          </a:p>
        </p:txBody>
      </p:sp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fi"/>
              <a:t>Maa</a:t>
            </a:r>
          </a:p>
        </p:txBody>
      </p:sp>
      <p:sp>
        <p:nvSpPr>
          <p:cNvPr id="105" name="Shape 105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fi" sz="2400"/>
              <a:t>Tonttimaa</a:t>
            </a:r>
          </a:p>
          <a:p>
            <a:pPr marL="914400" lvl="1" indent="-381000" rtl="0">
              <a:spcBef>
                <a:spcPts val="0"/>
              </a:spcBef>
              <a:buClr>
                <a:schemeClr val="lt1"/>
              </a:buClr>
              <a:buSzPct val="80000"/>
              <a:buFont typeface="Courier New"/>
              <a:buChar char="o"/>
            </a:pPr>
            <a:r>
              <a:rPr lang="fi"/>
              <a:t>Arvo vaihtelee maan sijainnin, kysynnän ja tarjonnan mukaan</a:t>
            </a:r>
          </a:p>
          <a:p>
            <a:pPr marL="1371600" lvl="2" indent="-381000" rtl="0">
              <a:spcBef>
                <a:spcPts val="0"/>
              </a:spcBef>
              <a:buClr>
                <a:schemeClr val="lt1"/>
              </a:buClr>
              <a:buSzPct val="80000"/>
              <a:buFont typeface="Wingdings"/>
              <a:buChar char="§"/>
            </a:pPr>
            <a:r>
              <a:rPr lang="fi"/>
              <a:t>Isoissa kaupungeissa tonttimaan arvo suurempi kuin pienemmissä yleensä</a:t>
            </a:r>
          </a:p>
          <a:p>
            <a:pPr marL="1371600" lvl="2" indent="-381000" rtl="0">
              <a:spcBef>
                <a:spcPts val="0"/>
              </a:spcBef>
              <a:buClr>
                <a:schemeClr val="lt1"/>
              </a:buClr>
              <a:buSzPct val="80000"/>
              <a:buFont typeface="Wingdings"/>
              <a:buChar char="§"/>
            </a:pPr>
            <a:r>
              <a:rPr lang="fi"/>
              <a:t>Omakotitalojen tonttimaa</a:t>
            </a:r>
          </a:p>
          <a:p>
            <a:pPr marL="1371600" lvl="2" indent="-381000" rtl="0">
              <a:spcBef>
                <a:spcPts val="0"/>
              </a:spcBef>
              <a:buClr>
                <a:schemeClr val="lt1"/>
              </a:buClr>
              <a:buSzPct val="80000"/>
              <a:buFont typeface="Wingdings"/>
              <a:buChar char="§"/>
            </a:pPr>
            <a:r>
              <a:rPr lang="fi"/>
              <a:t>Vapaa-ajan kiinteistöjen tonttimaa</a:t>
            </a:r>
          </a:p>
          <a:p>
            <a:pPr marL="1371600" lvl="2" indent="-381000" rtl="0">
              <a:spcBef>
                <a:spcPts val="0"/>
              </a:spcBef>
              <a:buClr>
                <a:schemeClr val="lt1"/>
              </a:buClr>
              <a:buSzPct val="80000"/>
              <a:buFont typeface="Wingdings"/>
              <a:buChar char="§"/>
            </a:pPr>
            <a:r>
              <a:rPr lang="fi"/>
              <a:t>Teollisuuskiinteistömaa</a:t>
            </a:r>
          </a:p>
          <a:p>
            <a:pPr marL="914400" lvl="1" indent="-381000" rtl="0">
              <a:spcBef>
                <a:spcPts val="0"/>
              </a:spcBef>
              <a:buClr>
                <a:schemeClr val="lt1"/>
              </a:buClr>
              <a:buSzPct val="80000"/>
              <a:buFont typeface="Courier New"/>
              <a:buChar char="o"/>
            </a:pPr>
            <a:r>
              <a:rPr lang="fi"/>
              <a:t>Sijoituksessa pieni riski (ympäristötuhot)</a:t>
            </a:r>
          </a:p>
          <a:p>
            <a:pPr marL="0" lvl="0" indent="0" rtl="0">
              <a:spcBef>
                <a:spcPts val="0"/>
              </a:spcBef>
              <a:buNone/>
            </a:pPr>
            <a:r>
              <a:rPr lang="fi"/>
              <a:t> </a:t>
            </a:r>
          </a:p>
        </p:txBody>
      </p:sp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fi"/>
              <a:t>Taide ja esineet</a:t>
            </a:r>
          </a:p>
        </p:txBody>
      </p:sp>
      <p:sp>
        <p:nvSpPr>
          <p:cNvPr id="111" name="Shape 111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fi" sz="2400"/>
              <a:t>Taulut, veistokset ym. taide-esineet</a:t>
            </a:r>
          </a:p>
          <a:p>
            <a:pPr marL="457200" lvl="0" indent="-38100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fi" sz="2400"/>
              <a:t>Arvoesineet:</a:t>
            </a:r>
          </a:p>
          <a:p>
            <a:pPr marL="914400" lvl="1" indent="-381000" rtl="0">
              <a:spcBef>
                <a:spcPts val="0"/>
              </a:spcBef>
              <a:buClr>
                <a:schemeClr val="lt1"/>
              </a:buClr>
              <a:buSzPct val="80000"/>
              <a:buFont typeface="Courier New"/>
              <a:buChar char="o"/>
            </a:pPr>
            <a:r>
              <a:rPr lang="fi"/>
              <a:t>Korut</a:t>
            </a:r>
          </a:p>
          <a:p>
            <a:pPr marL="914400" lvl="1" indent="-381000" rtl="0">
              <a:spcBef>
                <a:spcPts val="0"/>
              </a:spcBef>
              <a:buClr>
                <a:schemeClr val="lt1"/>
              </a:buClr>
              <a:buSzPct val="80000"/>
              <a:buFont typeface="Courier New"/>
              <a:buChar char="o"/>
            </a:pPr>
            <a:r>
              <a:rPr lang="fi"/>
              <a:t>Pöytähopeat</a:t>
            </a:r>
          </a:p>
          <a:p>
            <a:pPr marL="914400" lvl="1" indent="-381000" rtl="0">
              <a:spcBef>
                <a:spcPts val="0"/>
              </a:spcBef>
              <a:buClr>
                <a:schemeClr val="lt1"/>
              </a:buClr>
              <a:buSzPct val="80000"/>
              <a:buFont typeface="Courier New"/>
              <a:buChar char="o"/>
            </a:pPr>
            <a:r>
              <a:rPr lang="fi"/>
              <a:t>Antiikkiesineet </a:t>
            </a:r>
          </a:p>
          <a:p>
            <a:pPr marL="914400" lvl="1" indent="-381000" rtl="0">
              <a:spcBef>
                <a:spcPts val="0"/>
              </a:spcBef>
              <a:buClr>
                <a:schemeClr val="lt1"/>
              </a:buClr>
              <a:buSzPct val="80000"/>
              <a:buFont typeface="Courier New"/>
              <a:buChar char="o"/>
            </a:pPr>
            <a:r>
              <a:rPr lang="fi"/>
              <a:t>Jotkin tyyli/design huonekalut</a:t>
            </a:r>
          </a:p>
          <a:p>
            <a:pPr marL="457200" lvl="0" indent="-38100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fi" sz="2400"/>
              <a:t>Arvo perustuu kysyntään ja tarjontaan </a:t>
            </a:r>
          </a:p>
          <a:p>
            <a:pPr marL="457200" lvl="0" indent="-38100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fi" sz="2400"/>
              <a:t>Riski suuruus vaihtelee esineittäin</a:t>
            </a:r>
          </a:p>
        </p:txBody>
      </p:sp>
    </p:spTree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fi"/>
              <a:t>Jalometallit ja -kivet</a:t>
            </a:r>
          </a:p>
        </p:txBody>
      </p:sp>
      <p:sp>
        <p:nvSpPr>
          <p:cNvPr id="117" name="Shape 11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fi" sz="2400"/>
              <a:t>Jalometallit</a:t>
            </a:r>
          </a:p>
          <a:p>
            <a:pPr marL="914400" lvl="1" indent="-381000" rtl="0">
              <a:spcBef>
                <a:spcPts val="0"/>
              </a:spcBef>
              <a:buClr>
                <a:schemeClr val="lt1"/>
              </a:buClr>
              <a:buSzPct val="80000"/>
              <a:buFont typeface="Courier New"/>
              <a:buChar char="o"/>
            </a:pPr>
            <a:r>
              <a:rPr lang="fi"/>
              <a:t>Esim. kullan ja hopean arvo vaihtelee, mutta yleensä näiden arvo on ollut nousujohteista</a:t>
            </a:r>
          </a:p>
          <a:p>
            <a:pPr marL="457200" lvl="0" indent="-38100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fi" sz="2400"/>
              <a:t>Jalokivet</a:t>
            </a:r>
          </a:p>
          <a:p>
            <a:pPr marL="914400" lvl="1" indent="-381000" rtl="0">
              <a:spcBef>
                <a:spcPts val="0"/>
              </a:spcBef>
              <a:buClr>
                <a:schemeClr val="lt1"/>
              </a:buClr>
              <a:buSzPct val="80000"/>
              <a:buFont typeface="Courier New"/>
              <a:buChar char="o"/>
            </a:pPr>
            <a:r>
              <a:rPr lang="fi"/>
              <a:t>Arvo määräytyy pääosin: värin, hionnan, painon ja puhtauden perusteella</a:t>
            </a:r>
          </a:p>
          <a:p>
            <a:pPr marL="457200" lvl="0" indent="-38100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fi" sz="2400"/>
              <a:t>Melko riskitön, mutta esim. suuren kultaesiintymän löytyessä kullan hinta laskee</a:t>
            </a:r>
          </a:p>
        </p:txBody>
      </p:sp>
    </p:spTree>
  </p:cSld>
  <p:clrMapOvr>
    <a:masterClrMapping/>
  </p:clrMapOvr>
  <p:transition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fi"/>
              <a:t>Sijoittamisen tärkein vinkki </a:t>
            </a:r>
          </a:p>
        </p:txBody>
      </p:sp>
      <p:sp>
        <p:nvSpPr>
          <p:cNvPr id="123" name="Shape 123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dirty="0"/>
          </a:p>
          <a:p>
            <a:pPr marL="457200" lvl="0" indent="-41910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AutoNum type="arabicPeriod"/>
            </a:pPr>
            <a:r>
              <a:rPr lang="fi" dirty="0"/>
              <a:t>Älä laita kaikkia munia samaan koriin ellet halua suurta riskiä </a:t>
            </a:r>
          </a:p>
          <a:p>
            <a:pPr rtl="0">
              <a:spcBef>
                <a:spcPts val="0"/>
              </a:spcBef>
              <a:buNone/>
            </a:pPr>
            <a:endParaRPr dirty="0"/>
          </a:p>
          <a:p>
            <a:pPr rtl="0">
              <a:spcBef>
                <a:spcPts val="0"/>
              </a:spcBef>
              <a:buNone/>
            </a:pPr>
            <a:endParaRPr dirty="0"/>
          </a:p>
          <a:p>
            <a:pPr rtl="0">
              <a:spcBef>
                <a:spcPts val="0"/>
              </a:spcBef>
              <a:buNone/>
            </a:pPr>
            <a:endParaRPr dirty="0"/>
          </a:p>
          <a:p>
            <a:pPr lvl="0">
              <a:spcBef>
                <a:spcPts val="0"/>
              </a:spcBef>
              <a:buNone/>
            </a:pPr>
            <a:r>
              <a:rPr lang="fi" dirty="0"/>
              <a:t>					</a:t>
            </a:r>
            <a:r>
              <a:rPr lang="fi"/>
              <a:t>	</a:t>
            </a:r>
            <a:endParaRPr lang="fi" dirty="0"/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fi"/>
              <a:t>Kiinteistöt</a:t>
            </a:r>
          </a:p>
        </p:txBody>
      </p:sp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fi" sz="2400"/>
              <a:t>Perinteisesti vakaa tuotto ja inflaatiosuoja</a:t>
            </a:r>
          </a:p>
          <a:p>
            <a:pPr marL="457200" lvl="0" indent="-38100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fi" sz="2400"/>
              <a:t>Tuotto tulee asunnon arvonnoususta ja vuokratuloista</a:t>
            </a:r>
          </a:p>
          <a:p>
            <a:pPr indent="457200" rtl="0">
              <a:spcBef>
                <a:spcPts val="0"/>
              </a:spcBef>
              <a:buNone/>
            </a:pPr>
            <a:r>
              <a:rPr lang="fi" sz="2400"/>
              <a:t>=&gt;Verosuunnittelu mahdollisuuksia</a:t>
            </a:r>
          </a:p>
          <a:p>
            <a:pPr marL="457200" lvl="0" indent="-38100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fi" sz="2400"/>
              <a:t>Huonossa kohteessa korkeat huoltokulut, matala vuokrataso, arvo ei nouse</a:t>
            </a:r>
          </a:p>
          <a:p>
            <a:pPr marL="457200" lvl="0" indent="-38100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fi" sz="2400"/>
              <a:t>Sijoitusasunto vaatii jonkin verran hoitoa verrattuna esim. osakkeet</a:t>
            </a:r>
          </a:p>
          <a:p>
            <a:pPr marL="457200" lvl="0" indent="-228600">
              <a:spcBef>
                <a:spcPts val="0"/>
              </a:spcBef>
              <a:buNone/>
            </a:pPr>
            <a:endParaRPr sz="2400"/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fi"/>
              <a:t>Kiinteistöt</a:t>
            </a:r>
          </a:p>
        </p:txBody>
      </p:sp>
      <p:sp>
        <p:nvSpPr>
          <p:cNvPr id="39" name="Shape 39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fi" sz="2400"/>
              <a:t>Plussat</a:t>
            </a:r>
          </a:p>
          <a:p>
            <a:pPr marL="914400" lvl="1" indent="-342900" rtl="0">
              <a:spcBef>
                <a:spcPts val="0"/>
              </a:spcBef>
              <a:buClr>
                <a:schemeClr val="lt1"/>
              </a:buClr>
              <a:buSzPct val="100000"/>
              <a:buFont typeface="Courier New"/>
              <a:buChar char="o"/>
            </a:pPr>
            <a:r>
              <a:rPr lang="fi" sz="1800"/>
              <a:t>Mahdollisuus käyttää omaa neuvottelutaitoa edullisten hankintojen tekemiseen</a:t>
            </a:r>
          </a:p>
          <a:p>
            <a:pPr marL="914400" lvl="1" indent="-342900" rtl="0">
              <a:spcBef>
                <a:spcPts val="0"/>
              </a:spcBef>
              <a:buClr>
                <a:schemeClr val="lt1"/>
              </a:buClr>
              <a:buSzPct val="100000"/>
              <a:buFont typeface="Courier New"/>
              <a:buChar char="o"/>
            </a:pPr>
            <a:r>
              <a:rPr lang="fi" sz="1800"/>
              <a:t>Sijoitusasuntoa varten on verrattain helppoa saada pankkilainaa</a:t>
            </a:r>
          </a:p>
          <a:p>
            <a:pPr marL="914400" lvl="1" indent="-342900" rtl="0">
              <a:spcBef>
                <a:spcPts val="0"/>
              </a:spcBef>
              <a:buClr>
                <a:schemeClr val="lt1"/>
              </a:buClr>
              <a:buSzPct val="100000"/>
              <a:buFont typeface="Courier New"/>
              <a:buChar char="o"/>
            </a:pPr>
            <a:r>
              <a:rPr lang="fi" sz="1800"/>
              <a:t>Asunnon arvonnousu </a:t>
            </a:r>
          </a:p>
          <a:p>
            <a:pPr marL="914400" lvl="1" indent="-342900" rtl="0">
              <a:spcBef>
                <a:spcPts val="0"/>
              </a:spcBef>
              <a:buClr>
                <a:schemeClr val="lt1"/>
              </a:buClr>
              <a:buSzPct val="100000"/>
              <a:buFont typeface="Courier New"/>
              <a:buChar char="o"/>
            </a:pPr>
            <a:r>
              <a:rPr lang="fi" sz="1800"/>
              <a:t>Koron vähennysoikeus verotuksessa</a:t>
            </a:r>
          </a:p>
          <a:p>
            <a:pPr marL="914400" lvl="1" indent="-342900" rtl="0">
              <a:spcBef>
                <a:spcPts val="0"/>
              </a:spcBef>
              <a:buClr>
                <a:schemeClr val="lt1"/>
              </a:buClr>
              <a:buSzPct val="100000"/>
              <a:buFont typeface="Courier New"/>
              <a:buChar char="o"/>
            </a:pPr>
            <a:r>
              <a:rPr lang="fi" sz="1800"/>
              <a:t>Mahdollista vaikuttaa jälleenmyynti- ja vuokrausarvoon esim. remontointi</a:t>
            </a:r>
          </a:p>
          <a:p>
            <a:pPr marL="914400" lvl="1" indent="-342900" rtl="0">
              <a:spcBef>
                <a:spcPts val="0"/>
              </a:spcBef>
              <a:buClr>
                <a:schemeClr val="lt1"/>
              </a:buClr>
              <a:buSzPct val="100000"/>
              <a:buFont typeface="Courier New"/>
              <a:buChar char="o"/>
            </a:pPr>
            <a:r>
              <a:rPr lang="fi" sz="1800"/>
              <a:t>Suoja sijoitetulle pääomalle inflaatiota vastaan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fi"/>
              <a:t>Kiinteistöt</a:t>
            </a:r>
          </a:p>
        </p:txBody>
      </p:sp>
      <p:sp>
        <p:nvSpPr>
          <p:cNvPr id="45" name="Shape 45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fi" sz="2400"/>
              <a:t>Miinukset</a:t>
            </a:r>
          </a:p>
          <a:p>
            <a:pPr marL="914400" lvl="1" indent="-342900" rtl="0">
              <a:spcBef>
                <a:spcPts val="0"/>
              </a:spcBef>
              <a:buClr>
                <a:schemeClr val="lt1"/>
              </a:buClr>
              <a:buSzPct val="100000"/>
              <a:buFont typeface="Courier New"/>
              <a:buChar char="o"/>
            </a:pPr>
            <a:r>
              <a:rPr lang="fi" sz="1800"/>
              <a:t>Asunnon hintariski (asunnon arvo voi laskea)</a:t>
            </a:r>
          </a:p>
          <a:p>
            <a:pPr marL="914400" lvl="1" indent="-342900" rtl="0">
              <a:spcBef>
                <a:spcPts val="0"/>
              </a:spcBef>
              <a:buClr>
                <a:schemeClr val="lt1"/>
              </a:buClr>
              <a:buSzPct val="100000"/>
              <a:buFont typeface="Courier New"/>
              <a:buChar char="o"/>
            </a:pPr>
            <a:r>
              <a:rPr lang="fi" sz="1800"/>
              <a:t>Lainaan liittyvä korkoriski (kuukausierien nousu tai laina-ajan pidennys)</a:t>
            </a:r>
          </a:p>
          <a:p>
            <a:pPr marL="914400" lvl="1" indent="-342900" rtl="0">
              <a:spcBef>
                <a:spcPts val="0"/>
              </a:spcBef>
              <a:buClr>
                <a:schemeClr val="lt1"/>
              </a:buClr>
              <a:buSzPct val="100000"/>
              <a:buFont typeface="Courier New"/>
              <a:buChar char="o"/>
            </a:pPr>
            <a:r>
              <a:rPr lang="fi" sz="1800"/>
              <a:t>Sijoitusasunto vaatii omistajaltaan hallinnointia</a:t>
            </a:r>
          </a:p>
          <a:p>
            <a:pPr marL="914400" lvl="1" indent="-342900" rtl="0">
              <a:spcBef>
                <a:spcPts val="0"/>
              </a:spcBef>
              <a:buClr>
                <a:schemeClr val="lt1"/>
              </a:buClr>
              <a:buSzPct val="100000"/>
              <a:buFont typeface="Courier New"/>
              <a:buChar char="o"/>
            </a:pPr>
            <a:r>
              <a:rPr lang="fi" sz="1800"/>
              <a:t>Odottamattomat remontit</a:t>
            </a:r>
          </a:p>
          <a:p>
            <a:pPr marL="914400" lvl="1" indent="-342900" rtl="0">
              <a:spcBef>
                <a:spcPts val="0"/>
              </a:spcBef>
              <a:buClr>
                <a:schemeClr val="lt1"/>
              </a:buClr>
              <a:buSzPct val="100000"/>
              <a:buFont typeface="Courier New"/>
              <a:buChar char="o"/>
            </a:pPr>
            <a:r>
              <a:rPr lang="fi" sz="1800"/>
              <a:t>Vuokrasuhteisiin liittyvät riskit (huonot vuokralaiset)</a:t>
            </a:r>
          </a:p>
          <a:p>
            <a:pPr marL="914400" lvl="1" indent="-342900" rtl="0">
              <a:spcBef>
                <a:spcPts val="0"/>
              </a:spcBef>
              <a:buClr>
                <a:schemeClr val="lt1"/>
              </a:buClr>
              <a:buSzPct val="100000"/>
              <a:buFont typeface="Courier New"/>
              <a:buChar char="o"/>
            </a:pPr>
            <a:r>
              <a:rPr lang="fi" sz="1800"/>
              <a:t>Sijoitusasunto on pitkäaikainen sijoitus (pakkotilanteessa myytäessä hinta voi olla huono)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>
            <a:spLocks noGrp="1"/>
          </p:cNvSpPr>
          <p:nvPr>
            <p:ph type="title"/>
          </p:nvPr>
        </p:nvSpPr>
        <p:spPr>
          <a:xfrm>
            <a:off x="457200" y="96003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fi"/>
              <a:t>Metsä</a:t>
            </a:r>
          </a:p>
        </p:txBody>
      </p:sp>
      <p:sp>
        <p:nvSpPr>
          <p:cNvPr id="51" name="Shape 51"/>
          <p:cNvSpPr txBox="1">
            <a:spLocks noGrp="1"/>
          </p:cNvSpPr>
          <p:nvPr>
            <p:ph type="body" idx="1"/>
          </p:nvPr>
        </p:nvSpPr>
        <p:spPr>
          <a:xfrm>
            <a:off x="457200" y="858050"/>
            <a:ext cx="8229600" cy="4029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fi" sz="2400"/>
              <a:t>Sijoituskohteena sisältää hyvin pienen riskin </a:t>
            </a:r>
          </a:p>
          <a:p>
            <a:pPr marL="914400" lvl="1" indent="-381000" rtl="0">
              <a:spcBef>
                <a:spcPts val="0"/>
              </a:spcBef>
              <a:buClr>
                <a:schemeClr val="lt1"/>
              </a:buClr>
              <a:buSzPct val="80000"/>
              <a:buFont typeface="Courier New"/>
              <a:buChar char="o"/>
            </a:pPr>
            <a:r>
              <a:rPr lang="fi"/>
              <a:t>Riskejä ovat metsätuhot ja puun hinnan lasku</a:t>
            </a:r>
          </a:p>
          <a:p>
            <a:pPr marL="914400" lvl="1" indent="-381000" rtl="0">
              <a:spcBef>
                <a:spcPts val="0"/>
              </a:spcBef>
              <a:buClr>
                <a:schemeClr val="lt1"/>
              </a:buClr>
              <a:buSzPct val="80000"/>
              <a:buFont typeface="Courier New"/>
              <a:buChar char="o"/>
            </a:pPr>
            <a:r>
              <a:rPr lang="fi"/>
              <a:t>Luonnon aiheuttamiin riskeihin saa kuitenkin varauduttua vakuutuksilla</a:t>
            </a:r>
          </a:p>
          <a:p>
            <a:pPr marL="457200" lvl="0" indent="-38100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fi" sz="2400"/>
              <a:t>Pitkäaikainen sijoituskohde 10-20 vuotta vähintään </a:t>
            </a:r>
          </a:p>
          <a:p>
            <a:pPr marL="457200" lvl="0" indent="-38100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fi" sz="2400"/>
              <a:t>Arvonnousu perustuu puuston kasvuun </a:t>
            </a:r>
          </a:p>
          <a:p>
            <a:pPr marL="457200" lvl="0" indent="-38100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fi" sz="2400"/>
              <a:t>Yleisesti vakaa ja turvallinen sijoituskohde</a:t>
            </a:r>
          </a:p>
          <a:p>
            <a:pPr marL="457200" lvl="0" indent="-38100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fi" sz="2400"/>
              <a:t>Puun hintaan vaikuttaa kysyntä,tarjonta ja tuotantoprosessin kulut</a:t>
            </a:r>
          </a:p>
          <a:p>
            <a:pPr marL="914400" lvl="1" indent="-381000" rtl="0">
              <a:spcBef>
                <a:spcPts val="0"/>
              </a:spcBef>
              <a:buClr>
                <a:schemeClr val="lt1"/>
              </a:buClr>
              <a:buSzPct val="100000"/>
              <a:buFont typeface="Courier New"/>
              <a:buChar char="o"/>
            </a:pPr>
            <a:r>
              <a:rPr lang="fi" sz="2400"/>
              <a:t>(Kauppakumppanit: paperiteollisuus ja rakentaminen)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fi"/>
              <a:t>Metsä </a:t>
            </a:r>
          </a:p>
        </p:txBody>
      </p:sp>
      <p:sp>
        <p:nvSpPr>
          <p:cNvPr id="57" name="Shape 57"/>
          <p:cNvSpPr txBox="1">
            <a:spLocks noGrp="1"/>
          </p:cNvSpPr>
          <p:nvPr>
            <p:ph type="body" idx="1"/>
          </p:nvPr>
        </p:nvSpPr>
        <p:spPr>
          <a:xfrm>
            <a:off x="457200" y="1175725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4290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fi" sz="1800"/>
              <a:t>Plussat</a:t>
            </a:r>
          </a:p>
          <a:p>
            <a:pPr marL="914400" lvl="1" indent="-342900" rtl="0">
              <a:spcBef>
                <a:spcPts val="0"/>
              </a:spcBef>
              <a:buClr>
                <a:schemeClr val="lt1"/>
              </a:buClr>
              <a:buSzPct val="100000"/>
              <a:buFont typeface="Courier New"/>
              <a:buChar char="o"/>
            </a:pPr>
            <a:r>
              <a:rPr lang="fi" sz="1800"/>
              <a:t>Metsän hoitamisesta saa fyysistä ja henkistä hyvinvointia</a:t>
            </a:r>
          </a:p>
          <a:p>
            <a:pPr marL="1371600" lvl="2" indent="-342900" rtl="0">
              <a:spcBef>
                <a:spcPts val="0"/>
              </a:spcBef>
              <a:buClr>
                <a:schemeClr val="lt1"/>
              </a:buClr>
              <a:buSzPct val="100000"/>
              <a:buFont typeface="Wingdings"/>
              <a:buChar char="§"/>
            </a:pPr>
            <a:r>
              <a:rPr lang="fi" sz="1800"/>
              <a:t>Omat marjastus- ja metsästysmaat</a:t>
            </a:r>
          </a:p>
          <a:p>
            <a:pPr marL="914400" lvl="1" indent="-342900" rtl="0">
              <a:spcBef>
                <a:spcPts val="0"/>
              </a:spcBef>
              <a:buClr>
                <a:schemeClr val="lt1"/>
              </a:buClr>
              <a:buSzPct val="100000"/>
              <a:buFont typeface="Courier New"/>
              <a:buChar char="o"/>
            </a:pPr>
            <a:r>
              <a:rPr lang="fi" sz="1800"/>
              <a:t>Tuoton vaihtelu eri vuosien välillä vähäinen</a:t>
            </a:r>
          </a:p>
          <a:p>
            <a:pPr marL="914400" lvl="1" indent="-342900" rtl="0">
              <a:spcBef>
                <a:spcPts val="0"/>
              </a:spcBef>
              <a:buClr>
                <a:schemeClr val="lt1"/>
              </a:buClr>
              <a:buSzPct val="100000"/>
              <a:buFont typeface="Courier New"/>
              <a:buChar char="o"/>
            </a:pPr>
            <a:r>
              <a:rPr lang="fi" sz="1800"/>
              <a:t>Nuorissa metsissä tuottoa saa ensin harvennushakkuista ja sen jälkeen odotettavissa on yleensä metsän vauhdikasta kasvua</a:t>
            </a:r>
          </a:p>
          <a:p>
            <a:pPr marL="914400" lvl="1" indent="-342900" rtl="0">
              <a:spcBef>
                <a:spcPts val="0"/>
              </a:spcBef>
              <a:buClr>
                <a:schemeClr val="lt1"/>
              </a:buClr>
              <a:buSzPct val="100000"/>
              <a:buFont typeface="Courier New"/>
              <a:buChar char="o"/>
            </a:pPr>
            <a:r>
              <a:rPr lang="fi" sz="1800"/>
              <a:t>Päätehakkuussa puista saa tietyn hinnan, jonka jälkeen voi istuttaa uuden taimikon</a:t>
            </a:r>
          </a:p>
          <a:p>
            <a:pPr marL="457200" lvl="0" indent="-34290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fi" sz="1800"/>
              <a:t>Miinukset</a:t>
            </a:r>
          </a:p>
          <a:p>
            <a:pPr marL="914400" lvl="1" indent="-342900" rtl="0">
              <a:spcBef>
                <a:spcPts val="0"/>
              </a:spcBef>
              <a:buClr>
                <a:schemeClr val="lt1"/>
              </a:buClr>
              <a:buSzPct val="100000"/>
              <a:buFont typeface="Courier New"/>
              <a:buChar char="o"/>
            </a:pPr>
            <a:r>
              <a:rPr lang="fi" sz="1800"/>
              <a:t>Tuoton saaminen vaatii pitkäjänteisyyttä ja sitoutumista sijoituskohteeseen</a:t>
            </a:r>
          </a:p>
          <a:p>
            <a:pPr marL="914400" lvl="1" indent="-342900" rtl="0">
              <a:spcBef>
                <a:spcPts val="0"/>
              </a:spcBef>
              <a:buClr>
                <a:schemeClr val="lt1"/>
              </a:buClr>
              <a:buSzPct val="100000"/>
              <a:buFont typeface="Courier New"/>
              <a:buChar char="o"/>
            </a:pPr>
            <a:r>
              <a:rPr lang="fi" sz="1800"/>
              <a:t>Hoitaminen vaatii osaamista ja työtä 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fi"/>
              <a:t>Osakkeet</a:t>
            </a:r>
          </a:p>
        </p:txBody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fi" sz="2400"/>
              <a:t>Sijoituskohteena sisältää hyvin suuren riskin</a:t>
            </a:r>
          </a:p>
          <a:p>
            <a:pPr marL="914400" lvl="1" indent="-381000" rtl="0">
              <a:spcBef>
                <a:spcPts val="0"/>
              </a:spcBef>
              <a:buClr>
                <a:schemeClr val="lt1"/>
              </a:buClr>
              <a:buSzPct val="80000"/>
              <a:buFont typeface="Courier New"/>
              <a:buChar char="o"/>
            </a:pPr>
            <a:r>
              <a:rPr lang="fi"/>
              <a:t>Arvon vaihtelut osakkeissa voi olla </a:t>
            </a:r>
            <a:r>
              <a:rPr lang="fi" sz="2400"/>
              <a:t> suurta, pahimmillaan sijoitetun summan voi menettää(yhtiön konkurssi</a:t>
            </a:r>
            <a:r>
              <a:rPr lang="fi"/>
              <a:t>)</a:t>
            </a:r>
          </a:p>
          <a:p>
            <a:pPr marL="457200" lvl="0" indent="-38100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fi" sz="2400"/>
              <a:t>Sijoitukselle saa onnistuneessa osakekaupassa parhaimmillaan suuren voiton</a:t>
            </a:r>
          </a:p>
          <a:p>
            <a:pPr marL="457200" lvl="0" indent="-38100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fi" sz="2400"/>
              <a:t>Arvoon vaikuttaa yhtiön menestys, ennusteet, yrityksen johto sekä kriisit maailmalla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fi" sz="2400"/>
              <a:t>	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fi"/>
              <a:t>Osakkeet</a:t>
            </a:r>
          </a:p>
        </p:txBody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fi" sz="2400"/>
              <a:t>Osakkeiden tuotot perustuvat:</a:t>
            </a:r>
          </a:p>
          <a:p>
            <a:pPr marL="914400" lvl="1" indent="-342900" rtl="0">
              <a:spcBef>
                <a:spcPts val="0"/>
              </a:spcBef>
              <a:buClr>
                <a:schemeClr val="lt1"/>
              </a:buClr>
              <a:buSzPct val="100000"/>
              <a:buFont typeface="Courier New"/>
              <a:buChar char="o"/>
            </a:pPr>
            <a:r>
              <a:rPr lang="fi" sz="1800"/>
              <a:t>Osakkeiden arvonnousuun ja niiden myyntiin voitolla</a:t>
            </a:r>
          </a:p>
          <a:p>
            <a:pPr marL="914400" lvl="1" indent="-342900" rtl="0">
              <a:spcBef>
                <a:spcPts val="0"/>
              </a:spcBef>
              <a:buClr>
                <a:schemeClr val="lt1"/>
              </a:buClr>
              <a:buSzPct val="100000"/>
              <a:buFont typeface="Courier New"/>
              <a:buChar char="o"/>
            </a:pPr>
            <a:r>
              <a:rPr lang="fi" sz="1800"/>
              <a:t>Yrityksen mahdollisesti maksamaan osinkoon</a:t>
            </a:r>
          </a:p>
          <a:p>
            <a:pPr marL="457200" lvl="0" indent="-38100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fi" sz="2400"/>
              <a:t>Sijoituksen riskit:</a:t>
            </a:r>
          </a:p>
          <a:p>
            <a:pPr marL="914400" lvl="1" indent="-342900" rtl="0">
              <a:spcBef>
                <a:spcPts val="0"/>
              </a:spcBef>
              <a:buClr>
                <a:schemeClr val="lt1"/>
              </a:buClr>
              <a:buSzPct val="100000"/>
              <a:buFont typeface="Courier New"/>
              <a:buChar char="o"/>
            </a:pPr>
            <a:r>
              <a:rPr lang="fi" sz="1800"/>
              <a:t>Pienempi riski hajauttamalla osakesalkkua eri toimialan yrityksiin (pienemmät tuotot ja pienemmät tappiot)</a:t>
            </a:r>
          </a:p>
          <a:p>
            <a:pPr marL="914400" lvl="1" indent="-342900" rtl="0">
              <a:spcBef>
                <a:spcPts val="0"/>
              </a:spcBef>
              <a:buClr>
                <a:schemeClr val="lt1"/>
              </a:buClr>
              <a:buSzPct val="100000"/>
              <a:buFont typeface="Courier New"/>
              <a:buChar char="o"/>
            </a:pPr>
            <a:r>
              <a:rPr lang="fi" sz="1800"/>
              <a:t>Riskiä kasvattaa sijoitus muutamaan yhtiöön (suuremmat tappiot tai isommat voitot)</a:t>
            </a:r>
          </a:p>
          <a:p>
            <a:pPr marL="457200" lvl="0" indent="-38100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fi" sz="2400"/>
              <a:t>Sijoittaa voi sekä kotimaisiin- sekä ulkomaalaisiin yrityksiin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fi"/>
              <a:t>Osakkeet</a:t>
            </a:r>
          </a:p>
        </p:txBody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fi" sz="2400"/>
              <a:t>Isot yritykset</a:t>
            </a:r>
          </a:p>
          <a:p>
            <a:pPr marL="914400" lvl="1" indent="-342900" rtl="0">
              <a:spcBef>
                <a:spcPts val="0"/>
              </a:spcBef>
              <a:buClr>
                <a:schemeClr val="lt1"/>
              </a:buClr>
              <a:buSzPct val="100000"/>
              <a:buFont typeface="Courier New"/>
              <a:buChar char="o"/>
            </a:pPr>
            <a:r>
              <a:rPr lang="fi" sz="1800"/>
              <a:t>Osakkeiden arvo pysyy vakaampana, ja maksavat usein hyvän osingon</a:t>
            </a:r>
          </a:p>
          <a:p>
            <a:pPr marL="457200" lvl="0" indent="-342900" rtl="0">
              <a:spcBef>
                <a:spcPts val="0"/>
              </a:spcBef>
              <a:buClr>
                <a:schemeClr val="lt1"/>
              </a:buClr>
              <a:buSzPct val="75000"/>
              <a:buFont typeface="Arial"/>
              <a:buChar char="●"/>
            </a:pPr>
            <a:r>
              <a:rPr lang="fi" sz="2400"/>
              <a:t>Pienet yritykset</a:t>
            </a:r>
            <a:r>
              <a:rPr lang="fi" sz="1800"/>
              <a:t> </a:t>
            </a:r>
          </a:p>
          <a:p>
            <a:pPr marL="914400" lvl="1" indent="-342900" rtl="0">
              <a:spcBef>
                <a:spcPts val="0"/>
              </a:spcBef>
              <a:buClr>
                <a:schemeClr val="lt1"/>
              </a:buClr>
              <a:buSzPct val="100000"/>
              <a:buFont typeface="Courier New"/>
              <a:buChar char="o"/>
            </a:pPr>
            <a:r>
              <a:rPr lang="fi" sz="1800"/>
              <a:t>maksavat usein vähemmän osinkoa, ja osakkeiden arvo vaihtelee nopeammin</a:t>
            </a:r>
          </a:p>
          <a:p>
            <a:pPr marL="457200" lvl="0" indent="-38100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fi" sz="2400"/>
              <a:t>Mikä on osinko?</a:t>
            </a:r>
          </a:p>
          <a:p>
            <a:pPr marL="914400" lvl="1" indent="-342900" rtl="0">
              <a:spcBef>
                <a:spcPts val="0"/>
              </a:spcBef>
              <a:buClr>
                <a:schemeClr val="lt1"/>
              </a:buClr>
              <a:buSzPct val="100000"/>
              <a:buFont typeface="Courier New"/>
              <a:buChar char="o"/>
            </a:pPr>
            <a:r>
              <a:rPr lang="fi" sz="1800"/>
              <a:t>Osinkoa voi maksaa yritys itse määrittelemänsä summan kerran vuodessa osakkeenomistajille (joskus lisäosinkoa esim tänä vuonna Fiskars) </a:t>
            </a:r>
          </a:p>
          <a:p>
            <a:pPr marL="914400" lvl="1" indent="-342900">
              <a:spcBef>
                <a:spcPts val="0"/>
              </a:spcBef>
              <a:buClr>
                <a:schemeClr val="lt1"/>
              </a:buClr>
              <a:buSzPct val="100000"/>
              <a:buFont typeface="Courier New"/>
              <a:buChar char="o"/>
            </a:pPr>
            <a:r>
              <a:rPr lang="fi" sz="1800"/>
              <a:t>Tappiollinen vuosi tai investoinnit voivat olla syy olla maksamatta osinkoa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dark-gradient">
  <a:themeElements>
    <a:clrScheme name="Custom 346">
      <a:dk1>
        <a:srgbClr val="000000"/>
      </a:dk1>
      <a:lt1>
        <a:srgbClr val="FFFFFF"/>
      </a:lt1>
      <a:dk2>
        <a:srgbClr val="4C4C4C"/>
      </a:dk2>
      <a:lt2>
        <a:srgbClr val="CCCCCC"/>
      </a:lt2>
      <a:accent1>
        <a:srgbClr val="89B4B8"/>
      </a:accent1>
      <a:accent2>
        <a:srgbClr val="AFA6CA"/>
      </a:accent2>
      <a:accent3>
        <a:srgbClr val="A5B492"/>
      </a:accent3>
      <a:accent4>
        <a:srgbClr val="E8CD6D"/>
      </a:accent4>
      <a:accent5>
        <a:srgbClr val="F4A447"/>
      </a:accent5>
      <a:accent6>
        <a:srgbClr val="D09D94"/>
      </a:accent6>
      <a:hlink>
        <a:srgbClr val="5EA7AA"/>
      </a:hlink>
      <a:folHlink>
        <a:srgbClr val="A295BE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669</Words>
  <Application>Microsoft Office PowerPoint</Application>
  <PresentationFormat>Näytössä katseltava esitys (16:9)</PresentationFormat>
  <Paragraphs>125</Paragraphs>
  <Slides>17</Slides>
  <Notes>17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17</vt:i4>
      </vt:variant>
    </vt:vector>
  </HeadingPairs>
  <TitlesOfParts>
    <vt:vector size="18" baseType="lpstr">
      <vt:lpstr>dark-gradient</vt:lpstr>
      <vt:lpstr>Sijoitusvaihtoehdot </vt:lpstr>
      <vt:lpstr>Kiinteistöt</vt:lpstr>
      <vt:lpstr>Kiinteistöt</vt:lpstr>
      <vt:lpstr>Kiinteistöt</vt:lpstr>
      <vt:lpstr>Metsä</vt:lpstr>
      <vt:lpstr>Metsä </vt:lpstr>
      <vt:lpstr>Osakkeet</vt:lpstr>
      <vt:lpstr>Osakkeet</vt:lpstr>
      <vt:lpstr>Osakkeet</vt:lpstr>
      <vt:lpstr>Rahastosijoittaminen</vt:lpstr>
      <vt:lpstr>Rahastosijoittaminen</vt:lpstr>
      <vt:lpstr>Joukkovelkakirjalainat</vt:lpstr>
      <vt:lpstr>Maa</vt:lpstr>
      <vt:lpstr>Maa</vt:lpstr>
      <vt:lpstr>Taide ja esineet</vt:lpstr>
      <vt:lpstr>Jalometallit ja -kivet</vt:lpstr>
      <vt:lpstr>Sijoittamisen tärkein vinkki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Sijoitusvaihtoehdot</dc:title>
  <dc:creator>Toni Uusimäki</dc:creator>
  <cp:lastModifiedBy>Toni Uusimäki</cp:lastModifiedBy>
  <cp:revision>2</cp:revision>
  <dcterms:modified xsi:type="dcterms:W3CDTF">2017-08-22T06:44:52Z</dcterms:modified>
</cp:coreProperties>
</file>