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080625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gjxRmMU1t1A+hGgllj9yAF+Uqx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3525" cy="40068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dt" idx="10"/>
          </p:nvPr>
        </p:nvSpPr>
        <p:spPr>
          <a:xfrm>
            <a:off x="4278312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sldNum" idx="4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0" name="Google Shape;30;p2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5112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35" name="Google Shape;35;p3:notes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503237" y="301625"/>
            <a:ext cx="9069387" cy="126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503237" y="1768475"/>
            <a:ext cx="90693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200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dt" idx="10"/>
          </p:nvPr>
        </p:nvSpPr>
        <p:spPr>
          <a:xfrm>
            <a:off x="50323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sldNum" idx="12"/>
          </p:nvPr>
        </p:nvSpPr>
        <p:spPr>
          <a:xfrm>
            <a:off x="722788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>
            <a:spLocks noGrp="1"/>
          </p:cNvSpPr>
          <p:nvPr>
            <p:ph type="title"/>
          </p:nvPr>
        </p:nvSpPr>
        <p:spPr>
          <a:xfrm>
            <a:off x="503237" y="301625"/>
            <a:ext cx="9069387" cy="126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body" idx="1"/>
          </p:nvPr>
        </p:nvSpPr>
        <p:spPr>
          <a:xfrm>
            <a:off x="503237" y="1768475"/>
            <a:ext cx="9069387" cy="4987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200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3000"/>
              </a:lnSpc>
              <a:spcBef>
                <a:spcPts val="200"/>
              </a:spcBef>
              <a:spcAft>
                <a:spcPts val="20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dt" idx="10"/>
          </p:nvPr>
        </p:nvSpPr>
        <p:spPr>
          <a:xfrm>
            <a:off x="50323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ldNum" idx="12"/>
          </p:nvPr>
        </p:nvSpPr>
        <p:spPr>
          <a:xfrm>
            <a:off x="7227887" y="6886575"/>
            <a:ext cx="2346325" cy="51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 txBox="1">
            <a:spLocks noGrp="1"/>
          </p:cNvSpPr>
          <p:nvPr>
            <p:ph type="title"/>
          </p:nvPr>
        </p:nvSpPr>
        <p:spPr>
          <a:xfrm>
            <a:off x="503237" y="301625"/>
            <a:ext cx="9070975" cy="1262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800" rIns="0" bIns="0" anchor="ctr" anchorCtr="0">
            <a:noAutofit/>
          </a:bodyPr>
          <a:lstStyle/>
          <a:p>
            <a:pPr marL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KANSANTALOUDEN MITTAREITA</a:t>
            </a:r>
            <a:endParaRPr/>
          </a:p>
        </p:txBody>
      </p:sp>
      <p:sp>
        <p:nvSpPr>
          <p:cNvPr id="27" name="Google Shape;27;p1"/>
          <p:cNvSpPr txBox="1">
            <a:spLocks noGrp="1"/>
          </p:cNvSpPr>
          <p:nvPr>
            <p:ph type="body" idx="1"/>
          </p:nvPr>
        </p:nvSpPr>
        <p:spPr>
          <a:xfrm>
            <a:off x="503237" y="1768475"/>
            <a:ext cx="9070975" cy="52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4675" rIns="0" bIns="0" anchor="t" anchorCtr="0">
            <a:noAutofit/>
          </a:bodyPr>
          <a:lstStyle/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a) huoltotase 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koostuu kokonaistarjonnasta-ja kysynnästä (kts. </a:t>
            </a:r>
            <a:r>
              <a:rPr lang="en-US" sz="2800"/>
              <a:t>k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aavio </a:t>
            </a:r>
            <a:r>
              <a:rPr lang="en-US" sz="2800"/>
              <a:t>oppikirjasta)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seurataan vientiä, investointeja sekä tuonnin suhdetta bruttokansantuotteeseen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260"/>
              <a:buFont typeface="Noto Sans Symbols"/>
              <a:buChar char="●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ts. huoltotase kertoo sen, mihin suuntaa kansantalous on menossa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"/>
          <p:cNvSpPr txBox="1">
            <a:spLocks noGrp="1"/>
          </p:cNvSpPr>
          <p:nvPr>
            <p:ph type="body" idx="1"/>
          </p:nvPr>
        </p:nvSpPr>
        <p:spPr>
          <a:xfrm>
            <a:off x="503237" y="647700"/>
            <a:ext cx="9070975" cy="6270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150" rIns="0" bIns="0" anchor="t" anchorCtr="0">
            <a:noAutofit/>
          </a:bodyPr>
          <a:lstStyle/>
          <a:p>
            <a:pPr marL="431800" marR="0" lvl="0" indent="-3238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b) bruttokansantuote (BKT)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siihen lasketaan kaikki maassa tuotettujen tavaroiden ja palveluiden rahallinen arvo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mukana vain lopputuotteet, koska välituotteiden arvo tulisi laskettua mukaan moneen kertaan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ilmoitetaan yleensä $/asukas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 muutokset ilmoitetaan yleensä prosentteina</a:t>
            </a:r>
            <a:endParaRPr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08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mittarin ongelmat:</a:t>
            </a:r>
            <a:endParaRPr/>
          </a:p>
          <a:p>
            <a:pPr marL="863600" marR="0" lvl="1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−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ei kerro sitä, kuinka tasaisesti varallisuus jakautuu ts. ei ole tarkka hyvinvoinnin mittari</a:t>
            </a:r>
            <a:endParaRPr/>
          </a:p>
          <a:p>
            <a:pPr marL="863600" marR="0" lvl="1" indent="-32385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−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mukana ei ole mm. kotityötä, harmaata taloutta 	</a:t>
            </a:r>
            <a:endParaRPr/>
          </a:p>
          <a:p>
            <a:pPr marL="863600" marR="0" lvl="1" indent="-32385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−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ei kerro ostovoimasta</a:t>
            </a:r>
            <a:endParaRPr/>
          </a:p>
          <a:p>
            <a:pPr marL="863600" marR="0" lvl="1" indent="-32385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−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inflaatio ja valuutan arvo suhteessa dollariin vääristää myös tuloksia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>
            <a:spLocks noGrp="1"/>
          </p:cNvSpPr>
          <p:nvPr>
            <p:ph type="body" idx="1"/>
          </p:nvPr>
        </p:nvSpPr>
        <p:spPr>
          <a:xfrm>
            <a:off x="576262" y="647700"/>
            <a:ext cx="8999537" cy="6110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925" rIns="0" bIns="0" anchor="t" anchorCtr="0">
            <a:noAutofit/>
          </a:bodyPr>
          <a:lstStyle/>
          <a:p>
            <a:pPr marL="863600" marR="0" lvl="1" indent="-3238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kehitysmaissa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luonnon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ilmaistuotteet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mukana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BKT:ssa</a:t>
            </a:r>
            <a:endParaRPr dirty="0"/>
          </a:p>
          <a:p>
            <a:pPr marL="863600" marR="0" lvl="1" indent="-32385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950"/>
              <a:buFont typeface="Noto Sans Symbols"/>
              <a:buChar char="−"/>
            </a:pP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ei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oteta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huomioon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esim.ympäristölle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aiheutuvia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haittoja</a:t>
            </a:r>
            <a:endParaRPr dirty="0"/>
          </a:p>
          <a:p>
            <a:pPr marL="431800" marR="0" lvl="0" indent="-323850" algn="l" rtl="0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c)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hyvinvoinnin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mittareita</a:t>
            </a:r>
            <a:endParaRPr dirty="0"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70"/>
              <a:buFont typeface="Noto Sans Symbols"/>
              <a:buChar char="●"/>
            </a:pP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YK:n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inhimillisen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kehityksen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indeksi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(HDI</a:t>
            </a:r>
            <a:r>
              <a:rPr lang="en-US" sz="2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889000" lvl="1" indent="-323850">
              <a:buSzPts val="1170"/>
              <a:buFont typeface="Noto Sans Symbols"/>
              <a:buChar char="●"/>
            </a:pPr>
            <a:r>
              <a:rPr lang="en-US" dirty="0" err="1" smtClean="0"/>
              <a:t>Kuvaa</a:t>
            </a:r>
            <a:r>
              <a:rPr lang="en-US" dirty="0" smtClean="0"/>
              <a:t> </a:t>
            </a:r>
            <a:r>
              <a:rPr lang="en-US" dirty="0" err="1" smtClean="0"/>
              <a:t>kansalaisten</a:t>
            </a:r>
            <a:r>
              <a:rPr lang="en-US" dirty="0" smtClean="0"/>
              <a:t> </a:t>
            </a:r>
            <a:r>
              <a:rPr lang="en-US" dirty="0" err="1" smtClean="0"/>
              <a:t>hyvinvointia</a:t>
            </a:r>
            <a:r>
              <a:rPr lang="en-US" dirty="0" smtClean="0"/>
              <a:t> </a:t>
            </a:r>
            <a:r>
              <a:rPr lang="en-US" dirty="0" err="1" smtClean="0"/>
              <a:t>pitkän</a:t>
            </a:r>
            <a:r>
              <a:rPr lang="en-US" dirty="0" smtClean="0"/>
              <a:t> ja </a:t>
            </a:r>
            <a:r>
              <a:rPr lang="en-US" dirty="0" err="1" smtClean="0"/>
              <a:t>terveen</a:t>
            </a:r>
            <a:r>
              <a:rPr lang="en-US" dirty="0" smtClean="0"/>
              <a:t> </a:t>
            </a:r>
            <a:r>
              <a:rPr lang="en-US" dirty="0" err="1" smtClean="0"/>
              <a:t>elämän</a:t>
            </a:r>
            <a:r>
              <a:rPr lang="en-US" dirty="0" smtClean="0"/>
              <a:t>, </a:t>
            </a:r>
            <a:r>
              <a:rPr lang="en-US" dirty="0" err="1" smtClean="0"/>
              <a:t>tiedonsaannin</a:t>
            </a:r>
            <a:r>
              <a:rPr lang="en-US" dirty="0" smtClean="0"/>
              <a:t> ja </a:t>
            </a:r>
            <a:r>
              <a:rPr lang="en-US" dirty="0" err="1" smtClean="0"/>
              <a:t>riittävän</a:t>
            </a:r>
            <a:r>
              <a:rPr lang="en-US" dirty="0" smtClean="0"/>
              <a:t> </a:t>
            </a:r>
            <a:r>
              <a:rPr lang="en-US" dirty="0" err="1" smtClean="0"/>
              <a:t>elintason</a:t>
            </a:r>
            <a:r>
              <a:rPr lang="en-US" dirty="0" smtClean="0"/>
              <a:t> </a:t>
            </a:r>
            <a:r>
              <a:rPr lang="en-US" dirty="0" err="1" smtClean="0"/>
              <a:t>näkökulmasta</a:t>
            </a:r>
            <a:endParaRPr dirty="0"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70"/>
              <a:buFont typeface="Noto Sans Symbols"/>
              <a:buChar char="●"/>
            </a:pP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aidon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kehityksen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mittari</a:t>
            </a:r>
            <a:r>
              <a:rPr lang="en-US" sz="2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(GPI</a:t>
            </a:r>
            <a:r>
              <a:rPr lang="en-US" sz="2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marL="889000" lvl="1" indent="-323850">
              <a:buSzPts val="1170"/>
              <a:buFont typeface="Noto Sans Symbols"/>
              <a:buChar char="●"/>
            </a:pPr>
            <a:r>
              <a:rPr lang="en-US" sz="2200" dirty="0" err="1" smtClean="0"/>
              <a:t>Mittaa</a:t>
            </a:r>
            <a:r>
              <a:rPr lang="en-US" sz="2200" dirty="0" smtClean="0"/>
              <a:t> </a:t>
            </a:r>
            <a:r>
              <a:rPr lang="en-US" sz="2200" dirty="0" err="1" smtClean="0"/>
              <a:t>kestävää</a:t>
            </a:r>
            <a:r>
              <a:rPr lang="en-US" sz="2200" dirty="0" smtClean="0"/>
              <a:t> </a:t>
            </a:r>
            <a:r>
              <a:rPr lang="en-US" sz="2200" dirty="0" err="1" smtClean="0"/>
              <a:t>taloudellista</a:t>
            </a:r>
            <a:r>
              <a:rPr lang="en-US" sz="2200" dirty="0" smtClean="0"/>
              <a:t> </a:t>
            </a:r>
            <a:r>
              <a:rPr lang="en-US" sz="2200" dirty="0" err="1" smtClean="0"/>
              <a:t>hyvinvointia</a:t>
            </a:r>
            <a:r>
              <a:rPr lang="en-US" sz="2200" dirty="0" smtClean="0"/>
              <a:t> ja </a:t>
            </a:r>
            <a:r>
              <a:rPr lang="en-US" sz="2200" dirty="0" err="1" smtClean="0"/>
              <a:t>sisältää</a:t>
            </a:r>
            <a:r>
              <a:rPr lang="en-US" sz="2200" dirty="0" smtClean="0"/>
              <a:t> </a:t>
            </a:r>
            <a:r>
              <a:rPr lang="en-US" sz="2200" dirty="0" err="1" smtClean="0"/>
              <a:t>myös</a:t>
            </a:r>
            <a:r>
              <a:rPr lang="en-US" sz="2200" dirty="0" smtClean="0"/>
              <a:t> </a:t>
            </a:r>
            <a:r>
              <a:rPr lang="en-US" sz="2200" dirty="0" err="1" smtClean="0"/>
              <a:t>kotona</a:t>
            </a:r>
            <a:r>
              <a:rPr lang="en-US" sz="2200" dirty="0" smtClean="0"/>
              <a:t> </a:t>
            </a:r>
            <a:r>
              <a:rPr lang="en-US" sz="2200" dirty="0" err="1" smtClean="0"/>
              <a:t>tehtävän</a:t>
            </a:r>
            <a:r>
              <a:rPr lang="en-US" sz="2200" dirty="0" smtClean="0"/>
              <a:t> </a:t>
            </a:r>
            <a:r>
              <a:rPr lang="en-US" sz="2200" dirty="0" err="1" smtClean="0"/>
              <a:t>työn</a:t>
            </a:r>
            <a:r>
              <a:rPr lang="en-US" sz="22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431800" marR="0" lvl="0" indent="-323850" algn="l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70"/>
              <a:buFont typeface="Noto Sans Symbols"/>
              <a:buChar char="●"/>
            </a:pPr>
            <a:r>
              <a:rPr lang="en-US" sz="2600" b="0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gini-kerroin</a:t>
            </a:r>
            <a:r>
              <a:rPr lang="en-US" sz="2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mittaa</a:t>
            </a:r>
            <a:r>
              <a:rPr lang="en-US" sz="2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dirty="0" err="1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tuloerojen</a:t>
            </a:r>
            <a:r>
              <a:rPr lang="en-US" sz="26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muutoksia</a:t>
            </a:r>
            <a:endParaRPr dirty="0"/>
          </a:p>
          <a:p>
            <a:pPr marL="0" marR="0" lvl="0" indent="0" algn="ctr" rtl="0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SzPts val="1400"/>
              <a:buNone/>
            </a:pPr>
            <a:endParaRPr sz="2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153</Words>
  <Application>Microsoft Office PowerPoint</Application>
  <PresentationFormat>Mukautettu</PresentationFormat>
  <Paragraphs>23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Noto Sans Symbols</vt:lpstr>
      <vt:lpstr>Times New Roman</vt:lpstr>
      <vt:lpstr>POI_THEME_TEMPLATE_DESIGN</vt:lpstr>
      <vt:lpstr>KANSANTALOUDEN MITTAREITA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KANSANTALOUDEN MITTAREITA</dc:title>
  <dc:creator>Toni Uusimäki</dc:creator>
  <cp:lastModifiedBy>Oppilas</cp:lastModifiedBy>
  <cp:revision>3</cp:revision>
  <dcterms:modified xsi:type="dcterms:W3CDTF">2022-08-23T07:24:48Z</dcterms:modified>
</cp:coreProperties>
</file>