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416311-71C0-4790-A544-B019A4B49FD2}" type="datetimeFigureOut">
              <a:rPr lang="fi-FI" smtClean="0"/>
              <a:pPr/>
              <a:t>7.9.2017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B675691-5798-41EE-8994-557DAC31C14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TYÖTTÖMYYS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YH2 </a:t>
            </a:r>
            <a:r>
              <a:rPr lang="fi-FI" dirty="0" smtClean="0">
                <a:latin typeface="Calibri"/>
              </a:rPr>
              <a:t>− Taloustieto</a:t>
            </a:r>
          </a:p>
          <a:p>
            <a:r>
              <a:rPr lang="fi-FI" dirty="0" smtClean="0">
                <a:latin typeface="Calibri"/>
              </a:rPr>
              <a:t>Toni Uusimäki </a:t>
            </a:r>
            <a:r>
              <a:rPr lang="fi-FI" dirty="0" smtClean="0">
                <a:latin typeface="Calibri"/>
              </a:rPr>
              <a:t>2017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Rakennetyöttömyyden vähentäminen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r>
              <a:rPr lang="fi-FI" dirty="0" smtClean="0"/>
              <a:t>Uudelleenkoulutuksella</a:t>
            </a:r>
          </a:p>
          <a:p>
            <a:r>
              <a:rPr lang="fi-FI" dirty="0" smtClean="0"/>
              <a:t>Työvoiman liikkuvuutta edistämällä</a:t>
            </a:r>
          </a:p>
          <a:p>
            <a:r>
              <a:rPr lang="fi-FI" dirty="0" smtClean="0"/>
              <a:t>Yritysten tehokkuutta parantamalla</a:t>
            </a:r>
          </a:p>
          <a:p>
            <a:r>
              <a:rPr lang="fi-FI" dirty="0" smtClean="0"/>
              <a:t>Tuotantovälineiden modernisointi voi estää konkurssin ja samalla työttömyyden</a:t>
            </a:r>
          </a:p>
          <a:p>
            <a:r>
              <a:rPr lang="fi-FI" dirty="0" smtClean="0"/>
              <a:t>Alue- ja rakennetuet (mm. EU:lta)</a:t>
            </a:r>
          </a:p>
          <a:p>
            <a:r>
              <a:rPr lang="fi-FI" dirty="0" smtClean="0"/>
              <a:t>Työaikojen joustavuuden lisääminen</a:t>
            </a:r>
          </a:p>
          <a:p>
            <a:r>
              <a:rPr lang="fi-FI" dirty="0" smtClean="0"/>
              <a:t>Osa-aikatyöt, työllisyystyöt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850106"/>
          </a:xfrm>
        </p:spPr>
        <p:txBody>
          <a:bodyPr/>
          <a:lstStyle/>
          <a:p>
            <a:r>
              <a:rPr lang="fi-FI" dirty="0" smtClean="0"/>
              <a:t>Onko asia näin?</a:t>
            </a:r>
            <a:endParaRPr lang="fi-FI" dirty="0"/>
          </a:p>
        </p:txBody>
      </p:sp>
      <p:pic>
        <p:nvPicPr>
          <p:cNvPr id="4" name="Sisällön paikkamerkki 3" descr="Potkut_pilakuv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1400" y="764704"/>
            <a:ext cx="8002600" cy="583616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Määritelmiä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544616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fi-FI" u="sng" dirty="0" smtClean="0"/>
              <a:t>Työtön:</a:t>
            </a:r>
            <a:r>
              <a:rPr lang="fi-FI" dirty="0" smtClean="0"/>
              <a:t> työikäinen 15</a:t>
            </a:r>
            <a:r>
              <a:rPr lang="fi-FI" dirty="0" smtClean="0">
                <a:latin typeface="Calibri"/>
              </a:rPr>
              <a:t>−74-vuotias työvoimaan kuuluva henkilö, jolla ei ole työpaikkaa</a:t>
            </a:r>
          </a:p>
          <a:p>
            <a:pPr marL="596646" indent="-514350">
              <a:buFont typeface="+mj-lt"/>
              <a:buAutoNum type="arabicPeriod"/>
            </a:pPr>
            <a:r>
              <a:rPr lang="fi-FI" dirty="0" smtClean="0">
                <a:latin typeface="Calibri"/>
              </a:rPr>
              <a:t>Työllinen: työikäinen </a:t>
            </a:r>
            <a:r>
              <a:rPr lang="fi-FI" dirty="0" smtClean="0"/>
              <a:t>15</a:t>
            </a:r>
            <a:r>
              <a:rPr lang="fi-FI" dirty="0" smtClean="0">
                <a:latin typeface="Calibri"/>
              </a:rPr>
              <a:t>−74-vuotias työvoimaan kuuluva henkilö, jolla on työpaikka</a:t>
            </a:r>
          </a:p>
          <a:p>
            <a:pPr marL="596646" indent="-514350">
              <a:buFont typeface="+mj-lt"/>
              <a:buAutoNum type="arabicPeriod"/>
            </a:pPr>
            <a:r>
              <a:rPr lang="fi-FI" dirty="0" smtClean="0">
                <a:latin typeface="Calibri"/>
              </a:rPr>
              <a:t>Työttömyysaste: 15−74-vuotiaiden työttömien osuus saman ikäisestä työvoimasta </a:t>
            </a:r>
          </a:p>
          <a:p>
            <a:pPr marL="596646" indent="-514350">
              <a:buFont typeface="+mj-lt"/>
              <a:buAutoNum type="arabicPeriod"/>
            </a:pPr>
            <a:r>
              <a:rPr lang="fi-FI" dirty="0" smtClean="0">
                <a:latin typeface="Calibri"/>
              </a:rPr>
              <a:t>Työllisyysaste: työllisten osuus = ansiotyössä oleva väestönosa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Työttömyyden syitä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Yritys lopettaa toimintansa</a:t>
            </a:r>
          </a:p>
          <a:p>
            <a:r>
              <a:rPr lang="fi-FI" dirty="0" smtClean="0"/>
              <a:t>Yritys vähentää työntekijöitään laskeneen hyödykkeiden kysynnän takia</a:t>
            </a:r>
          </a:p>
          <a:p>
            <a:r>
              <a:rPr lang="fi-FI" dirty="0" smtClean="0"/>
              <a:t>Teknologian kehittyminen: kone korvaa ihmisen</a:t>
            </a:r>
          </a:p>
          <a:p>
            <a:r>
              <a:rPr lang="fi-FI" dirty="0" smtClean="0"/>
              <a:t>Työntekijä voi olla vaihtamassa ammattia tai asuinpaikkaa, jolloin hän on tietyn ajan työttömänä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Työttömyyden lajeja         </a:t>
            </a:r>
            <a:r>
              <a:rPr lang="fi-FI" sz="2400" dirty="0" smtClean="0"/>
              <a:t>1/2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fi-FI" b="1" dirty="0" smtClean="0">
                <a:solidFill>
                  <a:srgbClr val="FF0000"/>
                </a:solidFill>
              </a:rPr>
              <a:t>Rakennetyötön</a:t>
            </a:r>
            <a:r>
              <a:rPr lang="fi-FI" dirty="0" smtClean="0"/>
              <a:t> on jäänyt työttömäksi yhteiskunnan rakenteiden muuttumisen takia (tuotantomenetelmät muuttuneet, tuotanto siirretty halpatyömaahan)</a:t>
            </a:r>
          </a:p>
          <a:p>
            <a:pPr marL="596646" indent="-514350">
              <a:buFont typeface="+mj-lt"/>
              <a:buAutoNum type="arabicPeriod"/>
            </a:pPr>
            <a:r>
              <a:rPr lang="fi-FI" b="1" dirty="0" smtClean="0">
                <a:solidFill>
                  <a:srgbClr val="FF0000"/>
                </a:solidFill>
              </a:rPr>
              <a:t>Suhdannetyötön </a:t>
            </a:r>
            <a:r>
              <a:rPr lang="fi-FI" dirty="0" smtClean="0"/>
              <a:t>on jäänyt työttömäksi huonon suhdannevaiheen vuoksi (tehdas lomauttanut tai irtisanonut työntekijöitään)</a:t>
            </a:r>
          </a:p>
          <a:p>
            <a:pPr marL="596646" indent="-514350">
              <a:buFont typeface="+mj-lt"/>
              <a:buAutoNum type="arabicPeriod"/>
            </a:pPr>
            <a:r>
              <a:rPr lang="fi-FI" b="1" dirty="0" smtClean="0">
                <a:solidFill>
                  <a:srgbClr val="FF0000"/>
                </a:solidFill>
              </a:rPr>
              <a:t>Kausityötön </a:t>
            </a:r>
            <a:r>
              <a:rPr lang="fi-FI" dirty="0" smtClean="0"/>
              <a:t>on työtön vuodenaikojen takia; esim.  Lapin laskettelukeskuksen työntekijä </a:t>
            </a:r>
          </a:p>
          <a:p>
            <a:pPr marL="596646" indent="-514350">
              <a:buFont typeface="+mj-lt"/>
              <a:buAutoNum type="arabicPeriod"/>
            </a:pP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Työttömyyden lajeja         </a:t>
            </a:r>
            <a:r>
              <a:rPr lang="fi-FI" sz="2400" dirty="0" smtClean="0"/>
              <a:t>2/2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4800600"/>
          </a:xfrm>
        </p:spPr>
        <p:txBody>
          <a:bodyPr/>
          <a:lstStyle/>
          <a:p>
            <a:pPr marL="596646" indent="-514350">
              <a:buNone/>
            </a:pPr>
            <a:r>
              <a:rPr lang="fi-FI" dirty="0" smtClean="0"/>
              <a:t>4. </a:t>
            </a:r>
            <a:r>
              <a:rPr lang="fi-FI" b="1" dirty="0" smtClean="0">
                <a:solidFill>
                  <a:srgbClr val="FF0000"/>
                </a:solidFill>
              </a:rPr>
              <a:t>Kitkatyötön</a:t>
            </a:r>
            <a:r>
              <a:rPr lang="fi-FI" dirty="0" smtClean="0"/>
              <a:t> on tilapäisesti työtön, esimerkiksi vaihdettuaan asuinpaikkaa</a:t>
            </a:r>
          </a:p>
          <a:p>
            <a:pPr marL="596646" indent="-514350">
              <a:buNone/>
            </a:pPr>
            <a:r>
              <a:rPr lang="fi-FI" dirty="0" smtClean="0"/>
              <a:t>5. </a:t>
            </a:r>
            <a:r>
              <a:rPr lang="fi-FI" b="1" dirty="0" smtClean="0">
                <a:solidFill>
                  <a:srgbClr val="FF0000"/>
                </a:solidFill>
              </a:rPr>
              <a:t>Piilotyötön</a:t>
            </a:r>
            <a:r>
              <a:rPr lang="fi-FI" dirty="0" smtClean="0"/>
              <a:t> on työikäinen, joka ei ole ilmoittautunut työttömäksi, mutta ei ole töissäkään</a:t>
            </a:r>
          </a:p>
          <a:p>
            <a:pPr marL="870966" lvl="1" indent="-514350"/>
            <a:r>
              <a:rPr lang="fi-FI" dirty="0" smtClean="0"/>
              <a:t>Esim. nainen, joka hoitaa kotona lapsiaan huonon työllisyystilanteen takia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64219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Miksi suhdannetyöttömyys ei ole yhtä vaikea ongelma kuin rakennetyöttömyys?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3899520"/>
          </a:xfrm>
        </p:spPr>
        <p:txBody>
          <a:bodyPr/>
          <a:lstStyle/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sp>
        <p:nvSpPr>
          <p:cNvPr id="4" name="Tekstikehys 3"/>
          <p:cNvSpPr txBox="1"/>
          <p:nvPr/>
        </p:nvSpPr>
        <p:spPr>
          <a:xfrm>
            <a:off x="1619672" y="2564904"/>
            <a:ext cx="66967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i-FI" sz="2800" dirty="0" smtClean="0"/>
              <a:t> Suhdannetyöttömyyttä esiintyy lasku- ja matalasuhdanteiden aikana ja se on tilapäinen ongelma</a:t>
            </a:r>
          </a:p>
          <a:p>
            <a:pPr>
              <a:buFont typeface="Arial" pitchFamily="34" charset="0"/>
              <a:buChar char="•"/>
            </a:pPr>
            <a:r>
              <a:rPr lang="fi-FI" sz="2800" dirty="0"/>
              <a:t> </a:t>
            </a:r>
            <a:r>
              <a:rPr lang="fi-FI" sz="2800" dirty="0" smtClean="0"/>
              <a:t>Rakennetyöttömyys johtuu elinkeino- ja yhteiskuntarakenteiden muutoksista, minkä vuoksi se voi olla vakava ongelma hyvinkin pitkän aikaa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Vaikutukset valtiontalouteen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Valtion verotulot pienenevät, koska veronmaksajia on vähemmän</a:t>
            </a:r>
          </a:p>
          <a:p>
            <a:r>
              <a:rPr lang="fi-FI" dirty="0" smtClean="0"/>
              <a:t>Työttömyydestä johtuvat tulonsiirrot, varsinkin työttömyyskorvaukset, kasvavat</a:t>
            </a:r>
          </a:p>
          <a:p>
            <a:r>
              <a:rPr lang="fi-FI" dirty="0" smtClean="0"/>
              <a:t>Työttömien rajoitetummat mahdollisuudet kuluttamiseen </a:t>
            </a:r>
            <a:r>
              <a:rPr lang="fi-FI" dirty="0" smtClean="0">
                <a:sym typeface="Wingdings" pitchFamily="2" charset="2"/>
              </a:rPr>
              <a:t> talouskasvu hidastuu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Työllisyyden kehitys 1991</a:t>
            </a:r>
            <a:r>
              <a:rPr lang="fi-FI" dirty="0" smtClean="0">
                <a:latin typeface="Calibri"/>
              </a:rPr>
              <a:t>−2011</a:t>
            </a:r>
            <a:endParaRPr lang="fi-FI" dirty="0"/>
          </a:p>
        </p:txBody>
      </p:sp>
      <p:pic>
        <p:nvPicPr>
          <p:cNvPr id="4" name="Sisällön paikkamerkki 3" descr="työttömyyden_kehity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26484" y="1484784"/>
            <a:ext cx="8151169" cy="482453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Suhdannetyöttömyyden vähentäminen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Lasku- ja matalasuhdanteen lievittäminen</a:t>
            </a:r>
          </a:p>
          <a:p>
            <a:r>
              <a:rPr lang="fi-FI" dirty="0" smtClean="0"/>
              <a:t>Valtio ja keskuspankki harjoittavat elvyttävää finanssi- ja rahapolitiikkaa kysynnän lisäämiseksi</a:t>
            </a:r>
          </a:p>
          <a:p>
            <a:r>
              <a:rPr lang="fi-FI" dirty="0" smtClean="0"/>
              <a:t>Tulopolitiikalla voidaan lisätä kilpailukykyä, jos työntekijät suostuvat maltillisiin palkkaratkaisuihin</a:t>
            </a:r>
          </a:p>
          <a:p>
            <a:r>
              <a:rPr lang="fi-FI" dirty="0" smtClean="0"/>
              <a:t>Valuuttakurssipolitiikalla (kiinteän valuuttakurssin valtioissa) voidaan alentaa oman valuutan ulkoista arvoa eli devalvoida, mikä lisää viennin kilpailukykyä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100</TotalTime>
  <Words>319</Words>
  <Application>Microsoft Office PowerPoint</Application>
  <PresentationFormat>Näytössä katseltava diaesitys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Päivänseisaus</vt:lpstr>
      <vt:lpstr>TYÖTTÖMYYS</vt:lpstr>
      <vt:lpstr>Määritelmiä</vt:lpstr>
      <vt:lpstr>Työttömyyden syitä</vt:lpstr>
      <vt:lpstr>Työttömyyden lajeja         1/2</vt:lpstr>
      <vt:lpstr>Työttömyyden lajeja         2/2</vt:lpstr>
      <vt:lpstr>Miksi suhdannetyöttömyys ei ole yhtä vaikea ongelma kuin rakennetyöttömyys?</vt:lpstr>
      <vt:lpstr>Vaikutukset valtiontalouteen </vt:lpstr>
      <vt:lpstr>Työllisyyden kehitys 1991−2011</vt:lpstr>
      <vt:lpstr>Suhdannetyöttömyyden vähentäminen</vt:lpstr>
      <vt:lpstr>Rakennetyöttömyyden vähentäminen</vt:lpstr>
      <vt:lpstr>Onko asia näin?</vt:lpstr>
    </vt:vector>
  </TitlesOfParts>
  <Company>Kauhavan Lukio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TYÖTTÖMYYS</dc:title>
  <dc:creator>rehtori</dc:creator>
  <cp:lastModifiedBy>Toni Uusimäki</cp:lastModifiedBy>
  <cp:revision>24</cp:revision>
  <dcterms:created xsi:type="dcterms:W3CDTF">2012-11-30T11:05:49Z</dcterms:created>
  <dcterms:modified xsi:type="dcterms:W3CDTF">2017-09-07T09:18:32Z</dcterms:modified>
</cp:coreProperties>
</file>