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2" r:id="rId1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A832-AA1F-472A-9E2D-B7D15D205A95}" type="datetimeFigureOut">
              <a:rPr lang="fi-FI" smtClean="0"/>
              <a:pPr/>
              <a:t>19.8.2009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D35-21EF-4143-A2DE-81773CB4CC8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A832-AA1F-472A-9E2D-B7D15D205A95}" type="datetimeFigureOut">
              <a:rPr lang="fi-FI" smtClean="0"/>
              <a:pPr/>
              <a:t>19.8.2009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D35-21EF-4143-A2DE-81773CB4CC8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A832-AA1F-472A-9E2D-B7D15D205A95}" type="datetimeFigureOut">
              <a:rPr lang="fi-FI" smtClean="0"/>
              <a:pPr/>
              <a:t>19.8.2009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D35-21EF-4143-A2DE-81773CB4CC8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A832-AA1F-472A-9E2D-B7D15D205A95}" type="datetimeFigureOut">
              <a:rPr lang="fi-FI" smtClean="0"/>
              <a:pPr/>
              <a:t>19.8.2009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D35-21EF-4143-A2DE-81773CB4CC8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A832-AA1F-472A-9E2D-B7D15D205A95}" type="datetimeFigureOut">
              <a:rPr lang="fi-FI" smtClean="0"/>
              <a:pPr/>
              <a:t>19.8.2009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D35-21EF-4143-A2DE-81773CB4CC8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A832-AA1F-472A-9E2D-B7D15D205A95}" type="datetimeFigureOut">
              <a:rPr lang="fi-FI" smtClean="0"/>
              <a:pPr/>
              <a:t>19.8.2009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D35-21EF-4143-A2DE-81773CB4CC8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A832-AA1F-472A-9E2D-B7D15D205A95}" type="datetimeFigureOut">
              <a:rPr lang="fi-FI" smtClean="0"/>
              <a:pPr/>
              <a:t>19.8.2009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D35-21EF-4143-A2DE-81773CB4CC8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A832-AA1F-472A-9E2D-B7D15D205A95}" type="datetimeFigureOut">
              <a:rPr lang="fi-FI" smtClean="0"/>
              <a:pPr/>
              <a:t>19.8.2009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D35-21EF-4143-A2DE-81773CB4CC8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A832-AA1F-472A-9E2D-B7D15D205A95}" type="datetimeFigureOut">
              <a:rPr lang="fi-FI" smtClean="0"/>
              <a:pPr/>
              <a:t>19.8.2009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D35-21EF-4143-A2DE-81773CB4CC8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A832-AA1F-472A-9E2D-B7D15D205A95}" type="datetimeFigureOut">
              <a:rPr lang="fi-FI" smtClean="0"/>
              <a:pPr/>
              <a:t>19.8.2009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D35-21EF-4143-A2DE-81773CB4CC8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A832-AA1F-472A-9E2D-B7D15D205A95}" type="datetimeFigureOut">
              <a:rPr lang="fi-FI" smtClean="0"/>
              <a:pPr/>
              <a:t>19.8.2009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E7D35-21EF-4143-A2DE-81773CB4CC8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1A832-AA1F-472A-9E2D-B7D15D205A95}" type="datetimeFigureOut">
              <a:rPr lang="fi-FI" smtClean="0"/>
              <a:pPr/>
              <a:t>19.8.2009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E7D35-21EF-4143-A2DE-81773CB4CC84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kokorpela.fi/kansanta/raktoi/rato01/rato010s.htm#1.3%20KYSYNT%C3%84,%20TARJONTA%20JA%20HINT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TALOUSJÄRJESTELMÄT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Taloustieto, YH2</a:t>
            </a:r>
          </a:p>
          <a:p>
            <a:r>
              <a:rPr lang="fi-FI" dirty="0" smtClean="0"/>
              <a:t>Toni Uusimäki 2009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Miten </a:t>
            </a:r>
            <a:r>
              <a:rPr lang="fi-FI" b="1" dirty="0" smtClean="0"/>
              <a:t>tasapainohinta</a:t>
            </a:r>
            <a:r>
              <a:rPr lang="fi-FI" dirty="0" smtClean="0"/>
              <a:t> määräytyy hyödykemarkkinoilla?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Tasapainohinnan määrittelyyn voi käyttää kysyntä- ja tarjontakäyrää (s. 50)</a:t>
            </a:r>
          </a:p>
          <a:p>
            <a:r>
              <a:rPr lang="fi-FI" dirty="0" smtClean="0"/>
              <a:t>Tasapainohinta on käyrien leikkauspisteessä. Tällöin myyjien ja ostajien käsitys oikeasta hinnasta on sama.</a:t>
            </a:r>
          </a:p>
          <a:p>
            <a:r>
              <a:rPr lang="fi-FI" dirty="0" smtClean="0"/>
              <a:t>Jos hinta on korkeampi, tarjonta ylittää kysynnän. Päinvastaisessa tapauksessa ostajia on enemmän kuin myyjiä.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Kysynnän ja tarjonnan tasapaino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>
                <a:hlinkClick r:id="rId2"/>
              </a:rPr>
              <a:t>http://www.askokorpela.fi/kansanta/raktoi/rato01/rato010s.htm#1.3%20KYSYNT%C3%84,%20TARJONTA%20JA%20HINTA</a:t>
            </a:r>
            <a:endParaRPr lang="fi-FI" dirty="0" smtClean="0"/>
          </a:p>
          <a:p>
            <a:pPr>
              <a:buNone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Markkinatalouden ja sosialistisen suunnitelmatalouden vertailua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</p:nvPr>
        </p:nvGraphicFramePr>
        <p:xfrm>
          <a:off x="214281" y="1600200"/>
          <a:ext cx="8715438" cy="4614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46"/>
                <a:gridCol w="2905146"/>
                <a:gridCol w="2905146"/>
              </a:tblGrid>
              <a:tr h="402493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Markkinatalous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Suunnitelmatalous</a:t>
                      </a:r>
                      <a:endParaRPr lang="fi-FI" dirty="0"/>
                    </a:p>
                  </a:txBody>
                  <a:tcPr/>
                </a:tc>
              </a:tr>
              <a:tr h="402493">
                <a:tc>
                  <a:txBody>
                    <a:bodyPr/>
                    <a:lstStyle/>
                    <a:p>
                      <a:r>
                        <a:rPr lang="fi-FI" dirty="0" smtClean="0"/>
                        <a:t>Tuotantovälineet omistaa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yksityiset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valtio</a:t>
                      </a:r>
                      <a:endParaRPr lang="fi-FI" dirty="0"/>
                    </a:p>
                  </a:txBody>
                  <a:tcPr/>
                </a:tc>
              </a:tr>
              <a:tr h="402493">
                <a:tc>
                  <a:txBody>
                    <a:bodyPr/>
                    <a:lstStyle/>
                    <a:p>
                      <a:r>
                        <a:rPr lang="fi-FI" dirty="0" smtClean="0"/>
                        <a:t>Elinkeinovapaus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kyllä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ei</a:t>
                      </a:r>
                      <a:endParaRPr lang="fi-FI" dirty="0"/>
                    </a:p>
                  </a:txBody>
                  <a:tcPr/>
                </a:tc>
              </a:tr>
              <a:tr h="402493">
                <a:tc>
                  <a:txBody>
                    <a:bodyPr/>
                    <a:lstStyle/>
                    <a:p>
                      <a:r>
                        <a:rPr lang="fi-FI" dirty="0" smtClean="0"/>
                        <a:t>Kulutuspäätökset tekee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kotitaloudet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valtion suunnitteluelin</a:t>
                      </a:r>
                      <a:endParaRPr lang="fi-FI" dirty="0"/>
                    </a:p>
                  </a:txBody>
                  <a:tcPr/>
                </a:tc>
              </a:tr>
              <a:tr h="402493">
                <a:tc>
                  <a:txBody>
                    <a:bodyPr/>
                    <a:lstStyle/>
                    <a:p>
                      <a:r>
                        <a:rPr lang="fi-FI" dirty="0" smtClean="0"/>
                        <a:t>Tuotantopäätökset tekee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yritykset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valtion suunnitteluelin</a:t>
                      </a:r>
                      <a:endParaRPr lang="fi-FI" dirty="0"/>
                    </a:p>
                  </a:txBody>
                  <a:tcPr/>
                </a:tc>
              </a:tr>
              <a:tr h="402493">
                <a:tc>
                  <a:txBody>
                    <a:bodyPr/>
                    <a:lstStyle/>
                    <a:p>
                      <a:r>
                        <a:rPr lang="fi-FI" dirty="0" smtClean="0"/>
                        <a:t>Hinnat määrää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kysyntä ja tarjonta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valtion suunnitteluelin</a:t>
                      </a:r>
                      <a:endParaRPr lang="fi-FI" dirty="0"/>
                    </a:p>
                  </a:txBody>
                  <a:tcPr/>
                </a:tc>
              </a:tr>
              <a:tr h="402493">
                <a:tc>
                  <a:txBody>
                    <a:bodyPr/>
                    <a:lstStyle/>
                    <a:p>
                      <a:r>
                        <a:rPr lang="fi-FI" dirty="0" smtClean="0"/>
                        <a:t>Yksityisyrittäminen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kyllä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ei</a:t>
                      </a:r>
                      <a:endParaRPr lang="fi-FI" dirty="0"/>
                    </a:p>
                  </a:txBody>
                  <a:tcPr/>
                </a:tc>
              </a:tr>
              <a:tr h="402493">
                <a:tc>
                  <a:txBody>
                    <a:bodyPr/>
                    <a:lstStyle/>
                    <a:p>
                      <a:r>
                        <a:rPr lang="fi-FI" dirty="0" smtClean="0"/>
                        <a:t>Yksityisomistus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kyllä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ei</a:t>
                      </a:r>
                      <a:endParaRPr lang="fi-FI" dirty="0"/>
                    </a:p>
                  </a:txBody>
                  <a:tcPr/>
                </a:tc>
              </a:tr>
              <a:tr h="402493">
                <a:tc>
                  <a:txBody>
                    <a:bodyPr/>
                    <a:lstStyle/>
                    <a:p>
                      <a:r>
                        <a:rPr lang="fi-FI" dirty="0" smtClean="0"/>
                        <a:t>Lakko-oikeus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kyllä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ei</a:t>
                      </a:r>
                      <a:endParaRPr lang="fi-FI" dirty="0"/>
                    </a:p>
                  </a:txBody>
                  <a:tcPr/>
                </a:tc>
              </a:tr>
              <a:tr h="992448">
                <a:tc>
                  <a:txBody>
                    <a:bodyPr/>
                    <a:lstStyle/>
                    <a:p>
                      <a:r>
                        <a:rPr lang="fi-FI" dirty="0" smtClean="0"/>
                        <a:t>Esimerkkimaita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USA, Japani, Euroopan maat,</a:t>
                      </a:r>
                      <a:r>
                        <a:rPr lang="fi-FI" baseline="0" dirty="0" smtClean="0"/>
                        <a:t> käytännössä kaikki kapitalistiset maat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Neuvostoliitto ja kansan-demokratiat, Kuuba, Pohjois-Korea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Päätelmiä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Taloudellisen päätöksenteon perusteella maat jaetaan markkinatalous- ja suunnitelmatalous-maihin</a:t>
            </a:r>
          </a:p>
          <a:p>
            <a:r>
              <a:rPr lang="fi-FI" dirty="0" smtClean="0"/>
              <a:t>Talousjärjestelmät eroavat myös tuotantovälineiden omistuksen perusteella</a:t>
            </a:r>
          </a:p>
          <a:p>
            <a:pPr lvl="1"/>
            <a:r>
              <a:rPr lang="fi-FI" dirty="0" smtClean="0"/>
              <a:t>Kapitalistisissa maissa yksityisten omistuksessa, sosialistisissa maissa omistajana valtio</a:t>
            </a:r>
          </a:p>
          <a:p>
            <a:r>
              <a:rPr lang="fi-FI" dirty="0" smtClean="0"/>
              <a:t>Talousjärjestelmät ovat teoreettisia malleja. Niitä ei ole täysin ”puhtaina” missään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Markkinatalouden historiaa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Juuret 1700-luvun taloudellisessa liberalismissa (Adam Smith, Anders Chydenius)</a:t>
            </a:r>
          </a:p>
          <a:p>
            <a:r>
              <a:rPr lang="fi-FI" dirty="0" smtClean="0"/>
              <a:t>Varhaisen markkinatalouden epäkohdat </a:t>
            </a:r>
            <a:r>
              <a:rPr lang="fi-FI" dirty="0" smtClean="0">
                <a:sym typeface="Wingdings" pitchFamily="2" charset="2"/>
              </a:rPr>
              <a:t> korjaustoimet 1800-luvun lopulla  klassisesta liberalismista sosiaaliliberalismiin</a:t>
            </a:r>
          </a:p>
          <a:p>
            <a:r>
              <a:rPr lang="fi-FI" dirty="0" smtClean="0">
                <a:sym typeface="Wingdings" pitchFamily="2" charset="2"/>
              </a:rPr>
              <a:t>Valtion rooli kasvoi markkinatalousmaissa toisen maailmansodan jälkeen  ns. sekatalousmaat, esim. Pohjoismaat</a:t>
            </a:r>
          </a:p>
          <a:p>
            <a:r>
              <a:rPr lang="fi-FI" dirty="0" smtClean="0">
                <a:sym typeface="Wingdings" pitchFamily="2" charset="2"/>
              </a:rPr>
              <a:t>Uusliberalismi kritikoinut valtion vahvaa roolia talouselämässä 80-luvulta lähtien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Suunnitelmatalouden historiaa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Mallimaa entinen Neuvostoliitto, jonka talousjärjestelmä perustui Marxin, Engelsin ja Leninin talousteorioihin</a:t>
            </a:r>
          </a:p>
          <a:p>
            <a:r>
              <a:rPr lang="fi-FI" dirty="0" smtClean="0"/>
              <a:t>Olennainen ero kapitalismiin vapaan kilpailun puute</a:t>
            </a:r>
          </a:p>
          <a:p>
            <a:r>
              <a:rPr lang="fi-FI" dirty="0" smtClean="0"/>
              <a:t>Sosialismi romahti 1990-luvun alussa hyvin laajasti. Nykyisin sosialistisia maita vain muutama, ja niissäkin markkinatalous valtaa alaa (esim. Kiina ja Vietnam)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Hintamekanismin rooli markkinataloudessa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b="1" dirty="0" smtClean="0"/>
              <a:t>Hintamekanismi</a:t>
            </a:r>
            <a:r>
              <a:rPr lang="fi-FI" dirty="0" smtClean="0"/>
              <a:t> ohjaa yrityksiä tuotanto-päätöksissä ja tuotannontekijöiden käytössä</a:t>
            </a:r>
          </a:p>
          <a:p>
            <a:pPr lvl="1"/>
            <a:r>
              <a:rPr lang="fi-FI" dirty="0" smtClean="0"/>
              <a:t>Yrityksille tietoa markkinoista </a:t>
            </a:r>
            <a:r>
              <a:rPr lang="fi-FI" dirty="0" smtClean="0">
                <a:sym typeface="Wingdings" pitchFamily="2" charset="2"/>
              </a:rPr>
              <a:t> mitä hyödykkeitä kannattaa tuottaa ja kuinka paljon</a:t>
            </a:r>
          </a:p>
          <a:p>
            <a:pPr lvl="1"/>
            <a:r>
              <a:rPr lang="fi-FI" dirty="0" smtClean="0">
                <a:sym typeface="Wingdings" pitchFamily="2" charset="2"/>
              </a:rPr>
              <a:t>Miten hyödykkeitä tuotetaan edullisimmin</a:t>
            </a:r>
            <a:endParaRPr lang="fi-FI" dirty="0" smtClean="0"/>
          </a:p>
          <a:p>
            <a:r>
              <a:rPr lang="fi-FI" dirty="0" smtClean="0"/>
              <a:t>Markkinataloudessa kulutus- ja tuotanto-päätöksiä ei tehdä etukäteen suunnitellusti, vaan päätöksiä tekevät miljoonat kuluttajat ja yritykset</a:t>
            </a:r>
          </a:p>
          <a:p>
            <a:r>
              <a:rPr lang="fi-FI" dirty="0" smtClean="0"/>
              <a:t>Hintamekanismi ohjaa työntekijöitä hakeutumaan niihin ammatteihin, joissa palkat ovat hyviä ja töitä tarjolla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MITEN HYÖDYKKEIDEN HINNAT MÄÄRÄYTYVÄT?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Millä tavalla kysyntä ilmenee hyödykemarkkinoilla?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Kysyntä kertoo kuluttajien ostohalukkuudesta tietyllä hinnalla tiettynä ajankohtana</a:t>
            </a:r>
          </a:p>
          <a:p>
            <a:r>
              <a:rPr lang="fi-FI" dirty="0" smtClean="0"/>
              <a:t>Kysyntään vaikuttavat:</a:t>
            </a:r>
          </a:p>
          <a:p>
            <a:pPr lvl="1"/>
            <a:r>
              <a:rPr lang="fi-FI" dirty="0" smtClean="0"/>
              <a:t>Muiden hyödykkeiden hinnat, tulot, odotukset tulevaisuuden hinnasta, kuluttajien määrä, kuluttajien mieltymykset </a:t>
            </a:r>
          </a:p>
          <a:p>
            <a:r>
              <a:rPr lang="fi-FI" dirty="0" smtClean="0"/>
              <a:t>Kysynnän laki: mitä korkeampi on hyödykkeen hinta, sitä  alhaisempi on sen kysytty määrä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Millä tavalla </a:t>
            </a:r>
            <a:r>
              <a:rPr lang="fi-FI" dirty="0" smtClean="0"/>
              <a:t>tarjonta </a:t>
            </a:r>
            <a:r>
              <a:rPr lang="fi-FI" dirty="0" smtClean="0"/>
              <a:t>ilmenee hyödykemarkkinoilla?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Tarjonta kertoo valmiudesta myydä kullakin mahdollisella hinnalla tiettynä ajankohtana</a:t>
            </a:r>
          </a:p>
          <a:p>
            <a:r>
              <a:rPr lang="fi-FI" dirty="0" smtClean="0"/>
              <a:t>Tarjontaan vaikuttavat:</a:t>
            </a:r>
          </a:p>
          <a:p>
            <a:pPr lvl="1"/>
            <a:r>
              <a:rPr lang="fi-FI" dirty="0" smtClean="0"/>
              <a:t>Tuotannontekijöiden hinnat, muiden tuotettujen hyödykkeiden hinnat, odotukset tulevista hinnoista, tarjoajien määrä, teknologia</a:t>
            </a:r>
          </a:p>
          <a:p>
            <a:r>
              <a:rPr lang="fi-FI" b="1" dirty="0" smtClean="0"/>
              <a:t>Tarjonnan laki</a:t>
            </a:r>
            <a:r>
              <a:rPr lang="fi-FI" dirty="0" smtClean="0"/>
              <a:t>: mitä korkeampi on hyödykkeen hinta, sitä  suurempi on sen tarjottu määrä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410</Words>
  <Application>Microsoft Office PowerPoint</Application>
  <PresentationFormat>Näytössä katseltava diaesitys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2" baseType="lpstr">
      <vt:lpstr>Office-teema</vt:lpstr>
      <vt:lpstr>TALOUSJÄRJESTELMÄT</vt:lpstr>
      <vt:lpstr>Markkinatalouden ja sosialistisen suunnitelmatalouden vertailua</vt:lpstr>
      <vt:lpstr>Päätelmiä</vt:lpstr>
      <vt:lpstr>Markkinatalouden historiaa</vt:lpstr>
      <vt:lpstr>Suunnitelmatalouden historiaa</vt:lpstr>
      <vt:lpstr>Hintamekanismin rooli markkinataloudessa</vt:lpstr>
      <vt:lpstr>MITEN HYÖDYKKEIDEN HINNAT MÄÄRÄYTYVÄT?</vt:lpstr>
      <vt:lpstr>Millä tavalla kysyntä ilmenee hyödykemarkkinoilla?</vt:lpstr>
      <vt:lpstr>Millä tavalla tarjonta ilmenee hyödykemarkkinoilla?</vt:lpstr>
      <vt:lpstr>Miten tasapainohinta määräytyy hyödykemarkkinoilla?</vt:lpstr>
      <vt:lpstr>Kysynnän ja tarjonnan tasapaino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TALOUSJÄRJESTELMÄT</dc:title>
  <dc:creator>Toni Uusimäki</dc:creator>
  <cp:lastModifiedBy>User</cp:lastModifiedBy>
  <cp:revision>28</cp:revision>
  <dcterms:created xsi:type="dcterms:W3CDTF">2009-08-18T21:01:37Z</dcterms:created>
  <dcterms:modified xsi:type="dcterms:W3CDTF">2009-08-19T06:46:53Z</dcterms:modified>
</cp:coreProperties>
</file>