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1" r:id="rId5"/>
    <p:sldId id="263" r:id="rId6"/>
    <p:sldId id="265" r:id="rId7"/>
    <p:sldId id="268" r:id="rId8"/>
    <p:sldId id="269" r:id="rId9"/>
    <p:sldId id="267" r:id="rId10"/>
    <p:sldId id="260" r:id="rId11"/>
    <p:sldId id="270" r:id="rId12"/>
    <p:sldId id="273" r:id="rId13"/>
    <p:sldId id="274" r:id="rId14"/>
    <p:sldId id="272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E803D77-6A76-4BD8-AD0B-8D2C0CFEB77E}" type="datetimeFigureOut">
              <a:rPr lang="fi-FI"/>
              <a:pPr>
                <a:defRPr/>
              </a:pPr>
              <a:t>28.11.2014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D1D6871-00FB-4357-B9FB-389190BC9C3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smtClean="0"/>
          </a:p>
        </p:txBody>
      </p:sp>
      <p:sp>
        <p:nvSpPr>
          <p:cNvPr id="18436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F360219-C9B7-46ED-90C7-6B1CFE8E3A56}" type="slidenum">
              <a:rPr lang="fi-FI"/>
              <a:pPr/>
              <a:t>4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2563813"/>
            <a:ext cx="6877050" cy="9350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309813"/>
            <a:ext cx="8086725" cy="1147762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2995613"/>
            <a:ext cx="6659562" cy="7207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Muokkaa alaotsikon perustyyliä napsautt.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77038" y="2419350"/>
            <a:ext cx="1909762" cy="38893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042988" y="2419350"/>
            <a:ext cx="5581650" cy="38893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42988" y="3214688"/>
            <a:ext cx="3744912" cy="3094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40300" y="3214688"/>
            <a:ext cx="3746500" cy="3094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4005263"/>
            <a:ext cx="9144000" cy="2852737"/>
          </a:xfrm>
          <a:prstGeom prst="rect">
            <a:avLst/>
          </a:prstGeom>
          <a:gradFill rotWithShape="1">
            <a:gsLst>
              <a:gs pos="0">
                <a:schemeClr val="accent1">
                  <a:alpha val="0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i-FI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2419350"/>
            <a:ext cx="7643812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ru-RU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3214688"/>
            <a:ext cx="7643812" cy="309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iakastieto.fi/asiakastieto/ajankohtaista.jsp?l1=1&amp;T=nu&amp;A=302" TargetMode="External"/><Relationship Id="rId2" Type="http://schemas.openxmlformats.org/officeDocument/2006/relationships/hyperlink" Target="http://www.tilastokeskus.fi/til/ttvi/2008/11/ttvi_2008_11_2008-12-31_kuv_005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443163"/>
            <a:ext cx="5616575" cy="863600"/>
          </a:xfrm>
        </p:spPr>
        <p:txBody>
          <a:bodyPr/>
          <a:lstStyle/>
          <a:p>
            <a:pPr eaLnBrk="1" hangingPunct="1"/>
            <a:r>
              <a:rPr lang="fi-FI" sz="3600" smtClean="0">
                <a:latin typeface="Tahoma" charset="0"/>
              </a:rPr>
              <a:t>Suhdannevaihtelut</a:t>
            </a:r>
            <a:endParaRPr lang="uk-UA" sz="3600" smtClean="0">
              <a:latin typeface="Tahoma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3714750"/>
            <a:ext cx="3879850" cy="481013"/>
          </a:xfrm>
        </p:spPr>
        <p:txBody>
          <a:bodyPr/>
          <a:lstStyle/>
          <a:p>
            <a:pPr eaLnBrk="1" hangingPunct="1"/>
            <a:r>
              <a:rPr lang="fi-FI" sz="2400" b="1" dirty="0" smtClean="0">
                <a:solidFill>
                  <a:schemeClr val="tx2"/>
                </a:solidFill>
              </a:rPr>
              <a:t>Toni Uusimäki </a:t>
            </a:r>
            <a:endParaRPr lang="uk-UA" sz="2400" b="1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>
          <a:xfrm>
            <a:off x="1143000" y="5857875"/>
            <a:ext cx="7543800" cy="1000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i-FI" sz="2000" smtClean="0"/>
              <a:t>Lähde: Elinkeinoelämän keskusliiton (EK) suhdannebarometri      	6.11.2008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0"/>
            <a:ext cx="7810500" cy="589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z="3200" smtClean="0">
                <a:solidFill>
                  <a:srgbClr val="C00000"/>
                </a:solidFill>
              </a:rPr>
              <a:t>Talouskehityksen heikkenemisen merkkejä:</a:t>
            </a:r>
          </a:p>
        </p:txBody>
      </p:sp>
      <p:sp>
        <p:nvSpPr>
          <p:cNvPr id="13315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eaLnBrk="1" hangingPunct="1"/>
            <a:r>
              <a:rPr lang="fi-FI" sz="2400" smtClean="0">
                <a:hlinkClick r:id="rId2"/>
              </a:rPr>
              <a:t>Tuotannon kasvun </a:t>
            </a:r>
            <a:r>
              <a:rPr lang="fi-FI" sz="2400" smtClean="0"/>
              <a:t>ja hintojen nousun hidastuminen</a:t>
            </a:r>
          </a:p>
          <a:p>
            <a:pPr eaLnBrk="1" hangingPunct="1"/>
            <a:r>
              <a:rPr lang="fi-FI" sz="2400" smtClean="0"/>
              <a:t>Viennin vaikeutuminen</a:t>
            </a:r>
          </a:p>
          <a:p>
            <a:pPr eaLnBrk="1" hangingPunct="1"/>
            <a:r>
              <a:rPr lang="fi-FI" sz="2400" smtClean="0"/>
              <a:t>Työttömyyden kasvu</a:t>
            </a:r>
          </a:p>
          <a:p>
            <a:pPr eaLnBrk="1" hangingPunct="1"/>
            <a:r>
              <a:rPr lang="fi-FI" sz="2400" smtClean="0">
                <a:hlinkClick r:id="rId3"/>
              </a:rPr>
              <a:t>Konkurssien lisääntyminen</a:t>
            </a:r>
            <a:r>
              <a:rPr lang="fi-FI" sz="2400" smtClean="0"/>
              <a:t> ja pankkien luottotappioiden kasvu</a:t>
            </a:r>
          </a:p>
          <a:p>
            <a:pPr eaLnBrk="1" hangingPunct="1"/>
            <a:r>
              <a:rPr lang="fi-FI" sz="2400" smtClean="0"/>
              <a:t>Varovaisuus investoinneissa ja kulutuksessa</a:t>
            </a:r>
          </a:p>
          <a:p>
            <a:pPr eaLnBrk="1" hangingPunct="1"/>
            <a:r>
              <a:rPr lang="fi-FI" sz="2400" smtClean="0"/>
              <a:t>Valtion ja kuntien verotulojen väheneminen ja velkaantuneisuuden kasvu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z="3200" smtClean="0">
                <a:solidFill>
                  <a:srgbClr val="C00000"/>
                </a:solidFill>
              </a:rPr>
              <a:t>Suhdannevaihtelujen tasaamisen keinot:     </a:t>
            </a:r>
            <a:r>
              <a:rPr lang="fi-FI" sz="2000" smtClean="0">
                <a:solidFill>
                  <a:srgbClr val="C00000"/>
                </a:solidFill>
              </a:rPr>
              <a:t>1/2</a:t>
            </a:r>
            <a:endParaRPr lang="fi-FI" sz="3200" smtClean="0">
              <a:solidFill>
                <a:srgbClr val="C00000"/>
              </a:solidFill>
            </a:endParaRP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fi-FI" b="1" smtClean="0"/>
              <a:t>Finanssipolitiikka</a:t>
            </a:r>
            <a:r>
              <a:rPr lang="fi-FI" smtClean="0"/>
              <a:t>: nousukauden aikana hillitään ja laskukauden aikana lisätään kokonaiskysyntää valtion budjetissa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fi-FI" b="1" smtClean="0"/>
              <a:t>Rahapolitiikka</a:t>
            </a:r>
            <a:r>
              <a:rPr lang="fi-FI" smtClean="0"/>
              <a:t>: Harjoittamisesta vastaa EKP. Rahapolitiikka on finanssipolitiikkaa joustavampi ja nopeampi. Pyritään säätelemään kokonaiskysyntää: korkojen nosto, jos kasvu on liian nopeaa. Korkojen lasku, jos talous kääntyy laskuun.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z="3200" smtClean="0">
                <a:solidFill>
                  <a:srgbClr val="C00000"/>
                </a:solidFill>
              </a:rPr>
              <a:t>Suhdannevaihtelujen tasaamisen keinot:     </a:t>
            </a:r>
            <a:r>
              <a:rPr lang="fi-FI" sz="2000" smtClean="0">
                <a:solidFill>
                  <a:srgbClr val="C00000"/>
                </a:solidFill>
              </a:rPr>
              <a:t>2/2</a:t>
            </a:r>
            <a:endParaRPr lang="fi-FI" sz="3200" smtClean="0">
              <a:solidFill>
                <a:srgbClr val="C00000"/>
              </a:solidFill>
            </a:endParaRP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marL="514350" indent="-514350" eaLnBrk="1" hangingPunct="1">
              <a:buFontTx/>
              <a:buNone/>
            </a:pPr>
            <a:r>
              <a:rPr lang="fi-FI" smtClean="0"/>
              <a:t>3. </a:t>
            </a:r>
            <a:r>
              <a:rPr lang="fi-FI" b="1" smtClean="0"/>
              <a:t>Valuuttakurssipolitiikka: </a:t>
            </a:r>
            <a:r>
              <a:rPr lang="fi-FI" smtClean="0"/>
              <a:t>Suomi ei voi enää devalvoida Euroopan talous- ja rahaliiton jäsenenä. Ei enää aikaisempaa merkitystä.</a:t>
            </a:r>
          </a:p>
          <a:p>
            <a:pPr marL="514350" indent="-514350" eaLnBrk="1" hangingPunct="1">
              <a:buFontTx/>
              <a:buNone/>
            </a:pPr>
            <a:r>
              <a:rPr lang="fi-FI" smtClean="0"/>
              <a:t>4. </a:t>
            </a:r>
            <a:r>
              <a:rPr lang="fi-FI" b="1" smtClean="0"/>
              <a:t>Tulopolitiikka</a:t>
            </a:r>
            <a:r>
              <a:rPr lang="fi-FI" smtClean="0"/>
              <a:t>: </a:t>
            </a:r>
          </a:p>
          <a:p>
            <a:pPr marL="914400" lvl="1" indent="-514350" eaLnBrk="1" hangingPunct="1"/>
            <a:r>
              <a:rPr lang="fi-FI" smtClean="0"/>
              <a:t>ns. kolmikanta (hallitus ja työmarkkinoiden keskusjärjestöt) pyrkii tupossa maltillisiin palkankorotuksiin</a:t>
            </a:r>
          </a:p>
          <a:p>
            <a:pPr marL="914400" lvl="1" indent="-514350" eaLnBrk="1" hangingPunct="1"/>
            <a:r>
              <a:rPr lang="fi-FI" smtClean="0"/>
              <a:t>Pyritään pitkän aikavälin vakauden luomiseen, sopii huonommin lyhytaikaisiin suhdannevaihteluihin</a:t>
            </a:r>
          </a:p>
          <a:p>
            <a:pPr marL="914400" lvl="1" indent="-514350" eaLnBrk="1" hangingPunct="1"/>
            <a:endParaRPr lang="fi-FI" smtClean="0"/>
          </a:p>
          <a:p>
            <a:pPr marL="914400" lvl="1" indent="-514350" eaLnBrk="1" hangingPunct="1">
              <a:buFontTx/>
              <a:buAutoNum type="arabicPeriod"/>
            </a:pPr>
            <a:endParaRPr lang="fi-FI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mtClean="0"/>
              <a:t>Harjoitustehtävä: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smtClean="0"/>
              <a:t>    Yo-K2004</a:t>
            </a:r>
          </a:p>
          <a:p>
            <a:pPr eaLnBrk="1" hangingPunct="1">
              <a:buFontTx/>
              <a:buNone/>
            </a:pPr>
            <a:r>
              <a:rPr lang="fi-FI" smtClean="0"/>
              <a:t>	Nousukausi, suhdannehuippu, laskukausi ja taantuman pohja ovat suhdannevaihtelun eri vaiheet. Mitkä ovat nousukaudelle ja laskukaudelle tyypillisiä piirteitä? Mitä tarkoitetaan ylikuumentuneella taloudella?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mtClean="0">
                <a:solidFill>
                  <a:srgbClr val="C00000"/>
                </a:solidFill>
              </a:rPr>
              <a:t>Mitä suhdannevaihteluilla tarkoitetaan?</a:t>
            </a:r>
          </a:p>
        </p:txBody>
      </p:sp>
      <p:sp>
        <p:nvSpPr>
          <p:cNvPr id="4099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eaLnBrk="1" hangingPunct="1"/>
            <a:r>
              <a:rPr lang="fi-FI" smtClean="0"/>
              <a:t>Kokonaistuotannon (BKT:n) kehityksessä tapahtuvia vaihteluja kutsutaan suhdanteiksi</a:t>
            </a:r>
          </a:p>
          <a:p>
            <a:pPr eaLnBrk="1" hangingPunct="1"/>
            <a:r>
              <a:rPr lang="fi-FI" smtClean="0"/>
              <a:t>Kansantalouden kannalta suhdannevaihtelut ovat haitallisia, koska niihin liittyy ongelmia:</a:t>
            </a:r>
          </a:p>
          <a:p>
            <a:pPr lvl="1" eaLnBrk="1" hangingPunct="1"/>
            <a:r>
              <a:rPr lang="fi-FI" smtClean="0"/>
              <a:t>Työttömyys tai työvoimapula</a:t>
            </a:r>
          </a:p>
          <a:p>
            <a:pPr lvl="1" eaLnBrk="1" hangingPunct="1"/>
            <a:r>
              <a:rPr lang="fi-FI" smtClean="0"/>
              <a:t>Hintojen epävakaus</a:t>
            </a:r>
          </a:p>
          <a:p>
            <a:pPr lvl="1" eaLnBrk="1" hangingPunct="1"/>
            <a:r>
              <a:rPr lang="fi-FI" smtClean="0"/>
              <a:t>Korkotason vaihtelu</a:t>
            </a:r>
          </a:p>
          <a:p>
            <a:pPr lvl="1" eaLnBrk="1" hangingPunct="1"/>
            <a:r>
              <a:rPr lang="fi-FI" smtClean="0"/>
              <a:t>Vaihtotaseen tasapainottomuus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mtClean="0">
                <a:solidFill>
                  <a:srgbClr val="C00000"/>
                </a:solidFill>
              </a:rPr>
              <a:t>Mistä suhdannevaihtelut johtuvat?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eaLnBrk="1" hangingPunct="1"/>
            <a:r>
              <a:rPr lang="fi-FI" smtClean="0"/>
              <a:t>Kokonaiskysynnän lyhytaikaisista muutoksista. Kokonaiskysyntä koostuu yksityisestä ja julkisesta kulutuksesta, yksityisistä ja julkisista investoinneista sekä viennistä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8" y="228600"/>
            <a:ext cx="8501062" cy="634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smtClean="0"/>
          </a:p>
        </p:txBody>
      </p:sp>
      <p:pic>
        <p:nvPicPr>
          <p:cNvPr id="7171" name="Sisällön paikkamerkki 5" descr="suhdannejaks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88" y="0"/>
            <a:ext cx="7286625" cy="4357688"/>
          </a:xfrm>
        </p:spPr>
      </p:pic>
      <p:sp>
        <p:nvSpPr>
          <p:cNvPr id="7172" name="Tekstikehys 6"/>
          <p:cNvSpPr txBox="1">
            <a:spLocks noChangeArrowheads="1"/>
          </p:cNvSpPr>
          <p:nvPr/>
        </p:nvSpPr>
        <p:spPr bwMode="auto">
          <a:xfrm>
            <a:off x="1000125" y="4857750"/>
            <a:ext cx="785812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fi-FI"/>
              <a:t>NOUSUSUHDANNE: talouselämä elpyy ja laajenee.</a:t>
            </a:r>
          </a:p>
          <a:p>
            <a:pPr marL="342900" indent="-342900">
              <a:buFontTx/>
              <a:buAutoNum type="arabicPeriod"/>
            </a:pPr>
            <a:r>
              <a:rPr lang="fi-FI"/>
              <a:t>KORKEASUHDANNE (huippusuhdanne) laajentumisnopeus on saavuttanut huippunsa</a:t>
            </a:r>
          </a:p>
          <a:p>
            <a:pPr marL="342900" indent="-342900">
              <a:buFontTx/>
              <a:buAutoNum type="arabicPeriod"/>
            </a:pPr>
            <a:r>
              <a:rPr lang="fi-FI"/>
              <a:t>LASKUSUHDANNE (taantuma): talouselämässä supistumisprosessi</a:t>
            </a:r>
          </a:p>
          <a:p>
            <a:pPr marL="342900" indent="-342900">
              <a:buFontTx/>
              <a:buAutoNum type="arabicPeriod"/>
            </a:pPr>
            <a:r>
              <a:rPr lang="fi-FI"/>
              <a:t>MATALASUHDANNE (lama): supistumisnopeus on saavuttanut huippunsa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mtClean="0">
                <a:solidFill>
                  <a:srgbClr val="C00000"/>
                </a:solidFill>
              </a:rPr>
              <a:t>Noususuhdanteen tyypilliset piirteet</a:t>
            </a:r>
          </a:p>
        </p:txBody>
      </p:sp>
      <p:sp>
        <p:nvSpPr>
          <p:cNvPr id="8195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eaLnBrk="1" hangingPunct="1"/>
            <a:r>
              <a:rPr lang="fi-FI" sz="2400" smtClean="0"/>
              <a:t>Nopea kokonaistuotannon kasvu</a:t>
            </a:r>
          </a:p>
          <a:p>
            <a:pPr eaLnBrk="1" hangingPunct="1"/>
            <a:r>
              <a:rPr lang="fi-FI" sz="2400" smtClean="0"/>
              <a:t>Viennin kasvu</a:t>
            </a:r>
          </a:p>
          <a:p>
            <a:pPr eaLnBrk="1" hangingPunct="1"/>
            <a:r>
              <a:rPr lang="fi-FI" sz="2400" smtClean="0"/>
              <a:t>Investointien ja kulutuksen nopea kasvu</a:t>
            </a:r>
          </a:p>
          <a:p>
            <a:pPr eaLnBrk="1" hangingPunct="1"/>
            <a:r>
              <a:rPr lang="fi-FI" sz="2400" smtClean="0"/>
              <a:t>Työllisyyden paraneminen</a:t>
            </a:r>
          </a:p>
          <a:p>
            <a:pPr eaLnBrk="1" hangingPunct="1"/>
            <a:r>
              <a:rPr lang="fi-FI" sz="2400" smtClean="0"/>
              <a:t>Asuntojen hintojen ja osakekurssien nousu</a:t>
            </a:r>
          </a:p>
          <a:p>
            <a:pPr eaLnBrk="1" hangingPunct="1"/>
            <a:r>
              <a:rPr lang="fi-FI" sz="2400" smtClean="0"/>
              <a:t>Palkkojen ja kuluttajahintojen nousun nopeutuminen</a:t>
            </a:r>
          </a:p>
          <a:p>
            <a:pPr eaLnBrk="1" hangingPunct="1"/>
            <a:r>
              <a:rPr lang="fi-FI" sz="2400" smtClean="0"/>
              <a:t>Verokertymien kasvu ja julkisen talouden paraneminen</a:t>
            </a:r>
          </a:p>
          <a:p>
            <a:pPr eaLnBrk="1" hangingPunct="1"/>
            <a:r>
              <a:rPr lang="fi-FI" sz="2400" smtClean="0"/>
              <a:t>Pankkien luotonannon voimakas lisäys</a:t>
            </a:r>
          </a:p>
          <a:p>
            <a:pPr eaLnBrk="1" hangingPunct="1"/>
            <a:endParaRPr lang="fi-FI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0"/>
            <a:ext cx="8358187" cy="62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kstikehys 2"/>
          <p:cNvSpPr txBox="1">
            <a:spLocks noChangeArrowheads="1"/>
          </p:cNvSpPr>
          <p:nvPr/>
        </p:nvSpPr>
        <p:spPr bwMode="auto">
          <a:xfrm>
            <a:off x="571500" y="6357938"/>
            <a:ext cx="8001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/>
              <a:t>TUOTANNON KEHITYS 1996–2008       Lähde: EK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mtClean="0">
                <a:solidFill>
                  <a:srgbClr val="C00000"/>
                </a:solidFill>
              </a:rPr>
              <a:t>Talouden ylikuumeneminen </a:t>
            </a:r>
            <a:r>
              <a:rPr lang="fi-FI" sz="2000" smtClean="0">
                <a:solidFill>
                  <a:srgbClr val="C00000"/>
                </a:solidFill>
              </a:rPr>
              <a:t>1/2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eaLnBrk="1" hangingPunct="1"/>
            <a:r>
              <a:rPr lang="fi-FI" sz="2400" smtClean="0"/>
              <a:t>Jos nousukausi ryöstäytyy hallitsemattomaksi, puhutaan talouden ylikuumenemisesta.</a:t>
            </a:r>
          </a:p>
          <a:p>
            <a:pPr lvl="1" eaLnBrk="1" hangingPunct="1"/>
            <a:r>
              <a:rPr lang="fi-FI" smtClean="0"/>
              <a:t>Palkkojen ja hintojen kilpajuoksu heikentää yritysten kannattavuutta ja viennin hintakilpailukykyä</a:t>
            </a:r>
          </a:p>
          <a:p>
            <a:pPr lvl="1" eaLnBrk="1" hangingPunct="1"/>
            <a:r>
              <a:rPr lang="fi-FI" smtClean="0"/>
              <a:t>Asuntojen ja tonttien hinnat kohtuuttomiksi</a:t>
            </a:r>
          </a:p>
          <a:p>
            <a:pPr lvl="1" eaLnBrk="1" hangingPunct="1"/>
            <a:r>
              <a:rPr lang="fi-FI" smtClean="0"/>
              <a:t>Kokonaiskysyntä ylittää kokonaistarjonnan</a:t>
            </a:r>
          </a:p>
          <a:p>
            <a:pPr lvl="1" eaLnBrk="1" hangingPunct="1"/>
            <a:r>
              <a:rPr lang="fi-FI" smtClean="0"/>
              <a:t>Hyödykkeitä ei riittävästi kulutukseen ja investointeihin </a:t>
            </a:r>
            <a:r>
              <a:rPr lang="fi-FI" smtClean="0">
                <a:sym typeface="Wingdings" pitchFamily="2" charset="2"/>
              </a:rPr>
              <a:t> yleinen kustannusten nousu</a:t>
            </a:r>
            <a:endParaRPr lang="fi-FI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>
          <a:xfrm>
            <a:off x="428625" y="1928813"/>
            <a:ext cx="8429625" cy="649287"/>
          </a:xfrm>
        </p:spPr>
        <p:txBody>
          <a:bodyPr/>
          <a:lstStyle/>
          <a:p>
            <a:pPr eaLnBrk="1" hangingPunct="1"/>
            <a:r>
              <a:rPr lang="fi-FI" smtClean="0">
                <a:solidFill>
                  <a:srgbClr val="C00000"/>
                </a:solidFill>
              </a:rPr>
              <a:t>Talouden ylikuumeneminen </a:t>
            </a:r>
            <a:r>
              <a:rPr lang="fi-FI" sz="2000" smtClean="0">
                <a:solidFill>
                  <a:srgbClr val="C00000"/>
                </a:solidFill>
              </a:rPr>
              <a:t>2/2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idx="1"/>
          </p:nvPr>
        </p:nvSpPr>
        <p:spPr>
          <a:xfrm>
            <a:off x="1042988" y="2571750"/>
            <a:ext cx="7643812" cy="4143375"/>
          </a:xfrm>
        </p:spPr>
        <p:txBody>
          <a:bodyPr/>
          <a:lstStyle/>
          <a:p>
            <a:pPr eaLnBrk="1" hangingPunct="1"/>
            <a:r>
              <a:rPr lang="fi-FI" smtClean="0"/>
              <a:t>Ylikuumeneminen näkyy yleensä myös talouden ulkoisen tasapainon heikkenemisenä:</a:t>
            </a:r>
          </a:p>
          <a:p>
            <a:pPr lvl="1" eaLnBrk="1" hangingPunct="1"/>
            <a:r>
              <a:rPr lang="fi-FI" smtClean="0"/>
              <a:t>Puuttuvat hyödykkeet haetaan ulkomailta </a:t>
            </a:r>
            <a:r>
              <a:rPr lang="fi-FI" smtClean="0">
                <a:sym typeface="Wingdings" pitchFamily="2" charset="2"/>
              </a:rPr>
              <a:t> tuonti paisuu vientiä suuremmaksi</a:t>
            </a:r>
          </a:p>
          <a:p>
            <a:pPr lvl="1" eaLnBrk="1" hangingPunct="1"/>
            <a:r>
              <a:rPr lang="fi-FI" smtClean="0">
                <a:sym typeface="Wingdings" pitchFamily="2" charset="2"/>
              </a:rPr>
              <a:t>Ulkoista tasapainoa voi heikentää myös velan otto ulkomailta</a:t>
            </a:r>
          </a:p>
          <a:p>
            <a:pPr lvl="1" eaLnBrk="1" hangingPunct="1"/>
            <a:r>
              <a:rPr lang="fi-FI" smtClean="0">
                <a:sym typeface="Wingdings" pitchFamily="2" charset="2"/>
              </a:rPr>
              <a:t>Oireita myös suurten riskien otot investoinneissa sekä yritysten ja kotitalouksien ylivelkaantuminen</a:t>
            </a:r>
            <a:endParaRPr lang="fi-FI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00001 1">
      <a:dk1>
        <a:srgbClr val="000000"/>
      </a:dk1>
      <a:lt1>
        <a:srgbClr val="D9A075"/>
      </a:lt1>
      <a:dk2>
        <a:srgbClr val="FFFFFF"/>
      </a:dk2>
      <a:lt2>
        <a:srgbClr val="996600"/>
      </a:lt2>
      <a:accent1>
        <a:srgbClr val="996633"/>
      </a:accent1>
      <a:accent2>
        <a:srgbClr val="FFCC99"/>
      </a:accent2>
      <a:accent3>
        <a:srgbClr val="E9CDBD"/>
      </a:accent3>
      <a:accent4>
        <a:srgbClr val="000000"/>
      </a:accent4>
      <a:accent5>
        <a:srgbClr val="CAB8AD"/>
      </a:accent5>
      <a:accent6>
        <a:srgbClr val="E7B98A"/>
      </a:accent6>
      <a:hlink>
        <a:srgbClr val="CC6600"/>
      </a:hlink>
      <a:folHlink>
        <a:srgbClr val="E7C4A9"/>
      </a:folHlink>
    </a:clrScheme>
    <a:fontScheme name="000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001 1">
        <a:dk1>
          <a:srgbClr val="000000"/>
        </a:dk1>
        <a:lt1>
          <a:srgbClr val="D9A075"/>
        </a:lt1>
        <a:dk2>
          <a:srgbClr val="FFFFFF"/>
        </a:dk2>
        <a:lt2>
          <a:srgbClr val="996600"/>
        </a:lt2>
        <a:accent1>
          <a:srgbClr val="996633"/>
        </a:accent1>
        <a:accent2>
          <a:srgbClr val="FFCC99"/>
        </a:accent2>
        <a:accent3>
          <a:srgbClr val="E9CDBD"/>
        </a:accent3>
        <a:accent4>
          <a:srgbClr val="000000"/>
        </a:accent4>
        <a:accent5>
          <a:srgbClr val="CAB8AD"/>
        </a:accent5>
        <a:accent6>
          <a:srgbClr val="E7B98A"/>
        </a:accent6>
        <a:hlink>
          <a:srgbClr val="CC6600"/>
        </a:hlink>
        <a:folHlink>
          <a:srgbClr val="E7C4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219</TotalTime>
  <Words>355</Words>
  <Application>Microsoft Office PowerPoint</Application>
  <PresentationFormat>Näytössä katseltava diaesitys (4:3)</PresentationFormat>
  <Paragraphs>56</Paragraphs>
  <Slides>14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template</vt:lpstr>
      <vt:lpstr>Suhdannevaihtelut</vt:lpstr>
      <vt:lpstr>Mitä suhdannevaihteluilla tarkoitetaan?</vt:lpstr>
      <vt:lpstr>Mistä suhdannevaihtelut johtuvat?</vt:lpstr>
      <vt:lpstr>Dia 4</vt:lpstr>
      <vt:lpstr>Dia 5</vt:lpstr>
      <vt:lpstr>Noususuhdanteen tyypilliset piirteet</vt:lpstr>
      <vt:lpstr>Dia 7</vt:lpstr>
      <vt:lpstr>Talouden ylikuumeneminen 1/2</vt:lpstr>
      <vt:lpstr>Talouden ylikuumeneminen 2/2</vt:lpstr>
      <vt:lpstr>Dia 10</vt:lpstr>
      <vt:lpstr>Talouskehityksen heikkenemisen merkkejä:</vt:lpstr>
      <vt:lpstr>Suhdannevaihtelujen tasaamisen keinot:     1/2</vt:lpstr>
      <vt:lpstr>Suhdannevaihtelujen tasaamisen keinot:     2/2</vt:lpstr>
      <vt:lpstr>Harjoitustehtävä: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Toni Uusimäki</dc:creator>
  <cp:lastModifiedBy>Toni Uusimäki</cp:lastModifiedBy>
  <cp:revision>34</cp:revision>
  <dcterms:created xsi:type="dcterms:W3CDTF">2009-01-25T17:08:50Z</dcterms:created>
  <dcterms:modified xsi:type="dcterms:W3CDTF">2014-11-28T09:09:53Z</dcterms:modified>
</cp:coreProperties>
</file>