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685CF-7798-4A1E-AD83-1DD8256F2B0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0F9D29-B437-4895-9A18-D926DBA1570B}">
      <dgm:prSet/>
      <dgm:spPr/>
      <dgm:t>
        <a:bodyPr/>
        <a:lstStyle/>
        <a:p>
          <a:r>
            <a:rPr lang="fi-FI" b="1"/>
            <a:t>Rakennemallit</a:t>
          </a:r>
          <a:r>
            <a:rPr lang="fi-FI"/>
            <a:t> ovat tapoja järjestää kirjoitelman sisällöt selkeästi ja loogisesti</a:t>
          </a:r>
          <a:endParaRPr lang="en-US"/>
        </a:p>
      </dgm:t>
    </dgm:pt>
    <dgm:pt modelId="{1D9A500C-3444-4320-881B-5184790D133D}" type="parTrans" cxnId="{A89E5340-8FEC-4F9B-AADE-54FDF762EE2E}">
      <dgm:prSet/>
      <dgm:spPr/>
      <dgm:t>
        <a:bodyPr/>
        <a:lstStyle/>
        <a:p>
          <a:endParaRPr lang="en-US"/>
        </a:p>
      </dgm:t>
    </dgm:pt>
    <dgm:pt modelId="{C28E52B4-7B98-4B02-8027-1358CE63C320}" type="sibTrans" cxnId="{A89E5340-8FEC-4F9B-AADE-54FDF762EE2E}">
      <dgm:prSet/>
      <dgm:spPr/>
      <dgm:t>
        <a:bodyPr/>
        <a:lstStyle/>
        <a:p>
          <a:endParaRPr lang="en-US"/>
        </a:p>
      </dgm:t>
    </dgm:pt>
    <dgm:pt modelId="{EAB1CB86-8A35-43C9-8FEA-EFC06BE32CFF}">
      <dgm:prSet/>
      <dgm:spPr/>
      <dgm:t>
        <a:bodyPr/>
        <a:lstStyle/>
        <a:p>
          <a:r>
            <a:rPr lang="fi-FI" dirty="0"/>
            <a:t>Kirjoittaja voi tietysti laatia myös ihan oman järjestyksensä, kunhan se on selkeä ja sopii valittuun päänäkökulmaan</a:t>
          </a:r>
          <a:endParaRPr lang="en-US" dirty="0"/>
        </a:p>
      </dgm:t>
    </dgm:pt>
    <dgm:pt modelId="{1C7B9150-86DC-4B97-B5D8-81F8D7D0171B}" type="parTrans" cxnId="{8D01468B-EBB8-443B-B3E1-A18E3ADE8DAA}">
      <dgm:prSet/>
      <dgm:spPr/>
      <dgm:t>
        <a:bodyPr/>
        <a:lstStyle/>
        <a:p>
          <a:endParaRPr lang="en-US"/>
        </a:p>
      </dgm:t>
    </dgm:pt>
    <dgm:pt modelId="{9451BB0D-B00D-4FCC-ADB2-72A5A3251FBF}" type="sibTrans" cxnId="{8D01468B-EBB8-443B-B3E1-A18E3ADE8DAA}">
      <dgm:prSet/>
      <dgm:spPr/>
      <dgm:t>
        <a:bodyPr/>
        <a:lstStyle/>
        <a:p>
          <a:endParaRPr lang="en-US"/>
        </a:p>
      </dgm:t>
    </dgm:pt>
    <dgm:pt modelId="{AD4BC2C9-CA6B-4547-8163-DA680D07AD1D}">
      <dgm:prSet/>
      <dgm:spPr/>
      <dgm:t>
        <a:bodyPr/>
        <a:lstStyle/>
        <a:p>
          <a:r>
            <a:rPr lang="fi-FI" dirty="0"/>
            <a:t>Esseeseen ja mielipidetekstiin sopivat parhaiten ns. </a:t>
          </a:r>
          <a:r>
            <a:rPr lang="fi-FI" b="1" dirty="0"/>
            <a:t>ongelmanratkaisujärjestys</a:t>
          </a:r>
          <a:r>
            <a:rPr lang="fi-FI" dirty="0"/>
            <a:t> ja </a:t>
          </a:r>
          <a:r>
            <a:rPr lang="fi-FI" b="1" dirty="0"/>
            <a:t>argumentointijärjestys </a:t>
          </a:r>
          <a:r>
            <a:rPr lang="fi-FI" dirty="0"/>
            <a:t>(ks. esimerkki vihosta)</a:t>
          </a:r>
          <a:endParaRPr lang="en-US" dirty="0"/>
        </a:p>
      </dgm:t>
    </dgm:pt>
    <dgm:pt modelId="{854BACC0-4395-4D89-BCAF-5D76799F65C2}" type="parTrans" cxnId="{0028D54E-763D-430D-9FBE-E3A12BF75DC1}">
      <dgm:prSet/>
      <dgm:spPr/>
      <dgm:t>
        <a:bodyPr/>
        <a:lstStyle/>
        <a:p>
          <a:endParaRPr lang="en-US"/>
        </a:p>
      </dgm:t>
    </dgm:pt>
    <dgm:pt modelId="{8916627C-A98A-46B6-A1C7-308B4C8FADBD}" type="sibTrans" cxnId="{0028D54E-763D-430D-9FBE-E3A12BF75DC1}">
      <dgm:prSet/>
      <dgm:spPr/>
      <dgm:t>
        <a:bodyPr/>
        <a:lstStyle/>
        <a:p>
          <a:endParaRPr lang="en-US"/>
        </a:p>
      </dgm:t>
    </dgm:pt>
    <dgm:pt modelId="{7162FFCC-4846-4DAD-B432-8069E6488715}">
      <dgm:prSet/>
      <dgm:spPr/>
      <dgm:t>
        <a:bodyPr/>
        <a:lstStyle/>
        <a:p>
          <a:r>
            <a:rPr lang="fi-FI"/>
            <a:t>Joskus esseessä voi olla osia myös aikajärjestyksestä tai vertailujärjestyksestä</a:t>
          </a:r>
          <a:endParaRPr lang="en-US"/>
        </a:p>
      </dgm:t>
    </dgm:pt>
    <dgm:pt modelId="{A185A30B-D621-44D0-8ED0-830EF1ABD889}" type="parTrans" cxnId="{9B52DCA0-30D7-4CED-9719-D1FB679C257D}">
      <dgm:prSet/>
      <dgm:spPr/>
      <dgm:t>
        <a:bodyPr/>
        <a:lstStyle/>
        <a:p>
          <a:endParaRPr lang="en-US"/>
        </a:p>
      </dgm:t>
    </dgm:pt>
    <dgm:pt modelId="{7CABBF64-BA08-4FDA-9904-BC1ECEAD9DA8}" type="sibTrans" cxnId="{9B52DCA0-30D7-4CED-9719-D1FB679C257D}">
      <dgm:prSet/>
      <dgm:spPr/>
      <dgm:t>
        <a:bodyPr/>
        <a:lstStyle/>
        <a:p>
          <a:endParaRPr lang="en-US"/>
        </a:p>
      </dgm:t>
    </dgm:pt>
    <dgm:pt modelId="{1E563AF5-6CFA-4C97-947E-92ADBF688DDE}">
      <dgm:prSet/>
      <dgm:spPr/>
      <dgm:t>
        <a:bodyPr/>
        <a:lstStyle/>
        <a:p>
          <a:r>
            <a:rPr lang="fi-FI"/>
            <a:t>Ks. video rakennemalleista vihosta 10, jakso 10</a:t>
          </a:r>
          <a:endParaRPr lang="en-US"/>
        </a:p>
      </dgm:t>
    </dgm:pt>
    <dgm:pt modelId="{0370D938-8D0F-4391-8279-8800F98C7263}" type="parTrans" cxnId="{6E1C818A-2F37-4F5D-BEE7-4657A9F142B2}">
      <dgm:prSet/>
      <dgm:spPr/>
      <dgm:t>
        <a:bodyPr/>
        <a:lstStyle/>
        <a:p>
          <a:endParaRPr lang="en-US"/>
        </a:p>
      </dgm:t>
    </dgm:pt>
    <dgm:pt modelId="{F83B0B27-A27D-4C22-A884-6DAC23D83758}" type="sibTrans" cxnId="{6E1C818A-2F37-4F5D-BEE7-4657A9F142B2}">
      <dgm:prSet/>
      <dgm:spPr/>
      <dgm:t>
        <a:bodyPr/>
        <a:lstStyle/>
        <a:p>
          <a:endParaRPr lang="en-US"/>
        </a:p>
      </dgm:t>
    </dgm:pt>
    <dgm:pt modelId="{0FEDF1A0-A557-4165-B3F4-3D82C3698B2F}" type="pres">
      <dgm:prSet presAssocID="{0DB685CF-7798-4A1E-AD83-1DD8256F2B0B}" presName="linear" presStyleCnt="0">
        <dgm:presLayoutVars>
          <dgm:animLvl val="lvl"/>
          <dgm:resizeHandles val="exact"/>
        </dgm:presLayoutVars>
      </dgm:prSet>
      <dgm:spPr/>
    </dgm:pt>
    <dgm:pt modelId="{F096253C-8317-4F0A-9B37-F6C419C33536}" type="pres">
      <dgm:prSet presAssocID="{E60F9D29-B437-4895-9A18-D926DBA157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26794AE-40AE-44C8-AAA5-C23ABEFAE029}" type="pres">
      <dgm:prSet presAssocID="{C28E52B4-7B98-4B02-8027-1358CE63C320}" presName="spacer" presStyleCnt="0"/>
      <dgm:spPr/>
    </dgm:pt>
    <dgm:pt modelId="{1CE82CB6-0103-467E-985C-D5CCC4F3582A}" type="pres">
      <dgm:prSet presAssocID="{EAB1CB86-8A35-43C9-8FEA-EFC06BE32C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1DA5C04-BEFC-48AC-BECD-326FA29C2100}" type="pres">
      <dgm:prSet presAssocID="{9451BB0D-B00D-4FCC-ADB2-72A5A3251FBF}" presName="spacer" presStyleCnt="0"/>
      <dgm:spPr/>
    </dgm:pt>
    <dgm:pt modelId="{16EDCEF4-C9AB-4821-A0F6-AF3E78D6C595}" type="pres">
      <dgm:prSet presAssocID="{AD4BC2C9-CA6B-4547-8163-DA680D07AD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80C580-0DDE-46AD-95D2-1D44D74F852C}" type="pres">
      <dgm:prSet presAssocID="{8916627C-A98A-46B6-A1C7-308B4C8FADBD}" presName="spacer" presStyleCnt="0"/>
      <dgm:spPr/>
    </dgm:pt>
    <dgm:pt modelId="{1B78CA48-A546-4FF1-A354-81CEA6495D16}" type="pres">
      <dgm:prSet presAssocID="{7162FFCC-4846-4DAD-B432-8069E64887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352D8D-15EB-4D8E-9B69-AA4B66A54E5E}" type="pres">
      <dgm:prSet presAssocID="{7CABBF64-BA08-4FDA-9904-BC1ECEAD9DA8}" presName="spacer" presStyleCnt="0"/>
      <dgm:spPr/>
    </dgm:pt>
    <dgm:pt modelId="{9ACD1AFA-D590-4FF5-9ACB-9077C0C8B1AB}" type="pres">
      <dgm:prSet presAssocID="{1E563AF5-6CFA-4C97-947E-92ADBF688DD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89E5340-8FEC-4F9B-AADE-54FDF762EE2E}" srcId="{0DB685CF-7798-4A1E-AD83-1DD8256F2B0B}" destId="{E60F9D29-B437-4895-9A18-D926DBA1570B}" srcOrd="0" destOrd="0" parTransId="{1D9A500C-3444-4320-881B-5184790D133D}" sibTransId="{C28E52B4-7B98-4B02-8027-1358CE63C320}"/>
    <dgm:cxn modelId="{E5C1FA40-DCA5-4369-9105-64D160914A45}" type="presOf" srcId="{AD4BC2C9-CA6B-4547-8163-DA680D07AD1D}" destId="{16EDCEF4-C9AB-4821-A0F6-AF3E78D6C595}" srcOrd="0" destOrd="0" presId="urn:microsoft.com/office/officeart/2005/8/layout/vList2"/>
    <dgm:cxn modelId="{0028D54E-763D-430D-9FBE-E3A12BF75DC1}" srcId="{0DB685CF-7798-4A1E-AD83-1DD8256F2B0B}" destId="{AD4BC2C9-CA6B-4547-8163-DA680D07AD1D}" srcOrd="2" destOrd="0" parTransId="{854BACC0-4395-4D89-BCAF-5D76799F65C2}" sibTransId="{8916627C-A98A-46B6-A1C7-308B4C8FADBD}"/>
    <dgm:cxn modelId="{EF8D7E7C-DA55-4854-BB7A-B4FBDD05001F}" type="presOf" srcId="{7162FFCC-4846-4DAD-B432-8069E6488715}" destId="{1B78CA48-A546-4FF1-A354-81CEA6495D16}" srcOrd="0" destOrd="0" presId="urn:microsoft.com/office/officeart/2005/8/layout/vList2"/>
    <dgm:cxn modelId="{6E1C818A-2F37-4F5D-BEE7-4657A9F142B2}" srcId="{0DB685CF-7798-4A1E-AD83-1DD8256F2B0B}" destId="{1E563AF5-6CFA-4C97-947E-92ADBF688DDE}" srcOrd="4" destOrd="0" parTransId="{0370D938-8D0F-4391-8279-8800F98C7263}" sibTransId="{F83B0B27-A27D-4C22-A884-6DAC23D83758}"/>
    <dgm:cxn modelId="{8D01468B-EBB8-443B-B3E1-A18E3ADE8DAA}" srcId="{0DB685CF-7798-4A1E-AD83-1DD8256F2B0B}" destId="{EAB1CB86-8A35-43C9-8FEA-EFC06BE32CFF}" srcOrd="1" destOrd="0" parTransId="{1C7B9150-86DC-4B97-B5D8-81F8D7D0171B}" sibTransId="{9451BB0D-B00D-4FCC-ADB2-72A5A3251FBF}"/>
    <dgm:cxn modelId="{D1E24A8C-66D8-48F2-B2DF-67C7D29AB76E}" type="presOf" srcId="{1E563AF5-6CFA-4C97-947E-92ADBF688DDE}" destId="{9ACD1AFA-D590-4FF5-9ACB-9077C0C8B1AB}" srcOrd="0" destOrd="0" presId="urn:microsoft.com/office/officeart/2005/8/layout/vList2"/>
    <dgm:cxn modelId="{9B52DCA0-30D7-4CED-9719-D1FB679C257D}" srcId="{0DB685CF-7798-4A1E-AD83-1DD8256F2B0B}" destId="{7162FFCC-4846-4DAD-B432-8069E6488715}" srcOrd="3" destOrd="0" parTransId="{A185A30B-D621-44D0-8ED0-830EF1ABD889}" sibTransId="{7CABBF64-BA08-4FDA-9904-BC1ECEAD9DA8}"/>
    <dgm:cxn modelId="{E7F293B3-B4AB-4752-879A-0900464D1079}" type="presOf" srcId="{0DB685CF-7798-4A1E-AD83-1DD8256F2B0B}" destId="{0FEDF1A0-A557-4165-B3F4-3D82C3698B2F}" srcOrd="0" destOrd="0" presId="urn:microsoft.com/office/officeart/2005/8/layout/vList2"/>
    <dgm:cxn modelId="{002DB7D7-E28F-4941-906B-1291F81063E7}" type="presOf" srcId="{EAB1CB86-8A35-43C9-8FEA-EFC06BE32CFF}" destId="{1CE82CB6-0103-467E-985C-D5CCC4F3582A}" srcOrd="0" destOrd="0" presId="urn:microsoft.com/office/officeart/2005/8/layout/vList2"/>
    <dgm:cxn modelId="{E22E71F0-3505-47F3-A9EF-A18E55C37847}" type="presOf" srcId="{E60F9D29-B437-4895-9A18-D926DBA1570B}" destId="{F096253C-8317-4F0A-9B37-F6C419C33536}" srcOrd="0" destOrd="0" presId="urn:microsoft.com/office/officeart/2005/8/layout/vList2"/>
    <dgm:cxn modelId="{8A622AE6-2FBD-4D6E-9C69-57CED6AD196B}" type="presParOf" srcId="{0FEDF1A0-A557-4165-B3F4-3D82C3698B2F}" destId="{F096253C-8317-4F0A-9B37-F6C419C33536}" srcOrd="0" destOrd="0" presId="urn:microsoft.com/office/officeart/2005/8/layout/vList2"/>
    <dgm:cxn modelId="{551A5BC9-CC76-4BEF-A276-DDF27C8834A4}" type="presParOf" srcId="{0FEDF1A0-A557-4165-B3F4-3D82C3698B2F}" destId="{326794AE-40AE-44C8-AAA5-C23ABEFAE029}" srcOrd="1" destOrd="0" presId="urn:microsoft.com/office/officeart/2005/8/layout/vList2"/>
    <dgm:cxn modelId="{34C6CF28-DCEF-4487-A93F-76474504A671}" type="presParOf" srcId="{0FEDF1A0-A557-4165-B3F4-3D82C3698B2F}" destId="{1CE82CB6-0103-467E-985C-D5CCC4F3582A}" srcOrd="2" destOrd="0" presId="urn:microsoft.com/office/officeart/2005/8/layout/vList2"/>
    <dgm:cxn modelId="{B4EC7E90-81F7-4D11-8F8B-4A22E2E5854E}" type="presParOf" srcId="{0FEDF1A0-A557-4165-B3F4-3D82C3698B2F}" destId="{E1DA5C04-BEFC-48AC-BECD-326FA29C2100}" srcOrd="3" destOrd="0" presId="urn:microsoft.com/office/officeart/2005/8/layout/vList2"/>
    <dgm:cxn modelId="{0C305F36-2877-49C3-914A-FCE7D187DEFD}" type="presParOf" srcId="{0FEDF1A0-A557-4165-B3F4-3D82C3698B2F}" destId="{16EDCEF4-C9AB-4821-A0F6-AF3E78D6C595}" srcOrd="4" destOrd="0" presId="urn:microsoft.com/office/officeart/2005/8/layout/vList2"/>
    <dgm:cxn modelId="{CD510F85-02EE-43E9-A2AE-6C668062EA0C}" type="presParOf" srcId="{0FEDF1A0-A557-4165-B3F4-3D82C3698B2F}" destId="{EA80C580-0DDE-46AD-95D2-1D44D74F852C}" srcOrd="5" destOrd="0" presId="urn:microsoft.com/office/officeart/2005/8/layout/vList2"/>
    <dgm:cxn modelId="{A790C209-40EA-4C6B-8AD9-F0A319AB642A}" type="presParOf" srcId="{0FEDF1A0-A557-4165-B3F4-3D82C3698B2F}" destId="{1B78CA48-A546-4FF1-A354-81CEA6495D16}" srcOrd="6" destOrd="0" presId="urn:microsoft.com/office/officeart/2005/8/layout/vList2"/>
    <dgm:cxn modelId="{44BDE33E-42CA-405C-8EA5-9BF702824222}" type="presParOf" srcId="{0FEDF1A0-A557-4165-B3F4-3D82C3698B2F}" destId="{E6352D8D-15EB-4D8E-9B69-AA4B66A54E5E}" srcOrd="7" destOrd="0" presId="urn:microsoft.com/office/officeart/2005/8/layout/vList2"/>
    <dgm:cxn modelId="{A0FEFAAA-1CD7-406A-88F6-C47D75D0A0C0}" type="presParOf" srcId="{0FEDF1A0-A557-4165-B3F4-3D82C3698B2F}" destId="{9ACD1AFA-D590-4FF5-9ACB-9077C0C8B1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6253C-8317-4F0A-9B37-F6C419C33536}">
      <dsp:nvSpPr>
        <dsp:cNvPr id="0" name=""/>
        <dsp:cNvSpPr/>
      </dsp:nvSpPr>
      <dsp:spPr>
        <a:xfrm>
          <a:off x="0" y="102833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Rakennemallit</a:t>
          </a:r>
          <a:r>
            <a:rPr lang="fi-FI" sz="1600" kern="1200"/>
            <a:t> ovat tapoja järjestää kirjoitelman sisällöt selkeästi ja loogisesti</a:t>
          </a:r>
          <a:endParaRPr lang="en-US" sz="1600" kern="1200"/>
        </a:p>
      </dsp:txBody>
      <dsp:txXfrm>
        <a:off x="41465" y="144298"/>
        <a:ext cx="5830507" cy="766490"/>
      </dsp:txXfrm>
    </dsp:sp>
    <dsp:sp modelId="{1CE82CB6-0103-467E-985C-D5CCC4F3582A}">
      <dsp:nvSpPr>
        <dsp:cNvPr id="0" name=""/>
        <dsp:cNvSpPr/>
      </dsp:nvSpPr>
      <dsp:spPr>
        <a:xfrm>
          <a:off x="0" y="998333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848244"/>
                <a:satOff val="2796"/>
                <a:lumOff val="29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48244"/>
                <a:satOff val="2796"/>
                <a:lumOff val="29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48244"/>
                <a:satOff val="2796"/>
                <a:lumOff val="29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Kirjoittaja voi tietysti laatia myös ihan oman järjestyksensä, kunhan se on selkeä ja sopii valittuun päänäkökulmaan</a:t>
          </a:r>
          <a:endParaRPr lang="en-US" sz="1600" kern="1200" dirty="0"/>
        </a:p>
      </dsp:txBody>
      <dsp:txXfrm>
        <a:off x="41465" y="1039798"/>
        <a:ext cx="5830507" cy="766490"/>
      </dsp:txXfrm>
    </dsp:sp>
    <dsp:sp modelId="{16EDCEF4-C9AB-4821-A0F6-AF3E78D6C595}">
      <dsp:nvSpPr>
        <dsp:cNvPr id="0" name=""/>
        <dsp:cNvSpPr/>
      </dsp:nvSpPr>
      <dsp:spPr>
        <a:xfrm>
          <a:off x="0" y="1893834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Esseeseen ja mielipidetekstiin sopivat parhaiten ns. </a:t>
          </a:r>
          <a:r>
            <a:rPr lang="fi-FI" sz="1600" b="1" kern="1200" dirty="0"/>
            <a:t>ongelmanratkaisujärjestys</a:t>
          </a:r>
          <a:r>
            <a:rPr lang="fi-FI" sz="1600" kern="1200" dirty="0"/>
            <a:t> ja </a:t>
          </a:r>
          <a:r>
            <a:rPr lang="fi-FI" sz="1600" b="1" kern="1200" dirty="0"/>
            <a:t>argumentointijärjestys </a:t>
          </a:r>
          <a:r>
            <a:rPr lang="fi-FI" sz="1600" kern="1200" dirty="0"/>
            <a:t>(ks. esimerkki vihosta)</a:t>
          </a:r>
          <a:endParaRPr lang="en-US" sz="1600" kern="1200" dirty="0"/>
        </a:p>
      </dsp:txBody>
      <dsp:txXfrm>
        <a:off x="41465" y="1935299"/>
        <a:ext cx="5830507" cy="766490"/>
      </dsp:txXfrm>
    </dsp:sp>
    <dsp:sp modelId="{1B78CA48-A546-4FF1-A354-81CEA6495D16}">
      <dsp:nvSpPr>
        <dsp:cNvPr id="0" name=""/>
        <dsp:cNvSpPr/>
      </dsp:nvSpPr>
      <dsp:spPr>
        <a:xfrm>
          <a:off x="0" y="2789334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2544732"/>
                <a:satOff val="8389"/>
                <a:lumOff val="897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44732"/>
                <a:satOff val="8389"/>
                <a:lumOff val="897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44732"/>
                <a:satOff val="8389"/>
                <a:lumOff val="897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Joskus esseessä voi olla osia myös aikajärjestyksestä tai vertailujärjestyksestä</a:t>
          </a:r>
          <a:endParaRPr lang="en-US" sz="1600" kern="1200"/>
        </a:p>
      </dsp:txBody>
      <dsp:txXfrm>
        <a:off x="41465" y="2830799"/>
        <a:ext cx="5830507" cy="766490"/>
      </dsp:txXfrm>
    </dsp:sp>
    <dsp:sp modelId="{9ACD1AFA-D590-4FF5-9ACB-9077C0C8B1AB}">
      <dsp:nvSpPr>
        <dsp:cNvPr id="0" name=""/>
        <dsp:cNvSpPr/>
      </dsp:nvSpPr>
      <dsp:spPr>
        <a:xfrm>
          <a:off x="0" y="3684834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Ks. video rakennemalleista vihosta 10, jakso 10</a:t>
          </a:r>
          <a:endParaRPr lang="en-US" sz="1600" kern="1200"/>
        </a:p>
      </dsp:txBody>
      <dsp:txXfrm>
        <a:off x="41465" y="3726299"/>
        <a:ext cx="5830507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4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3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9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3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9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35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1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76FDD0-EBDF-86B8-68AE-82613BAE4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 fontScale="90000"/>
          </a:bodyPr>
          <a:lstStyle/>
          <a:p>
            <a:r>
              <a:rPr lang="fi-FI" sz="5400" dirty="0"/>
              <a:t>Selkeä rakenne kirjoitelmalle!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8B41C6-9764-05FE-2A1E-1F5C7A1B4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fi-FI" dirty="0"/>
              <a:t>Jakso 10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Voimakas värien tausta vektori roiskuvan hien">
            <a:extLst>
              <a:ext uri="{FF2B5EF4-FFF2-40B4-BE49-F238E27FC236}">
                <a16:creationId xmlns:a16="http://schemas.microsoft.com/office/drawing/2014/main" id="{E2AD8955-B7D0-5EB8-6012-738F65D47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4" r="16482" b="1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8A55953-702A-F2C7-4B55-F25C76DA6E69}"/>
              </a:ext>
            </a:extLst>
          </p:cNvPr>
          <p:cNvSpPr txBox="1"/>
          <p:nvPr/>
        </p:nvSpPr>
        <p:spPr>
          <a:xfrm>
            <a:off x="637310" y="1348510"/>
            <a:ext cx="10183090" cy="329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Tongin takapuoli pitkällä pihamme nurkkaa. Etsin viime syksynä sinne upottamiani sipuleita. Poikani jyskyttää puutarhatraktorilla jo toista tuntia nurmea sileäksi, mieheni haravoi pihasoraa. Eikö ihminen ole hassu: käyttää tunti tolkulla aikaa vain siihen, että piha näyttää hyvältä! </a:t>
            </a: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Puutarhassa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mieli lepää, kunto nousee ja sosiaaliset suhteetkin tulee hoidettua.</a:t>
            </a:r>
            <a:r>
              <a:rPr lang="fi-F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Puutarhan tuomaa nautintoa, kuntoilua ja iloa ei kukaan voi kiistää.</a:t>
            </a:r>
            <a:endParaRPr lang="fi-FI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6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7FA4D42-65A2-43F3-B3E9-FD6D6030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3FD2CDA-D2E2-4E29-862F-3EF51E21D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B071059D-2A1C-4086-9685-CD5E7444B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869CB73A-BE1E-44A1-B082-574755C8C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07674C1A-A7A7-4416-A164-BCAECE838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12A852B-0DE0-4F26-B397-1E207E047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67121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F92E1EA7-582F-4962-9969-DC469519F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51C2261D-8689-66C4-D138-31E4689A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fi-FI" sz="3000"/>
              <a:t>Suunnittele luuranko kirjoitelmalle!</a:t>
            </a:r>
          </a:p>
        </p:txBody>
      </p:sp>
      <p:pic>
        <p:nvPicPr>
          <p:cNvPr id="1026" name="Picture 2" descr="Luuranko.">
            <a:extLst>
              <a:ext uri="{FF2B5EF4-FFF2-40B4-BE49-F238E27FC236}">
                <a16:creationId xmlns:a16="http://schemas.microsoft.com/office/drawing/2014/main" id="{9BE42FC6-19C3-5AE3-D45A-04D57AEF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902" y="1116345"/>
            <a:ext cx="1710782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16F82E-ABB6-4EB6-9253-D881D8A5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fi-FI"/>
              <a:t>Otsikko</a:t>
            </a:r>
          </a:p>
          <a:p>
            <a:r>
              <a:rPr lang="fi-FI"/>
              <a:t>Aloitusjakso</a:t>
            </a:r>
          </a:p>
          <a:p>
            <a:r>
              <a:rPr lang="fi-FI"/>
              <a:t>Käsittelykappaleet (6-8 näkökulmaa)</a:t>
            </a:r>
          </a:p>
          <a:p>
            <a:r>
              <a:rPr lang="fi-FI"/>
              <a:t>Lopetusjakso</a:t>
            </a:r>
          </a:p>
        </p:txBody>
      </p:sp>
      <p:pic>
        <p:nvPicPr>
          <p:cNvPr id="1043" name="Picture 1042">
            <a:extLst>
              <a:ext uri="{FF2B5EF4-FFF2-40B4-BE49-F238E27FC236}">
                <a16:creationId xmlns:a16="http://schemas.microsoft.com/office/drawing/2014/main" id="{902AF165-73E4-493F-80C2-C80E393F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2CBFBA1A-A6D7-47C1-ACBB-29FBCFF0B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7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E98E11-C3FC-35D4-31C2-176258AF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fi-FI" sz="3000"/>
              <a:t>Rakennemallit auttavat kirjoittajaa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C5240E7-E36F-F1A0-3D60-494162396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1975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88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EA58324-E721-969C-15ED-F4F54A2C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21" y="122013"/>
            <a:ext cx="7999953" cy="66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8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FBBD9EF-6F2D-3B40-FA91-D2C990FD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770735"/>
            <a:ext cx="9053512" cy="53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6EE13AF-1528-7A46-C910-18991481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6" y="306014"/>
            <a:ext cx="7464136" cy="62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5F2E1D-DAFD-3228-51D2-A8D8E974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5" y="89803"/>
            <a:ext cx="6802870" cy="64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A08DFCD-CB65-8690-1A5C-AA129579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19" y="266578"/>
            <a:ext cx="8540917" cy="649109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2486F31-DFEA-50D2-E35B-947BA7CC4D6B}"/>
              </a:ext>
            </a:extLst>
          </p:cNvPr>
          <p:cNvSpPr txBox="1"/>
          <p:nvPr/>
        </p:nvSpPr>
        <p:spPr>
          <a:xfrm>
            <a:off x="9012836" y="2198255"/>
            <a:ext cx="2707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Kirjoitelmassa</a:t>
            </a:r>
          </a:p>
          <a:p>
            <a:r>
              <a:rPr lang="fi-FI" b="1" dirty="0">
                <a:solidFill>
                  <a:srgbClr val="FF0000"/>
                </a:solidFill>
              </a:rPr>
              <a:t>voi olla myös vertailua!</a:t>
            </a:r>
          </a:p>
          <a:p>
            <a:endParaRPr lang="fi-FI" b="1" dirty="0">
              <a:solidFill>
                <a:srgbClr val="FF0000"/>
              </a:solidFill>
            </a:endParaRPr>
          </a:p>
          <a:p>
            <a:r>
              <a:rPr lang="fi-FI" b="1" dirty="0">
                <a:solidFill>
                  <a:srgbClr val="FF0000"/>
                </a:solidFill>
              </a:rPr>
              <a:t>Joskus voi olla myös aikarakennetta.</a:t>
            </a:r>
          </a:p>
        </p:txBody>
      </p:sp>
    </p:spTree>
    <p:extLst>
      <p:ext uri="{BB962C8B-B14F-4D97-AF65-F5344CB8AC3E}">
        <p14:creationId xmlns:p14="http://schemas.microsoft.com/office/powerpoint/2010/main" val="276872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2EDCD-8869-39B4-0D6D-46F4928C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Kappaleen rakenne = ydinvirke + tukivirkkeet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BE94572-08D9-8FE2-9AD4-87784B31683D}"/>
              </a:ext>
            </a:extLst>
          </p:cNvPr>
          <p:cNvSpPr txBox="1"/>
          <p:nvPr/>
        </p:nvSpPr>
        <p:spPr>
          <a:xfrm>
            <a:off x="853347" y="2492931"/>
            <a:ext cx="104853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2800" dirty="0"/>
              <a:t> kappalejaon selkeys on tärkeää tekstin luettavuuden kannalta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sz="2800" dirty="0"/>
              <a:t>suosi mieluummin selkeitä, </a:t>
            </a:r>
            <a:r>
              <a:rPr lang="fi-FI" sz="2800" b="1" dirty="0"/>
              <a:t>melko lyhyitä jaksoja</a:t>
            </a:r>
            <a:r>
              <a:rPr lang="fi-FI" sz="2800" dirty="0"/>
              <a:t>, pitkät tekstijaksot puututtavat lukijan: tärkeä ei erotu vähemmän tärkeästä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sz="2800" dirty="0"/>
              <a:t>hyvä tekstikappale koostuu </a:t>
            </a:r>
            <a:r>
              <a:rPr lang="fi-FI" sz="2800" b="1" dirty="0">
                <a:solidFill>
                  <a:srgbClr val="FF0000"/>
                </a:solidFill>
              </a:rPr>
              <a:t>ydinvirkkeestä</a:t>
            </a:r>
            <a:r>
              <a:rPr lang="fi-FI" sz="2800" dirty="0"/>
              <a:t> ja sitä tukevista ja täydentävistä </a:t>
            </a:r>
            <a:r>
              <a:rPr lang="fi-FI" sz="2800" b="1" dirty="0">
                <a:solidFill>
                  <a:srgbClr val="00B0F0"/>
                </a:solidFill>
              </a:rPr>
              <a:t>tukivirkkeistä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sz="2800" dirty="0"/>
              <a:t>ydinvirke sijaitsee suomalaisissa teksteissä yleensä ensimmäisenä, joskus myös viimeisenä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4528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a">
  <a:themeElements>
    <a:clrScheme name="Gal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</TotalTime>
  <Words>212</Words>
  <Application>Microsoft Office PowerPoint</Application>
  <PresentationFormat>Laajakuva</PresentationFormat>
  <Paragraphs>23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Galleria</vt:lpstr>
      <vt:lpstr>Selkeä rakenne kirjoitelmalle!</vt:lpstr>
      <vt:lpstr>Suunnittele luuranko kirjoitelmalle!</vt:lpstr>
      <vt:lpstr>Rakennemallit auttavat kirjoittajaa</vt:lpstr>
      <vt:lpstr>PowerPoint-esitys</vt:lpstr>
      <vt:lpstr>PowerPoint-esitys</vt:lpstr>
      <vt:lpstr>PowerPoint-esitys</vt:lpstr>
      <vt:lpstr>PowerPoint-esitys</vt:lpstr>
      <vt:lpstr>PowerPoint-esitys</vt:lpstr>
      <vt:lpstr>Kappaleen rakenne = ydinvirke + tukivirkkeet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Selkeä rakenne esseelle!</dc:title>
  <dc:creator>Sari Toivakka</dc:creator>
  <cp:lastModifiedBy>Sari Toivakka</cp:lastModifiedBy>
  <cp:revision>7</cp:revision>
  <dcterms:created xsi:type="dcterms:W3CDTF">2023-09-14T07:34:37Z</dcterms:created>
  <dcterms:modified xsi:type="dcterms:W3CDTF">2023-10-23T07:59:14Z</dcterms:modified>
</cp:coreProperties>
</file>