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4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976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43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2218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5926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608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7900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4200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2470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824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85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497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76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129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958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933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257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616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3AE81-C0BA-4F7B-A22E-F70C2D2E5C0C}" type="datetimeFigureOut">
              <a:rPr lang="fi-FI" smtClean="0"/>
              <a:pPr/>
              <a:t>7.11.2017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5B9BB-B8A0-4C1B-8DF7-4929A76065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5395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s://yle.fi/uutiset/3-9249516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shakespearesglobe.com/" TargetMode="External"/><Relationship Id="rId4" Type="http://schemas.openxmlformats.org/officeDocument/2006/relationships/hyperlink" Target="http://www.kaleva.fi/teemat/hyva-elama/reissu/globe-elaa-shakespearen-aikaa/412849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-756592" y="2636912"/>
            <a:ext cx="6069268" cy="1373070"/>
          </a:xfrm>
        </p:spPr>
        <p:txBody>
          <a:bodyPr/>
          <a:lstStyle/>
          <a:p>
            <a:r>
              <a:rPr lang="fi-FI" dirty="0"/>
              <a:t>Renessanssi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Antiikin uudestisyntymisen aikaa</a:t>
            </a:r>
          </a:p>
          <a:p>
            <a:r>
              <a:rPr lang="fi-FI" dirty="0"/>
              <a:t>Ihmisen uusi itsetunto</a:t>
            </a:r>
          </a:p>
          <a:p>
            <a:r>
              <a:rPr lang="fi-FI" dirty="0"/>
              <a:t>Yleisnerouden ihannointi</a:t>
            </a:r>
          </a:p>
        </p:txBody>
      </p:sp>
      <p:pic>
        <p:nvPicPr>
          <p:cNvPr id="3074" name="Picture 2" descr="https://encrypted-tbn0.gstatic.com/images?q=tbn:ANd9GcQvqiDuwb_-DIxsLv7zK-qRXUVCEfMdmE7ZxnNuTYo7MxMcsm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112" y="35713"/>
            <a:ext cx="2833695" cy="4166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6F223B-7F74-4E4A-B9AB-8AF0DDBB9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945" y="631076"/>
            <a:ext cx="6896534" cy="1080938"/>
          </a:xfrm>
        </p:spPr>
        <p:txBody>
          <a:bodyPr/>
          <a:lstStyle/>
          <a:p>
            <a:r>
              <a:rPr lang="fi-FI" dirty="0"/>
              <a:t>MAAILMANKUULU SHAKESPEARE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98F2B934-67DE-4CF7-9928-2A24AEB8E8CB}"/>
              </a:ext>
            </a:extLst>
          </p:cNvPr>
          <p:cNvSpPr txBox="1"/>
          <p:nvPr/>
        </p:nvSpPr>
        <p:spPr>
          <a:xfrm>
            <a:off x="397322" y="2204864"/>
            <a:ext cx="44724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ENGALNTILAINEN KIRJAILIJA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ELÄMÄKERRASTA EI KOVIN TARKKAA TIETOA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KIRJOITTI 37 NÄYTELMÄÄ (AVUSTAJINEEN?)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NÄYTTELIJÄ, OHJAAJA JA KIRJAILIJA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LOI NÄYTELMIIN USKOTTAVIA JA PRYKOLOGISESTI </a:t>
            </a:r>
            <a:r>
              <a:rPr lang="fi-FI" u="sng" dirty="0"/>
              <a:t>SYVIÄ HAHMOJA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KUULUISIA TEOKSIA: HAMLET, ROMEO JA JULIA, OTHELLO, RIKHARD III, KUNINGAS LEAR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C96829B8-A773-4D5F-92C9-9DDF947FCCCB}"/>
              </a:ext>
            </a:extLst>
          </p:cNvPr>
          <p:cNvSpPr/>
          <p:nvPr/>
        </p:nvSpPr>
        <p:spPr>
          <a:xfrm>
            <a:off x="827584" y="5661248"/>
            <a:ext cx="36118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hlinkClick r:id="rId2"/>
              </a:rPr>
              <a:t>https://yle.fi/uutiset/3-9249516</a:t>
            </a:r>
            <a:endParaRPr lang="fi-FI" dirty="0"/>
          </a:p>
          <a:p>
            <a:r>
              <a:rPr lang="fi-FI" dirty="0"/>
              <a:t>Näytelmillä toinenkin kirjoittaja</a:t>
            </a:r>
          </a:p>
        </p:txBody>
      </p:sp>
      <p:pic>
        <p:nvPicPr>
          <p:cNvPr id="1030" name="Picture 6" descr="Kuvahaun tulos haulle SHAKESPEARE">
            <a:extLst>
              <a:ext uri="{FF2B5EF4-FFF2-40B4-BE49-F238E27FC236}">
                <a16:creationId xmlns:a16="http://schemas.microsoft.com/office/drawing/2014/main" id="{D7124F60-D4BD-4511-8740-AC2BD9848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731" y="2107933"/>
            <a:ext cx="3931929" cy="221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3883288E-BB46-40AA-AEBD-CE5496DF8A10}"/>
              </a:ext>
            </a:extLst>
          </p:cNvPr>
          <p:cNvSpPr/>
          <p:nvPr/>
        </p:nvSpPr>
        <p:spPr>
          <a:xfrm>
            <a:off x="4869731" y="463670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>
                <a:hlinkClick r:id="rId4"/>
              </a:rPr>
              <a:t>http://www.kaleva.fi/teemat/hyva-elama/reissu/globe-elaa-shakespearen-aikaa/412849/</a:t>
            </a:r>
            <a:endParaRPr lang="fi-FI" dirty="0"/>
          </a:p>
          <a:p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E2C92F5D-6C9E-427E-98BF-1DA9F9A42C31}"/>
              </a:ext>
            </a:extLst>
          </p:cNvPr>
          <p:cNvSpPr/>
          <p:nvPr/>
        </p:nvSpPr>
        <p:spPr>
          <a:xfrm>
            <a:off x="4824285" y="5837035"/>
            <a:ext cx="40875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hlinkClick r:id="rId5"/>
              </a:rPr>
              <a:t>http://www.shakespearesglobe.com/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4390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55C2497-A31D-411B-B7CC-5CB04199A41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707" y="609600"/>
            <a:ext cx="7244928" cy="560493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ctr" rotWithShape="0">
              <a:srgbClr val="000000">
                <a:alpha val="4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8" descr="Globe-teatterin näyttämö on auki kolmelta sivulta. Yleisö istuu ympyrän muotoon rakennetuilla parvekkeilla puupenkeillä tai seisoo alhaalla lähellä näyttämöä.">
            <a:extLst>
              <a:ext uri="{FF2B5EF4-FFF2-40B4-BE49-F238E27FC236}">
                <a16:creationId xmlns:a16="http://schemas.microsoft.com/office/drawing/2014/main" id="{D4A0DE99-D430-4B73-8B07-E8CE39CF4A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20" b="-1"/>
          <a:stretch/>
        </p:blipFill>
        <p:spPr bwMode="auto">
          <a:xfrm>
            <a:off x="717006" y="931333"/>
            <a:ext cx="6762328" cy="496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02A4D1-2C2E-40B4-9C63-D31CDB407FE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971234"/>
            <a:ext cx="1202248" cy="1442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7C4A954-C4D8-4B3C-8268-C93B77D49D8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499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633391"/>
            <a:ext cx="7467600" cy="1143000"/>
          </a:xfrm>
        </p:spPr>
        <p:txBody>
          <a:bodyPr/>
          <a:lstStyle/>
          <a:p>
            <a:r>
              <a:rPr lang="fi-FI" dirty="0"/>
              <a:t>Renessanssin kirjallisuuden yleispiirteitä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42867" y="2347898"/>
            <a:ext cx="5214974" cy="4873752"/>
          </a:xfrm>
        </p:spPr>
        <p:txBody>
          <a:bodyPr>
            <a:normAutofit/>
          </a:bodyPr>
          <a:lstStyle/>
          <a:p>
            <a:r>
              <a:rPr lang="fi-FI" dirty="0"/>
              <a:t>Ihannoitiin Antiikin aikaa</a:t>
            </a:r>
          </a:p>
          <a:p>
            <a:r>
              <a:rPr lang="fi-FI" dirty="0"/>
              <a:t>Sijoittuu 1400 -1600 –luvuille Euroopassa</a:t>
            </a:r>
          </a:p>
          <a:p>
            <a:r>
              <a:rPr lang="fi-FI" dirty="0"/>
              <a:t>Antiikin klassikoita käännettiin</a:t>
            </a:r>
          </a:p>
          <a:p>
            <a:r>
              <a:rPr lang="fi-FI" dirty="0"/>
              <a:t>Uusiin teoksiin aiheita </a:t>
            </a:r>
            <a:r>
              <a:rPr lang="fi-FI" dirty="0">
                <a:solidFill>
                  <a:srgbClr val="0070C0"/>
                </a:solidFill>
              </a:rPr>
              <a:t>Antiikin taruista ja myyteistä</a:t>
            </a:r>
          </a:p>
          <a:p>
            <a:r>
              <a:rPr lang="fi-FI" dirty="0"/>
              <a:t>Yksilön ja inhimillisyyden korostaminen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2050" name="Picture 2" descr="https://encrypted-tbn0.gstatic.com/images?q=tbn:ANd9GcSfaY-H6gOdO9_Peph0ASkCjMHi3iCjQrs3w-ZvSik6mXv4pAC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357298"/>
            <a:ext cx="2305050" cy="1981201"/>
          </a:xfrm>
          <a:prstGeom prst="rect">
            <a:avLst/>
          </a:prstGeom>
          <a:noFill/>
        </p:spPr>
      </p:pic>
      <p:pic>
        <p:nvPicPr>
          <p:cNvPr id="8194" name="Picture 2" descr="https://encrypted-tbn0.gstatic.com/images?q=tbn:ANd9GcTvg4gghc8QUfcp0OVQfHgEbE8D6tndbVkwNvEDcxqZUdy90zmYW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643314"/>
            <a:ext cx="380725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Renessanssin kirjallisuuden yleispiirteitä</a:t>
            </a:r>
          </a:p>
        </p:txBody>
      </p:sp>
      <p:sp>
        <p:nvSpPr>
          <p:cNvPr id="3" name="Suorakulmio 2"/>
          <p:cNvSpPr/>
          <p:nvPr/>
        </p:nvSpPr>
        <p:spPr>
          <a:xfrm>
            <a:off x="500034" y="2143116"/>
            <a:ext cx="47863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fi-FI" sz="2400" dirty="0"/>
              <a:t>Ihmisen syvä tarkastelu</a:t>
            </a:r>
          </a:p>
          <a:p>
            <a:pPr>
              <a:buFont typeface="Courier New" pitchFamily="49" charset="0"/>
              <a:buChar char="o"/>
            </a:pPr>
            <a:r>
              <a:rPr lang="fi-FI" sz="2400" dirty="0"/>
              <a:t>Syntyyn vaikutti maailmankuvan laajeneminen: pois katolisen kirkon vallasta</a:t>
            </a:r>
          </a:p>
          <a:p>
            <a:pPr>
              <a:buFont typeface="Courier New" pitchFamily="49" charset="0"/>
              <a:buChar char="o"/>
            </a:pPr>
            <a:r>
              <a:rPr lang="fi-FI" sz="2400" dirty="0"/>
              <a:t>Löytöretket</a:t>
            </a:r>
          </a:p>
          <a:p>
            <a:pPr>
              <a:buFont typeface="Courier New" pitchFamily="49" charset="0"/>
              <a:buChar char="o"/>
            </a:pPr>
            <a:r>
              <a:rPr lang="fi-FI" sz="2400" dirty="0">
                <a:solidFill>
                  <a:srgbClr val="0070C0"/>
                </a:solidFill>
              </a:rPr>
              <a:t>Kirjapainotaito</a:t>
            </a:r>
          </a:p>
          <a:p>
            <a:pPr>
              <a:buFont typeface="Courier New" pitchFamily="49" charset="0"/>
              <a:buChar char="o"/>
            </a:pPr>
            <a:r>
              <a:rPr lang="fi-FI" sz="2400" dirty="0"/>
              <a:t>Uskonpuhdistus 1500-luvun Euroopassa</a:t>
            </a:r>
          </a:p>
          <a:p>
            <a:pPr>
              <a:buFont typeface="Courier New" pitchFamily="49" charset="0"/>
              <a:buChar char="o"/>
            </a:pPr>
            <a:r>
              <a:rPr lang="fi-FI" sz="2400" dirty="0"/>
              <a:t>Opin ja tiedon arvostus kasvoi</a:t>
            </a:r>
          </a:p>
        </p:txBody>
      </p:sp>
      <p:pic>
        <p:nvPicPr>
          <p:cNvPr id="1026" name="Picture 2" descr="http://www.kaariutrio.fi/PAINOKO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7546" y="1354226"/>
            <a:ext cx="3738562" cy="3308628"/>
          </a:xfrm>
          <a:prstGeom prst="rect">
            <a:avLst/>
          </a:prstGeom>
          <a:noFill/>
        </p:spPr>
      </p:pic>
      <p:pic>
        <p:nvPicPr>
          <p:cNvPr id="1028" name="Picture 4" descr="http://historianet.fi/files/bonnier-his/imagecache/630x420/pictures/140337_05_01a_koll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0430" y="4440615"/>
            <a:ext cx="3352793" cy="22376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s://encrypted-tbn3.gstatic.com/images?q=tbn:ANd9GcSrtO2qrwoPII481nGqtXhxGSxvQ6LTnfe2iwciN4uossGqWZ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643182"/>
            <a:ext cx="1885950" cy="2419351"/>
          </a:xfrm>
          <a:prstGeom prst="rect">
            <a:avLst/>
          </a:prstGeom>
          <a:noFill/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7158" y="0"/>
            <a:ext cx="7467600" cy="1143000"/>
          </a:xfrm>
        </p:spPr>
        <p:txBody>
          <a:bodyPr/>
          <a:lstStyle/>
          <a:p>
            <a:r>
              <a:rPr lang="fi-FI" dirty="0"/>
              <a:t>Renessanssin neroja</a:t>
            </a:r>
          </a:p>
        </p:txBody>
      </p:sp>
      <p:sp>
        <p:nvSpPr>
          <p:cNvPr id="3" name="Tekstikehys 2"/>
          <p:cNvSpPr txBox="1"/>
          <p:nvPr/>
        </p:nvSpPr>
        <p:spPr>
          <a:xfrm>
            <a:off x="428596" y="1357298"/>
            <a:ext cx="421301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Agricola, Suomi (noin 1510-1557)</a:t>
            </a:r>
          </a:p>
          <a:p>
            <a:endParaRPr lang="fi-FI" dirty="0"/>
          </a:p>
          <a:p>
            <a:r>
              <a:rPr lang="fi-FI" dirty="0"/>
              <a:t>Machiavelli, Italia (1469-1527)</a:t>
            </a:r>
          </a:p>
          <a:p>
            <a:endParaRPr lang="fi-FI" dirty="0"/>
          </a:p>
          <a:p>
            <a:r>
              <a:rPr lang="fi-FI" dirty="0" err="1"/>
              <a:t>More</a:t>
            </a:r>
            <a:r>
              <a:rPr lang="fi-FI" dirty="0"/>
              <a:t>, Englanti (1478-1535)</a:t>
            </a:r>
          </a:p>
          <a:p>
            <a:endParaRPr lang="fi-FI" dirty="0"/>
          </a:p>
          <a:p>
            <a:r>
              <a:rPr lang="fi-FI" b="1" dirty="0"/>
              <a:t>Boccaccio, Italia</a:t>
            </a:r>
            <a:r>
              <a:rPr lang="fi-FI" dirty="0"/>
              <a:t> (1313-1375)</a:t>
            </a:r>
          </a:p>
          <a:p>
            <a:endParaRPr lang="fi-FI" dirty="0"/>
          </a:p>
          <a:p>
            <a:r>
              <a:rPr lang="fi-FI" dirty="0" err="1"/>
              <a:t>Montaigne</a:t>
            </a:r>
            <a:r>
              <a:rPr lang="fi-FI" dirty="0"/>
              <a:t>, Ranska (1533-1592)</a:t>
            </a:r>
          </a:p>
          <a:p>
            <a:endParaRPr lang="fi-FI" b="1" dirty="0"/>
          </a:p>
          <a:p>
            <a:r>
              <a:rPr lang="fi-FI" b="1" dirty="0"/>
              <a:t>Shakespeare, Englanti </a:t>
            </a:r>
            <a:r>
              <a:rPr lang="fi-FI" dirty="0"/>
              <a:t>(1564-1616)</a:t>
            </a:r>
          </a:p>
          <a:p>
            <a:endParaRPr lang="fi-FI" dirty="0"/>
          </a:p>
          <a:p>
            <a:r>
              <a:rPr lang="fi-FI" b="1" dirty="0"/>
              <a:t>Cervantes, Espanja </a:t>
            </a:r>
            <a:r>
              <a:rPr lang="fi-FI" dirty="0"/>
              <a:t>(1547-1616)</a:t>
            </a:r>
          </a:p>
          <a:p>
            <a:endParaRPr lang="fi-FI" b="1" dirty="0"/>
          </a:p>
          <a:p>
            <a:r>
              <a:rPr lang="fi-FI" b="1" dirty="0"/>
              <a:t>Luther, Saksa </a:t>
            </a:r>
            <a:r>
              <a:rPr lang="fi-FI" dirty="0"/>
              <a:t>(1485-1546)</a:t>
            </a:r>
          </a:p>
          <a:p>
            <a:endParaRPr lang="fi-FI" dirty="0"/>
          </a:p>
          <a:p>
            <a:r>
              <a:rPr lang="fi-FI" dirty="0"/>
              <a:t>Leonardo da Vinci, Italia (1452-1519)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1026" name="Picture 2" descr="http://upload.wikimedia.org/wikipedia/commons/b/ba/Leonardo_sel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786299"/>
            <a:ext cx="1320356" cy="2071701"/>
          </a:xfrm>
          <a:prstGeom prst="rect">
            <a:avLst/>
          </a:prstGeom>
          <a:noFill/>
        </p:spPr>
      </p:pic>
      <p:pic>
        <p:nvPicPr>
          <p:cNvPr id="1028" name="Picture 4" descr="https://encrypted-tbn2.gstatic.com/images?q=tbn:ANd9GcSeBUoNnRY81ViudmjnLOpW9tuNe5do6vELKqTVfYcTaos9pAZ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2928934"/>
            <a:ext cx="1771650" cy="2590800"/>
          </a:xfrm>
          <a:prstGeom prst="rect">
            <a:avLst/>
          </a:prstGeom>
          <a:noFill/>
        </p:spPr>
      </p:pic>
      <p:pic>
        <p:nvPicPr>
          <p:cNvPr id="1030" name="Picture 6" descr="https://encrypted-tbn1.gstatic.com/images?q=tbn:ANd9GcR2ZMHJ5iieSmhSHjc-Ljtu_kXlEchImkUUtimjpKXbeq1XllE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500042"/>
            <a:ext cx="1952625" cy="2286001"/>
          </a:xfrm>
          <a:prstGeom prst="rect">
            <a:avLst/>
          </a:prstGeom>
          <a:noFill/>
        </p:spPr>
      </p:pic>
      <p:pic>
        <p:nvPicPr>
          <p:cNvPr id="1032" name="Picture 8" descr="https://encrypted-tbn1.gstatic.com/images?q=tbn:ANd9GcRrghO8gMRPvSFefnDlAmo8rrw-UZiTPTDLJWk6MjMRYDjhdxL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142852"/>
            <a:ext cx="1876425" cy="2438400"/>
          </a:xfrm>
          <a:prstGeom prst="rect">
            <a:avLst/>
          </a:prstGeom>
          <a:noFill/>
        </p:spPr>
      </p:pic>
      <p:cxnSp>
        <p:nvCxnSpPr>
          <p:cNvPr id="9" name="Suora nuoliyhdysviiva 8"/>
          <p:cNvCxnSpPr/>
          <p:nvPr/>
        </p:nvCxnSpPr>
        <p:spPr>
          <a:xfrm flipV="1">
            <a:off x="3786182" y="2786058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 flipV="1">
            <a:off x="4357686" y="2643182"/>
            <a:ext cx="2714644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/>
          <p:nvPr/>
        </p:nvCxnSpPr>
        <p:spPr>
          <a:xfrm>
            <a:off x="4500562" y="600076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nuoliyhdysviiva 14"/>
          <p:cNvCxnSpPr/>
          <p:nvPr/>
        </p:nvCxnSpPr>
        <p:spPr>
          <a:xfrm flipV="1">
            <a:off x="3428992" y="4429132"/>
            <a:ext cx="350046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nuoliyhdysviiva 19"/>
          <p:cNvCxnSpPr/>
          <p:nvPr/>
        </p:nvCxnSpPr>
        <p:spPr>
          <a:xfrm flipV="1">
            <a:off x="3929058" y="4572008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Cervantes – Espanjan kansalliskirjailija (1547-1616)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8372" y="2492896"/>
            <a:ext cx="7467600" cy="4873752"/>
          </a:xfrm>
        </p:spPr>
        <p:txBody>
          <a:bodyPr/>
          <a:lstStyle/>
          <a:p>
            <a:r>
              <a:rPr lang="fi-FI" dirty="0"/>
              <a:t>Kirjoitti runoja, näytelmiä ja proosaa</a:t>
            </a:r>
          </a:p>
          <a:p>
            <a:r>
              <a:rPr lang="fi-FI" dirty="0"/>
              <a:t>Lääkärin poika</a:t>
            </a:r>
          </a:p>
          <a:p>
            <a:r>
              <a:rPr lang="fi-FI" dirty="0"/>
              <a:t>Pestautui kapinaksi armeijaan, saavutti mainetta</a:t>
            </a:r>
          </a:p>
          <a:p>
            <a:r>
              <a:rPr lang="fi-FI" dirty="0"/>
              <a:t>Joutui merirosvojen vangiksi Algeriaan</a:t>
            </a:r>
          </a:p>
          <a:p>
            <a:r>
              <a:rPr lang="fi-FI" dirty="0"/>
              <a:t>Pääsi vapaaksi orjuudesta, muutti Andalusiaan</a:t>
            </a:r>
          </a:p>
          <a:p>
            <a:r>
              <a:rPr lang="fi-FI" dirty="0"/>
              <a:t>Maailmankuulu teos </a:t>
            </a:r>
            <a:r>
              <a:rPr lang="fi-FI" i="1" dirty="0"/>
              <a:t>Don </a:t>
            </a:r>
            <a:r>
              <a:rPr lang="fi-FI" i="1" dirty="0" err="1"/>
              <a:t>Quiote</a:t>
            </a:r>
            <a:r>
              <a:rPr lang="fi-FI" i="1" dirty="0"/>
              <a:t> </a:t>
            </a:r>
            <a:r>
              <a:rPr lang="fi-FI" dirty="0"/>
              <a:t>I ja II</a:t>
            </a:r>
          </a:p>
          <a:p>
            <a:r>
              <a:rPr lang="fi-FI" dirty="0"/>
              <a:t>Espanjan kansalliskirjailija</a:t>
            </a:r>
          </a:p>
          <a:p>
            <a:endParaRPr lang="fi-FI" dirty="0"/>
          </a:p>
        </p:txBody>
      </p:sp>
      <p:pic>
        <p:nvPicPr>
          <p:cNvPr id="16386" name="Picture 2" descr="https://encrypted-tbn0.gstatic.com/images?q=tbn:ANd9GcTQYm1CZ99AER7xkF-YHcxCVPuwK0akw-EZIkJ2lyt93Obn93j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248" y="332656"/>
            <a:ext cx="2152652" cy="2822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Don </a:t>
            </a:r>
            <a:r>
              <a:rPr lang="fi-FI" dirty="0" err="1"/>
              <a:t>Quiote</a:t>
            </a:r>
            <a:r>
              <a:rPr lang="fi-FI" dirty="0"/>
              <a:t> - veijariromaani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1423" y="2206570"/>
            <a:ext cx="7467600" cy="4873752"/>
          </a:xfrm>
        </p:spPr>
        <p:txBody>
          <a:bodyPr/>
          <a:lstStyle/>
          <a:p>
            <a:r>
              <a:rPr lang="fi-FI" dirty="0"/>
              <a:t>Nykyaikaisen romaanitaiteen perusteos</a:t>
            </a:r>
          </a:p>
          <a:p>
            <a:r>
              <a:rPr lang="fi-FI" dirty="0"/>
              <a:t>Kertoo maalaishidalgo Don </a:t>
            </a:r>
            <a:r>
              <a:rPr lang="fi-FI" dirty="0" err="1"/>
              <a:t>Quiote</a:t>
            </a:r>
            <a:r>
              <a:rPr lang="fi-FI" dirty="0"/>
              <a:t> </a:t>
            </a:r>
            <a:r>
              <a:rPr lang="fi-FI" dirty="0" err="1"/>
              <a:t>Manchalaisesta</a:t>
            </a:r>
            <a:r>
              <a:rPr lang="fi-FI" dirty="0"/>
              <a:t>, joka lähtee taistelemaan vääryyttä vastaan</a:t>
            </a:r>
          </a:p>
          <a:p>
            <a:r>
              <a:rPr lang="fi-FI" dirty="0"/>
              <a:t>Aseenkantaja </a:t>
            </a:r>
            <a:r>
              <a:rPr lang="fi-FI" dirty="0" err="1"/>
              <a:t>Sansho</a:t>
            </a:r>
            <a:r>
              <a:rPr lang="fi-FI" dirty="0"/>
              <a:t> </a:t>
            </a:r>
            <a:r>
              <a:rPr lang="fi-FI" dirty="0" err="1"/>
              <a:t>Panza</a:t>
            </a:r>
            <a:r>
              <a:rPr lang="fi-FI" dirty="0"/>
              <a:t>, hevonen </a:t>
            </a:r>
            <a:r>
              <a:rPr lang="fi-FI" dirty="0" err="1"/>
              <a:t>Rocinante</a:t>
            </a:r>
            <a:endParaRPr lang="fi-FI" dirty="0"/>
          </a:p>
          <a:p>
            <a:r>
              <a:rPr lang="fi-FI" dirty="0" err="1"/>
              <a:t>Dulcinea</a:t>
            </a:r>
            <a:r>
              <a:rPr lang="fi-FI" dirty="0"/>
              <a:t> </a:t>
            </a:r>
            <a:r>
              <a:rPr lang="fi-FI" dirty="0" err="1"/>
              <a:t>Toboslainen</a:t>
            </a:r>
            <a:r>
              <a:rPr lang="fi-FI" dirty="0"/>
              <a:t>, kaunis neitsyt</a:t>
            </a:r>
          </a:p>
          <a:p>
            <a:r>
              <a:rPr lang="fi-FI" dirty="0"/>
              <a:t>Humoristinen teos</a:t>
            </a:r>
          </a:p>
          <a:p>
            <a:r>
              <a:rPr lang="fi-FI" dirty="0"/>
              <a:t>Vertauskuvallinen</a:t>
            </a:r>
          </a:p>
          <a:p>
            <a:r>
              <a:rPr lang="fi-FI" dirty="0"/>
              <a:t>Taistelu tuulimyllyjä vastaan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17410" name="Picture 2" descr="File:Honoré Daumier 017 (Don Quixote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8509" y="8406"/>
            <a:ext cx="1925491" cy="2772522"/>
          </a:xfrm>
          <a:prstGeom prst="rect">
            <a:avLst/>
          </a:prstGeom>
          <a:noFill/>
        </p:spPr>
      </p:pic>
      <p:pic>
        <p:nvPicPr>
          <p:cNvPr id="17412" name="Picture 4" descr="File:Campo de Criptana Molinos de Viento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1351" y="4032330"/>
            <a:ext cx="3320183" cy="24890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Giovanni Boccaccio (1313-1375)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596" y="1984248"/>
            <a:ext cx="7467600" cy="4873752"/>
          </a:xfrm>
        </p:spPr>
        <p:txBody>
          <a:bodyPr/>
          <a:lstStyle/>
          <a:p>
            <a:r>
              <a:rPr lang="fi-FI" dirty="0"/>
              <a:t>Italialainen kirjailija</a:t>
            </a:r>
          </a:p>
          <a:p>
            <a:r>
              <a:rPr lang="fi-FI" dirty="0"/>
              <a:t>Petrarcan hyvä ystävä</a:t>
            </a:r>
          </a:p>
          <a:p>
            <a:r>
              <a:rPr lang="fi-FI" dirty="0"/>
              <a:t>Novellitaiteen isä</a:t>
            </a:r>
          </a:p>
          <a:p>
            <a:r>
              <a:rPr lang="fi-FI" dirty="0"/>
              <a:t>Teoksissa vaalitaan hyveellisyyttä ja viisautta</a:t>
            </a:r>
          </a:p>
          <a:p>
            <a:r>
              <a:rPr lang="fi-FI" dirty="0"/>
              <a:t>Rakkausromaani</a:t>
            </a:r>
            <a:r>
              <a:rPr lang="fi-FI" i="1" dirty="0"/>
              <a:t> </a:t>
            </a:r>
            <a:r>
              <a:rPr lang="fi-FI" i="1" dirty="0" err="1"/>
              <a:t>Fiammetta</a:t>
            </a:r>
            <a:endParaRPr lang="fi-FI" i="1" dirty="0"/>
          </a:p>
          <a:p>
            <a:r>
              <a:rPr lang="fi-FI" dirty="0"/>
              <a:t>Novellikokoelma </a:t>
            </a:r>
            <a:r>
              <a:rPr lang="fi-FI" i="1" dirty="0"/>
              <a:t>Decamerone</a:t>
            </a:r>
          </a:p>
          <a:p>
            <a:r>
              <a:rPr lang="fi-FI" dirty="0"/>
              <a:t>Tutki Antiikin kreikankielisiä käsikirjoituksia ja käänsi niitä</a:t>
            </a:r>
          </a:p>
          <a:p>
            <a:endParaRPr lang="fi-FI" i="1" dirty="0"/>
          </a:p>
        </p:txBody>
      </p:sp>
      <p:pic>
        <p:nvPicPr>
          <p:cNvPr id="18434" name="Picture 2" descr="https://encrypted-tbn2.gstatic.com/images?q=tbn:ANd9GcTU0GApJfBVAilePRQN63Df0dzFvGcE3gR_hbD0SRy090PvYL6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2825" y="155679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484496"/>
            <a:ext cx="7467600" cy="1143000"/>
          </a:xfrm>
        </p:spPr>
        <p:txBody>
          <a:bodyPr/>
          <a:lstStyle/>
          <a:p>
            <a:r>
              <a:rPr lang="fi-FI" dirty="0"/>
              <a:t>Decamerone – novellitaiteen alku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3798" y="1984248"/>
            <a:ext cx="5972188" cy="4873752"/>
          </a:xfrm>
        </p:spPr>
        <p:txBody>
          <a:bodyPr/>
          <a:lstStyle/>
          <a:p>
            <a:r>
              <a:rPr lang="fi-FI" dirty="0"/>
              <a:t>Tärkeä historiallinen dokumentti 1300-luvun Firenzen elämästä</a:t>
            </a:r>
          </a:p>
          <a:p>
            <a:r>
              <a:rPr lang="fi-FI" dirty="0"/>
              <a:t>10 nuorta lähtee pakoon mustaa surmaa, kertovat toisilleen tarinoita</a:t>
            </a:r>
          </a:p>
          <a:p>
            <a:r>
              <a:rPr lang="fi-FI" dirty="0"/>
              <a:t>Yhteensä 100 tarinaa</a:t>
            </a:r>
          </a:p>
          <a:p>
            <a:r>
              <a:rPr lang="fi-FI" dirty="0"/>
              <a:t>Rohkeaa erotiikkaa (sensuroitu monissa maissa)</a:t>
            </a:r>
          </a:p>
          <a:p>
            <a:r>
              <a:rPr lang="fi-FI" dirty="0"/>
              <a:t>Tarinoita papeista, ritareista, aatelismiehistä ja –naisista</a:t>
            </a:r>
          </a:p>
          <a:p>
            <a:r>
              <a:rPr lang="fi-FI" dirty="0"/>
              <a:t>Tarinoissa kiinnostava rakenne ja selkeät käännekohdat</a:t>
            </a:r>
          </a:p>
        </p:txBody>
      </p:sp>
      <p:pic>
        <p:nvPicPr>
          <p:cNvPr id="19458" name="Picture 2" descr="https://encrypted-tbn1.gstatic.com/images?q=tbn:ANd9GcQXUB8ZX8SyoG3HXde2z-EJDco-XJEWTYaAr2N5PMth8PXsevi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500174"/>
            <a:ext cx="3061629" cy="1928826"/>
          </a:xfrm>
          <a:prstGeom prst="rect">
            <a:avLst/>
          </a:prstGeom>
          <a:noFill/>
        </p:spPr>
      </p:pic>
      <p:pic>
        <p:nvPicPr>
          <p:cNvPr id="19460" name="Picture 4" descr="https://encrypted-tbn1.gstatic.com/images?q=tbn:ANd9GcQjnf_lmhsa_Vwd5AP53olmVw6gUeiG9XtRzvKvxgWe9MFlC2T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8210" y="3929066"/>
            <a:ext cx="3335790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encrypted-tbn2.gstatic.com/images?q=tbn:ANd9GcQsP_irefl3GdNYzk882p9K5CCq2A3Jt3Z35tdxFpj4qecaR2BF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2253666" cy="3143272"/>
          </a:xfrm>
          <a:prstGeom prst="rect">
            <a:avLst/>
          </a:prstGeom>
          <a:noFill/>
        </p:spPr>
      </p:pic>
      <p:pic>
        <p:nvPicPr>
          <p:cNvPr id="20484" name="Picture 4" descr="https://encrypted-tbn3.gstatic.com/images?q=tbn:ANd9GcQeStSQ0hE0P8tqTHJH-EIQXwaKIt_7pp59eHXjBeoyr4X_j20v3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85728"/>
            <a:ext cx="2171705" cy="4684070"/>
          </a:xfrm>
          <a:prstGeom prst="rect">
            <a:avLst/>
          </a:prstGeom>
          <a:noFill/>
        </p:spPr>
      </p:pic>
      <p:pic>
        <p:nvPicPr>
          <p:cNvPr id="20486" name="Picture 6" descr="https://encrypted-tbn3.gstatic.com/images?q=tbn:ANd9GcRjITK6YrGq-RXtjRZwiygT0baP1fUSqey-1sN15tC1g6UpGe5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500042"/>
            <a:ext cx="3641305" cy="3214710"/>
          </a:xfrm>
          <a:prstGeom prst="rect">
            <a:avLst/>
          </a:prstGeom>
          <a:noFill/>
        </p:spPr>
      </p:pic>
      <p:pic>
        <p:nvPicPr>
          <p:cNvPr id="20488" name="Picture 8" descr="https://encrypted-tbn1.gstatic.com/images?q=tbn:ANd9GcSonN34t33GuVZRWXiDAvUGGHhO5IL-veXlHgkJOR4ABVl3WGLos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857628"/>
            <a:ext cx="2561872" cy="2714644"/>
          </a:xfrm>
          <a:prstGeom prst="rect">
            <a:avLst/>
          </a:prstGeom>
          <a:noFill/>
        </p:spPr>
      </p:pic>
      <p:pic>
        <p:nvPicPr>
          <p:cNvPr id="20490" name="Picture 10" descr="https://encrypted-tbn1.gstatic.com/images?q=tbn:ANd9GcQb767BOP6MMLm_7GlYPGXwyrlktMPv4_EsAZ8CWz-dVnFjDPh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1920" y="4788608"/>
            <a:ext cx="4214819" cy="1783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rliini">
  <a:themeElements>
    <a:clrScheme name="Berliini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ini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in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TM04033917[[fn=Berliini]]</Template>
  <TotalTime>71</TotalTime>
  <Words>349</Words>
  <Application>Microsoft Office PowerPoint</Application>
  <PresentationFormat>Näytössä katseltava diaesitys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Trebuchet MS</vt:lpstr>
      <vt:lpstr>Berliini</vt:lpstr>
      <vt:lpstr>Renessanssi</vt:lpstr>
      <vt:lpstr>Renessanssin kirjallisuuden yleispiirteitä</vt:lpstr>
      <vt:lpstr>Renessanssin kirjallisuuden yleispiirteitä</vt:lpstr>
      <vt:lpstr>Renessanssin neroja</vt:lpstr>
      <vt:lpstr>Cervantes – Espanjan kansalliskirjailija (1547-1616)</vt:lpstr>
      <vt:lpstr>Don Quiote - veijariromaani</vt:lpstr>
      <vt:lpstr>Giovanni Boccaccio (1313-1375)</vt:lpstr>
      <vt:lpstr>Decamerone – novellitaiteen alku</vt:lpstr>
      <vt:lpstr>PowerPoint-esitys</vt:lpstr>
      <vt:lpstr>MAAILMANKUULU SHAKESPEARE</vt:lpstr>
      <vt:lpstr>PowerPoint-esitys</vt:lpstr>
    </vt:vector>
  </TitlesOfParts>
  <Company>Asiakas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Renessanssi</dc:title>
  <dc:creator>Luokka257</dc:creator>
  <cp:lastModifiedBy>Olavi Toivakka</cp:lastModifiedBy>
  <cp:revision>48</cp:revision>
  <dcterms:created xsi:type="dcterms:W3CDTF">2012-11-05T08:31:48Z</dcterms:created>
  <dcterms:modified xsi:type="dcterms:W3CDTF">2017-11-07T14:36:37Z</dcterms:modified>
</cp:coreProperties>
</file>