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8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orakulmio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Pyöristetty suorakulmio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Alaotsikko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i-FI" smtClean="0"/>
              <a:t>Muokkaa alaotsikon perustyyliä napsautt.</a:t>
            </a:r>
            <a:endParaRPr kumimoji="0" lang="en-US"/>
          </a:p>
        </p:txBody>
      </p:sp>
      <p:sp>
        <p:nvSpPr>
          <p:cNvPr id="28" name="Päivämäärän paikkamerkki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E7099-DDE8-4435-AE68-6B972313CFD7}" type="datetimeFigureOut">
              <a:rPr lang="fi-FI" smtClean="0"/>
              <a:t>5.11.2012</a:t>
            </a:fld>
            <a:endParaRPr lang="fi-FI"/>
          </a:p>
        </p:txBody>
      </p:sp>
      <p:sp>
        <p:nvSpPr>
          <p:cNvPr id="17" name="Alatunnisteen paikkamerkki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29" name="Dian numeron paikkamerkki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307106D-8A78-4117-A662-510CFCD1B2E2}" type="slidenum">
              <a:rPr lang="fi-FI" smtClean="0"/>
              <a:t>‹#›</a:t>
            </a:fld>
            <a:endParaRPr lang="fi-FI"/>
          </a:p>
        </p:txBody>
      </p:sp>
      <p:sp>
        <p:nvSpPr>
          <p:cNvPr id="7" name="Suorakulmio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Suorakulmio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uorakulmio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tsikko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E7099-DDE8-4435-AE68-6B972313CFD7}" type="datetimeFigureOut">
              <a:rPr lang="fi-FI" smtClean="0"/>
              <a:t>5.11.2012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7106D-8A78-4117-A662-510CFCD1B2E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E7099-DDE8-4435-AE68-6B972313CFD7}" type="datetimeFigureOut">
              <a:rPr lang="fi-FI" smtClean="0"/>
              <a:t>5.11.2012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7106D-8A78-4117-A662-510CFCD1B2E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E7099-DDE8-4435-AE68-6B972313CFD7}" type="datetimeFigureOut">
              <a:rPr lang="fi-FI" smtClean="0"/>
              <a:t>5.11.2012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7106D-8A78-4117-A662-510CFCD1B2E2}" type="slidenum">
              <a:rPr lang="fi-FI" smtClean="0"/>
              <a:t>‹#›</a:t>
            </a:fld>
            <a:endParaRPr lang="fi-FI"/>
          </a:p>
        </p:txBody>
      </p:sp>
      <p:sp>
        <p:nvSpPr>
          <p:cNvPr id="8" name="Sisällön paikkamerkki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uorakulmio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Pyöristetty suorakulmio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E7099-DDE8-4435-AE68-6B972313CFD7}" type="datetimeFigureOut">
              <a:rPr lang="fi-FI" smtClean="0"/>
              <a:t>5.11.2012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fi-FI"/>
          </a:p>
        </p:txBody>
      </p:sp>
      <p:sp>
        <p:nvSpPr>
          <p:cNvPr id="7" name="Suorakulmio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Suorakulmio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orakulmio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307106D-8A78-4117-A662-510CFCD1B2E2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E7099-DDE8-4435-AE68-6B972313CFD7}" type="datetimeFigureOut">
              <a:rPr lang="fi-FI" smtClean="0"/>
              <a:t>5.11.2012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7106D-8A78-4117-A662-510CFCD1B2E2}" type="slidenum">
              <a:rPr lang="fi-FI" smtClean="0"/>
              <a:t>‹#›</a:t>
            </a:fld>
            <a:endParaRPr lang="fi-FI"/>
          </a:p>
        </p:txBody>
      </p:sp>
      <p:sp>
        <p:nvSpPr>
          <p:cNvPr id="9" name="Sisällön paikkamerkki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11" name="Sisällön paikkamerkki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E7099-DDE8-4435-AE68-6B972313CFD7}" type="datetimeFigureOut">
              <a:rPr lang="fi-FI" smtClean="0"/>
              <a:t>5.11.2012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7106D-8A78-4117-A662-510CFCD1B2E2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Sisällön paikkamerkki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13" name="Sisällön paikkamerkki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E7099-DDE8-4435-AE68-6B972313CFD7}" type="datetimeFigureOut">
              <a:rPr lang="fi-FI" smtClean="0"/>
              <a:t>5.11.2012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7106D-8A78-4117-A662-510CFCD1B2E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E7099-DDE8-4435-AE68-6B972313CFD7}" type="datetimeFigureOut">
              <a:rPr lang="fi-FI" smtClean="0"/>
              <a:t>5.11.2012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7106D-8A78-4117-A662-510CFCD1B2E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Pyöristetty suorakulmio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E7099-DDE8-4435-AE68-6B972313CFD7}" type="datetimeFigureOut">
              <a:rPr lang="fi-FI" smtClean="0"/>
              <a:t>5.11.2012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7106D-8A78-4117-A662-510CFCD1B2E2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Sisällön paikkamerkki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E7099-DDE8-4435-AE68-6B972313CFD7}" type="datetimeFigureOut">
              <a:rPr lang="fi-FI" smtClean="0"/>
              <a:t>5.11.2012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307106D-8A78-4117-A662-510CFCD1B2E2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Suorakulmio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uorakulmio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uorakulmio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i-FI" smtClean="0"/>
              <a:t>Lisää kuva napsauttamalla kuvaketta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orakulmio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Pyöristetty suorakulmio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Otsikon paikkamerkki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13" name="Tekstin paikkamerkki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  <a:p>
            <a:pPr lvl="1" eaLnBrk="1" latinLnBrk="0" hangingPunct="1"/>
            <a:r>
              <a:rPr kumimoji="0" lang="fi-FI" smtClean="0"/>
              <a:t>toinen taso</a:t>
            </a:r>
          </a:p>
          <a:p>
            <a:pPr lvl="2" eaLnBrk="1" latinLnBrk="0" hangingPunct="1"/>
            <a:r>
              <a:rPr kumimoji="0" lang="fi-FI" smtClean="0"/>
              <a:t>kolmas taso</a:t>
            </a:r>
          </a:p>
          <a:p>
            <a:pPr lvl="3" eaLnBrk="1" latinLnBrk="0" hangingPunct="1"/>
            <a:r>
              <a:rPr kumimoji="0" lang="fi-FI" smtClean="0"/>
              <a:t>neljäs taso</a:t>
            </a:r>
          </a:p>
          <a:p>
            <a:pPr lvl="4" eaLnBrk="1" latinLnBrk="0" hangingPunct="1"/>
            <a:r>
              <a:rPr kumimoji="0" lang="fi-FI" smtClean="0"/>
              <a:t>viides taso</a:t>
            </a:r>
            <a:endParaRPr kumimoji="0" lang="en-US"/>
          </a:p>
        </p:txBody>
      </p:sp>
      <p:sp>
        <p:nvSpPr>
          <p:cNvPr id="14" name="Päivämäärän paikkamerkki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D1E7099-DDE8-4435-AE68-6B972313CFD7}" type="datetimeFigureOut">
              <a:rPr lang="fi-FI" smtClean="0"/>
              <a:t>5.11.2012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23" name="Dian numeron paikkamerkki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307106D-8A78-4117-A662-510CFCD1B2E2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7" Type="http://schemas.openxmlformats.org/officeDocument/2006/relationships/image" Target="../media/image22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1.jpeg"/><Relationship Id="rId5" Type="http://schemas.openxmlformats.org/officeDocument/2006/relationships/image" Target="../media/image20.jpeg"/><Relationship Id="rId4" Type="http://schemas.openxmlformats.org/officeDocument/2006/relationships/image" Target="../media/image19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7.jpeg"/><Relationship Id="rId5" Type="http://schemas.openxmlformats.org/officeDocument/2006/relationships/image" Target="../media/image26.jpeg"/><Relationship Id="rId4" Type="http://schemas.openxmlformats.org/officeDocument/2006/relationships/image" Target="../media/image25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Euroopasta tuli Eurooppa noin 370 – 1500 jKr.</a:t>
            </a:r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KESKIAIKA</a:t>
            </a:r>
            <a:endParaRPr lang="fi-FI" dirty="0"/>
          </a:p>
        </p:txBody>
      </p:sp>
      <p:pic>
        <p:nvPicPr>
          <p:cNvPr id="20482" name="Picture 2" descr="https://encrypted-tbn3.gstatic.com/images?q=tbn:ANd9GcQIPKIAGk7f8h72yjG0KovvFjgYEh59-ZQca0AQzoS7nCJi3Rs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57554" y="3786190"/>
            <a:ext cx="2144287" cy="264320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https://encrypted-tbn2.gstatic.com/images?q=tbn:ANd9GcQqM3K82TbN5QUX6QOlYZztuN2mgLDCrUJkEnVMyeh9gZFrBJm1WQ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3258" y="285728"/>
            <a:ext cx="2044166" cy="3071834"/>
          </a:xfrm>
          <a:prstGeom prst="rect">
            <a:avLst/>
          </a:prstGeom>
          <a:noFill/>
        </p:spPr>
      </p:pic>
      <p:pic>
        <p:nvPicPr>
          <p:cNvPr id="22532" name="Picture 4" descr="https://encrypted-tbn2.gstatic.com/images?q=tbn:ANd9GcQ5KulKCkwpQ6xTctUKE2JnnoSnI9eWBGssn4bZbft9DSTXBsWVf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00364" y="428604"/>
            <a:ext cx="2381250" cy="1914525"/>
          </a:xfrm>
          <a:prstGeom prst="rect">
            <a:avLst/>
          </a:prstGeom>
          <a:noFill/>
        </p:spPr>
      </p:pic>
      <p:pic>
        <p:nvPicPr>
          <p:cNvPr id="22534" name="Picture 6" descr="https://encrypted-tbn1.gstatic.com/images?q=tbn:ANd9GcTf53eVYFq9dVGlG6bX0u9jCX1DlGnvBgRD6QEd50vSizViHkoVsQ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572132" y="500042"/>
            <a:ext cx="3242694" cy="2428892"/>
          </a:xfrm>
          <a:prstGeom prst="rect">
            <a:avLst/>
          </a:prstGeom>
          <a:noFill/>
        </p:spPr>
      </p:pic>
      <p:pic>
        <p:nvPicPr>
          <p:cNvPr id="22536" name="Picture 8" descr="https://encrypted-tbn1.gstatic.com/images?q=tbn:ANd9GcTrGVfcuPinrxmFDhjXMzQwjPAHiGclVRy87x_yPturOA_BZwEKvw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786050" y="2428868"/>
            <a:ext cx="2814645" cy="4229658"/>
          </a:xfrm>
          <a:prstGeom prst="rect">
            <a:avLst/>
          </a:prstGeom>
          <a:noFill/>
        </p:spPr>
      </p:pic>
      <p:pic>
        <p:nvPicPr>
          <p:cNvPr id="22538" name="Picture 10" descr="https://encrypted-tbn2.gstatic.com/images?q=tbn:ANd9GcQuC-AGPgmpL991Z5SDbgpD3YjjzOi3Ui85MkUIIw4NRyoE0JV6IA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14282" y="3643314"/>
            <a:ext cx="2543175" cy="1790701"/>
          </a:xfrm>
          <a:prstGeom prst="rect">
            <a:avLst/>
          </a:prstGeom>
          <a:noFill/>
        </p:spPr>
      </p:pic>
      <p:pic>
        <p:nvPicPr>
          <p:cNvPr id="22540" name="Picture 12" descr="https://encrypted-tbn0.gstatic.com/images?q=tbn:ANd9GcTTi71Dbfi9xhcrOzEuTCdRiIansKyaiX_OOMANvbj4ycBbcdPc3Q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215074" y="3286124"/>
            <a:ext cx="2314578" cy="29808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https://encrypted-tbn0.gstatic.com/images?q=tbn:ANd9GcRTZ3shI2zJLGV_Gfy7YcGhbDYFGtrLTkWjFWkGT6ujbbmCBrXB4w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285728"/>
            <a:ext cx="3657555" cy="2928958"/>
          </a:xfrm>
          <a:prstGeom prst="rect">
            <a:avLst/>
          </a:prstGeom>
          <a:noFill/>
        </p:spPr>
      </p:pic>
      <p:pic>
        <p:nvPicPr>
          <p:cNvPr id="23556" name="Picture 4" descr="https://encrypted-tbn1.gstatic.com/images?q=tbn:ANd9GcQEQfh3GweaDlamJyt1UdCc7DvKdKDKgVzM2qprgm_cKtEbBM7EB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43438" y="571480"/>
            <a:ext cx="4079381" cy="2714644"/>
          </a:xfrm>
          <a:prstGeom prst="rect">
            <a:avLst/>
          </a:prstGeom>
          <a:noFill/>
        </p:spPr>
      </p:pic>
      <p:pic>
        <p:nvPicPr>
          <p:cNvPr id="23558" name="Picture 6" descr="https://encrypted-tbn3.gstatic.com/images?q=tbn:ANd9GcTfNXiGpLuAkEb6VJW0735jPBdUCed_bQHjwzbtaeL8lSVXKFXP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1472" y="3000372"/>
            <a:ext cx="2366966" cy="3115701"/>
          </a:xfrm>
          <a:prstGeom prst="rect">
            <a:avLst/>
          </a:prstGeom>
          <a:noFill/>
        </p:spPr>
      </p:pic>
      <p:pic>
        <p:nvPicPr>
          <p:cNvPr id="23560" name="Picture 8" descr="https://encrypted-tbn1.gstatic.com/images?q=tbn:ANd9GcTdtrWfgvETmlGZlsHDgL8SlZXrbr5kzyyOfTCo-qe7UwWuNLKiCA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214678" y="3000372"/>
            <a:ext cx="2190753" cy="3232841"/>
          </a:xfrm>
          <a:prstGeom prst="rect">
            <a:avLst/>
          </a:prstGeom>
          <a:noFill/>
        </p:spPr>
      </p:pic>
      <p:pic>
        <p:nvPicPr>
          <p:cNvPr id="23562" name="Picture 10" descr="https://encrypted-tbn2.gstatic.com/images?q=tbn:ANd9GcTktVjo-bDajZdndKnqmd1a0_fVHEE3Wn9UjsxeBzwY7EcZdh-S3w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500694" y="3500438"/>
            <a:ext cx="3475381" cy="242889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7772400" cy="1143000"/>
          </a:xfrm>
        </p:spPr>
        <p:txBody>
          <a:bodyPr/>
          <a:lstStyle/>
          <a:p>
            <a:r>
              <a:rPr lang="fi-FI" dirty="0" smtClean="0"/>
              <a:t>Historiallisia faktoja</a:t>
            </a:r>
            <a:endParaRPr lang="fi-FI" dirty="0"/>
          </a:p>
        </p:txBody>
      </p:sp>
      <p:sp>
        <p:nvSpPr>
          <p:cNvPr id="3" name="Tekstikehys 2"/>
          <p:cNvSpPr txBox="1"/>
          <p:nvPr/>
        </p:nvSpPr>
        <p:spPr>
          <a:xfrm>
            <a:off x="571472" y="1785926"/>
            <a:ext cx="678661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fi-FI" sz="2400" dirty="0" smtClean="0">
                <a:solidFill>
                  <a:schemeClr val="accent5"/>
                </a:solidFill>
              </a:rPr>
              <a:t>Kansainvaellukset </a:t>
            </a:r>
            <a:r>
              <a:rPr lang="fi-FI" sz="2400" dirty="0" smtClean="0"/>
              <a:t>(noin 370 – 570): taistelua Rooman imperiumin perinnöstä:  gootit, hunnit, frankit ja vandaalit (Rooman hävitys 476)</a:t>
            </a:r>
          </a:p>
          <a:p>
            <a:pPr>
              <a:buFont typeface="Wingdings" pitchFamily="2" charset="2"/>
              <a:buChar char="q"/>
            </a:pPr>
            <a:endParaRPr lang="fi-FI" sz="2400" dirty="0"/>
          </a:p>
          <a:p>
            <a:pPr>
              <a:buFont typeface="Wingdings" pitchFamily="2" charset="2"/>
              <a:buChar char="q"/>
            </a:pPr>
            <a:r>
              <a:rPr lang="fi-FI" sz="2400" dirty="0" smtClean="0">
                <a:solidFill>
                  <a:schemeClr val="accent3"/>
                </a:solidFill>
              </a:rPr>
              <a:t>Viikinkiretket </a:t>
            </a:r>
            <a:r>
              <a:rPr lang="fi-FI" sz="2400" dirty="0" smtClean="0"/>
              <a:t>(noin 800-1050): Skandinaviaan tehdyt saalistus- ja ryöstöretket</a:t>
            </a:r>
          </a:p>
          <a:p>
            <a:pPr>
              <a:buFont typeface="Wingdings" pitchFamily="2" charset="2"/>
              <a:buChar char="q"/>
            </a:pPr>
            <a:endParaRPr lang="fi-FI" sz="2400" dirty="0"/>
          </a:p>
          <a:p>
            <a:pPr>
              <a:buFont typeface="Wingdings" pitchFamily="2" charset="2"/>
              <a:buChar char="q"/>
            </a:pPr>
            <a:r>
              <a:rPr lang="fi-FI" sz="2400" dirty="0" smtClean="0">
                <a:solidFill>
                  <a:schemeClr val="accent1"/>
                </a:solidFill>
              </a:rPr>
              <a:t>Ristiretket</a:t>
            </a:r>
            <a:r>
              <a:rPr lang="fi-FI" sz="2400" dirty="0" smtClean="0"/>
              <a:t> (noin 1100-1200): Jerusalemin vapautus muslimien hallinnasta</a:t>
            </a:r>
          </a:p>
          <a:p>
            <a:pPr>
              <a:buFont typeface="Wingdings" pitchFamily="2" charset="2"/>
              <a:buChar char="q"/>
            </a:pPr>
            <a:endParaRPr lang="fi-FI" sz="2400" dirty="0"/>
          </a:p>
          <a:p>
            <a:pPr>
              <a:buFont typeface="Wingdings" pitchFamily="2" charset="2"/>
              <a:buChar char="q"/>
            </a:pPr>
            <a:r>
              <a:rPr lang="fi-FI" sz="2400" dirty="0" smtClean="0"/>
              <a:t>Turkkilaiset valloittavat Konstantinopolin (1453), Amerikka löydetään (1492),  uskonpuhdistus 1500-luvulla</a:t>
            </a:r>
            <a:endParaRPr lang="fi-FI" sz="2400" dirty="0"/>
          </a:p>
        </p:txBody>
      </p:sp>
      <p:pic>
        <p:nvPicPr>
          <p:cNvPr id="19458" name="Picture 2" descr="https://encrypted-tbn2.gstatic.com/images?q=tbn:ANd9GcSWeKlvXY42IvUWaC8sYCsMCcth_1qTi3ln1RS3fLwwvcPF_lj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86512" y="142852"/>
            <a:ext cx="2628900" cy="1743076"/>
          </a:xfrm>
          <a:prstGeom prst="rect">
            <a:avLst/>
          </a:prstGeom>
          <a:noFill/>
        </p:spPr>
      </p:pic>
      <p:pic>
        <p:nvPicPr>
          <p:cNvPr id="19460" name="Picture 4" descr="https://encrypted-tbn1.gstatic.com/images?q=tbn:ANd9GcTyotpKHTmFfhWPPuBE5is6veKnMrrdwdV3NUEtNYvDmTSv0t6d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81875" y="1714488"/>
            <a:ext cx="1762125" cy="2600325"/>
          </a:xfrm>
          <a:prstGeom prst="rect">
            <a:avLst/>
          </a:prstGeom>
          <a:noFill/>
        </p:spPr>
      </p:pic>
      <p:pic>
        <p:nvPicPr>
          <p:cNvPr id="19462" name="Picture 6" descr="https://encrypted-tbn2.gstatic.com/images?q=tbn:ANd9GcQ2grSA2zOFffR8Nnq-Pwx7_YaAa1j-zQgkKdcxCqvLN9PJFnOq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72330" y="4214818"/>
            <a:ext cx="1814298" cy="228601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71472" y="142852"/>
            <a:ext cx="7772400" cy="1143000"/>
          </a:xfrm>
        </p:spPr>
        <p:txBody>
          <a:bodyPr>
            <a:normAutofit/>
          </a:bodyPr>
          <a:lstStyle/>
          <a:p>
            <a:r>
              <a:rPr lang="fi-FI" dirty="0" smtClean="0"/>
              <a:t>Euroopan perusrakenne muotoutui</a:t>
            </a:r>
            <a:endParaRPr lang="fi-FI" dirty="0"/>
          </a:p>
        </p:txBody>
      </p:sp>
      <p:sp>
        <p:nvSpPr>
          <p:cNvPr id="3" name="Tekstikehys 2"/>
          <p:cNvSpPr txBox="1"/>
          <p:nvPr/>
        </p:nvSpPr>
        <p:spPr>
          <a:xfrm>
            <a:off x="142844" y="1785926"/>
            <a:ext cx="3143272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i-FI" sz="3200" dirty="0" smtClean="0"/>
              <a:t>Asujaimisto suunnilleen nykyisille sijoilleen</a:t>
            </a:r>
          </a:p>
          <a:p>
            <a:pPr>
              <a:buFont typeface="Wingdings" pitchFamily="2" charset="2"/>
              <a:buChar char="v"/>
            </a:pPr>
            <a:r>
              <a:rPr lang="fi-FI" sz="3200" dirty="0" smtClean="0"/>
              <a:t>Kansallisvaltiot alkavat muotoutua</a:t>
            </a:r>
          </a:p>
          <a:p>
            <a:pPr>
              <a:buFont typeface="Wingdings" pitchFamily="2" charset="2"/>
              <a:buChar char="v"/>
            </a:pPr>
            <a:r>
              <a:rPr lang="fi-FI" sz="3200" dirty="0" smtClean="0"/>
              <a:t>Ortodoksinen ja protestanttinen Eurooppa</a:t>
            </a:r>
            <a:endParaRPr lang="fi-FI" sz="3200" dirty="0"/>
          </a:p>
        </p:txBody>
      </p:sp>
      <p:pic>
        <p:nvPicPr>
          <p:cNvPr id="18436" name="Picture 4" descr="http://www.interlingua.fi/ptdive/turc150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71802" y="1500174"/>
            <a:ext cx="5830835" cy="400052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85786" y="285728"/>
            <a:ext cx="7772400" cy="1143000"/>
          </a:xfrm>
        </p:spPr>
        <p:txBody>
          <a:bodyPr/>
          <a:lstStyle/>
          <a:p>
            <a:r>
              <a:rPr lang="fi-FI" dirty="0" smtClean="0"/>
              <a:t>Kaksijakoinen maailmankuva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285720" y="1357298"/>
            <a:ext cx="3733800" cy="762000"/>
          </a:xfrm>
        </p:spPr>
        <p:txBody>
          <a:bodyPr/>
          <a:lstStyle/>
          <a:p>
            <a:r>
              <a:rPr lang="fi-FI" dirty="0" smtClean="0"/>
              <a:t>Katolinen kirkko</a:t>
            </a:r>
            <a:endParaRPr lang="fi-FI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3"/>
          </p:nvPr>
        </p:nvSpPr>
        <p:spPr>
          <a:xfrm>
            <a:off x="5143504" y="1428736"/>
            <a:ext cx="3733800" cy="762000"/>
          </a:xfrm>
        </p:spPr>
        <p:txBody>
          <a:bodyPr/>
          <a:lstStyle/>
          <a:p>
            <a:r>
              <a:rPr lang="fi-FI" dirty="0" smtClean="0"/>
              <a:t>Seikkailut ja karnevaalit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2"/>
          </p:nvPr>
        </p:nvSpPr>
        <p:spPr>
          <a:xfrm>
            <a:off x="357158" y="2285992"/>
            <a:ext cx="3733800" cy="3886200"/>
          </a:xfrm>
        </p:spPr>
        <p:txBody>
          <a:bodyPr/>
          <a:lstStyle/>
          <a:p>
            <a:r>
              <a:rPr lang="fi-FI" dirty="0" smtClean="0"/>
              <a:t>Paavi ja latina</a:t>
            </a:r>
          </a:p>
          <a:p>
            <a:r>
              <a:rPr lang="fi-FI" dirty="0" smtClean="0"/>
              <a:t>Toisinajattelijat roviolle</a:t>
            </a:r>
          </a:p>
          <a:p>
            <a:r>
              <a:rPr lang="fi-FI" dirty="0" smtClean="0"/>
              <a:t>Taivasosuus</a:t>
            </a:r>
          </a:p>
          <a:p>
            <a:r>
              <a:rPr lang="fi-FI" dirty="0" smtClean="0"/>
              <a:t>Paholainen</a:t>
            </a:r>
          </a:p>
          <a:p>
            <a:r>
              <a:rPr lang="fi-FI" dirty="0" smtClean="0"/>
              <a:t>Taivas ja helvetti</a:t>
            </a:r>
          </a:p>
          <a:p>
            <a:r>
              <a:rPr lang="fi-FI" dirty="0" smtClean="0"/>
              <a:t>Raamattu: maailman selitys</a:t>
            </a:r>
          </a:p>
          <a:p>
            <a:r>
              <a:rPr lang="fi-FI" dirty="0" smtClean="0"/>
              <a:t>Ritarit ja uskon sankarit</a:t>
            </a:r>
          </a:p>
          <a:p>
            <a:r>
              <a:rPr lang="fi-FI" dirty="0" smtClean="0"/>
              <a:t>Palvotut pyhimykset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4"/>
          </p:nvPr>
        </p:nvSpPr>
        <p:spPr>
          <a:xfrm>
            <a:off x="5143504" y="2500306"/>
            <a:ext cx="3733800" cy="3886200"/>
          </a:xfrm>
        </p:spPr>
        <p:txBody>
          <a:bodyPr>
            <a:normAutofit lnSpcReduction="10000"/>
          </a:bodyPr>
          <a:lstStyle/>
          <a:p>
            <a:r>
              <a:rPr lang="fi-FI" dirty="0" smtClean="0"/>
              <a:t>Lukutaidoton rahvas</a:t>
            </a:r>
          </a:p>
          <a:p>
            <a:r>
              <a:rPr lang="fi-FI" dirty="0" smtClean="0"/>
              <a:t>Trubaduurit ja sankarirunoelmat</a:t>
            </a:r>
          </a:p>
          <a:p>
            <a:r>
              <a:rPr lang="fi-FI" dirty="0" smtClean="0"/>
              <a:t>Eläinsadut ja pilkkarunot</a:t>
            </a:r>
          </a:p>
          <a:p>
            <a:r>
              <a:rPr lang="fi-FI" dirty="0" smtClean="0"/>
              <a:t>Näytteleminen, laulaminen</a:t>
            </a:r>
          </a:p>
          <a:p>
            <a:r>
              <a:rPr lang="fi-FI" dirty="0" smtClean="0"/>
              <a:t>Taikausko</a:t>
            </a:r>
          </a:p>
          <a:p>
            <a:r>
              <a:rPr lang="fi-FI" dirty="0" smtClean="0"/>
              <a:t>Inhimilliset tunteet hahmoina: Pelko, Häpeä, Onni</a:t>
            </a:r>
          </a:p>
          <a:p>
            <a:endParaRPr lang="fi-FI" dirty="0"/>
          </a:p>
        </p:txBody>
      </p:sp>
      <p:pic>
        <p:nvPicPr>
          <p:cNvPr id="5122" name="Picture 2" descr="https://encrypted-tbn0.gstatic.com/images?q=tbn:ANd9GcQoLO8DWbrcj9ZGmbzx6TMJOg8sklk2Xc9NV-bUJCFXngyzxzR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488" y="3286124"/>
            <a:ext cx="2162962" cy="12858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28662" y="214290"/>
            <a:ext cx="7772400" cy="1143000"/>
          </a:xfrm>
        </p:spPr>
        <p:txBody>
          <a:bodyPr>
            <a:normAutofit/>
          </a:bodyPr>
          <a:lstStyle/>
          <a:p>
            <a:r>
              <a:rPr lang="fi-FI" dirty="0" smtClean="0"/>
              <a:t>Tunnettuja kirjailijoita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>
          <a:xfrm>
            <a:off x="285720" y="1714488"/>
            <a:ext cx="7772400" cy="4572000"/>
          </a:xfrm>
        </p:spPr>
        <p:txBody>
          <a:bodyPr>
            <a:normAutofit/>
          </a:bodyPr>
          <a:lstStyle/>
          <a:p>
            <a:r>
              <a:rPr lang="fi-FI" sz="2800" dirty="0" err="1" smtClean="0"/>
              <a:t>Augustinus</a:t>
            </a:r>
            <a:r>
              <a:rPr lang="fi-FI" sz="2800" dirty="0" smtClean="0"/>
              <a:t> </a:t>
            </a:r>
            <a:r>
              <a:rPr lang="fi-FI" sz="2800" dirty="0" err="1" smtClean="0"/>
              <a:t>Aurelius</a:t>
            </a:r>
            <a:r>
              <a:rPr lang="fi-FI" sz="2800" dirty="0" smtClean="0"/>
              <a:t> (Pohjois-Afrikka, 354-430)</a:t>
            </a:r>
          </a:p>
          <a:p>
            <a:endParaRPr lang="fi-FI" sz="2800" dirty="0" smtClean="0"/>
          </a:p>
          <a:p>
            <a:r>
              <a:rPr lang="fi-FI" sz="2800" dirty="0" smtClean="0"/>
              <a:t>Tuomas Akvinolainen (Italia, 1225-1275)</a:t>
            </a:r>
          </a:p>
          <a:p>
            <a:endParaRPr lang="fi-FI" sz="2800" dirty="0" smtClean="0"/>
          </a:p>
          <a:p>
            <a:r>
              <a:rPr lang="fi-FI" sz="2800" dirty="0" err="1" smtClean="0"/>
              <a:t>Fransiskus</a:t>
            </a:r>
            <a:r>
              <a:rPr lang="fi-FI" sz="2800" dirty="0" smtClean="0"/>
              <a:t> </a:t>
            </a:r>
            <a:r>
              <a:rPr lang="fi-FI" sz="2800" dirty="0" err="1" smtClean="0"/>
              <a:t>Assisialainen</a:t>
            </a:r>
            <a:r>
              <a:rPr lang="fi-FI" sz="2800" dirty="0" smtClean="0"/>
              <a:t> (Italia, 1182-1226)</a:t>
            </a:r>
          </a:p>
          <a:p>
            <a:pPr>
              <a:buNone/>
            </a:pPr>
            <a:endParaRPr lang="fi-FI" sz="2800" dirty="0" smtClean="0"/>
          </a:p>
          <a:p>
            <a:pPr>
              <a:buNone/>
            </a:pPr>
            <a:endParaRPr lang="fi-FI" sz="2800" dirty="0" smtClean="0"/>
          </a:p>
          <a:p>
            <a:r>
              <a:rPr lang="fi-FI" sz="2800" dirty="0" smtClean="0"/>
              <a:t>Dante Alighieri (Italia, 1265-1321)</a:t>
            </a:r>
            <a:endParaRPr lang="fi-FI" sz="2800" dirty="0"/>
          </a:p>
        </p:txBody>
      </p:sp>
      <p:pic>
        <p:nvPicPr>
          <p:cNvPr id="4098" name="Picture 2" descr="https://encrypted-tbn1.gstatic.com/images?q=tbn:ANd9GcSfSHJYxs47tcHQ-iO2pZd_7wuyyLh4UckAw6Rdu2ZTjGL1DXZ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29454" y="500042"/>
            <a:ext cx="1524000" cy="2066925"/>
          </a:xfrm>
          <a:prstGeom prst="rect">
            <a:avLst/>
          </a:prstGeom>
          <a:noFill/>
        </p:spPr>
      </p:pic>
      <p:pic>
        <p:nvPicPr>
          <p:cNvPr id="4100" name="Picture 4" descr="https://encrypted-tbn1.gstatic.com/images?q=tbn:ANd9GcSkCduRRQjnFxRyLjKB78goSOrZ4wBiDGvxniD9zlQzumEGg71b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43834" y="1928802"/>
            <a:ext cx="1371600" cy="1895476"/>
          </a:xfrm>
          <a:prstGeom prst="rect">
            <a:avLst/>
          </a:prstGeom>
          <a:noFill/>
        </p:spPr>
      </p:pic>
      <p:pic>
        <p:nvPicPr>
          <p:cNvPr id="4102" name="Picture 6" descr="https://encrypted-tbn0.gstatic.com/images?q=tbn:ANd9GcTXcEjkGviValBKYMZxVFo5y4QTXa1s8h4_MB-ahrEYexNKZqNFQQ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357950" y="3500438"/>
            <a:ext cx="1662111" cy="21514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85720" y="214290"/>
            <a:ext cx="7772400" cy="1143000"/>
          </a:xfrm>
        </p:spPr>
        <p:txBody>
          <a:bodyPr/>
          <a:lstStyle/>
          <a:p>
            <a:r>
              <a:rPr lang="fi-FI" dirty="0" smtClean="0"/>
              <a:t>Kuuluisia teoksia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i-FI" dirty="0" err="1" smtClean="0"/>
              <a:t>Missale</a:t>
            </a:r>
            <a:r>
              <a:rPr lang="fi-FI" dirty="0" smtClean="0"/>
              <a:t> </a:t>
            </a:r>
            <a:r>
              <a:rPr lang="fi-FI" dirty="0" err="1" smtClean="0"/>
              <a:t>Aboense</a:t>
            </a:r>
            <a:r>
              <a:rPr lang="fi-FI" dirty="0" smtClean="0"/>
              <a:t>, Suomi 1488</a:t>
            </a:r>
          </a:p>
          <a:p>
            <a:r>
              <a:rPr lang="fi-FI" dirty="0" smtClean="0"/>
              <a:t>Raamattu, </a:t>
            </a:r>
            <a:r>
              <a:rPr lang="fi-FI" dirty="0" err="1" smtClean="0"/>
              <a:t>Hieronymys</a:t>
            </a:r>
            <a:r>
              <a:rPr lang="fi-FI" dirty="0" smtClean="0"/>
              <a:t> latinansi 1300-luvulla</a:t>
            </a:r>
          </a:p>
          <a:p>
            <a:r>
              <a:rPr lang="fi-FI" dirty="0" smtClean="0"/>
              <a:t>Tristan ja </a:t>
            </a:r>
            <a:r>
              <a:rPr lang="fi-FI" dirty="0" err="1" smtClean="0"/>
              <a:t>Isolde</a:t>
            </a:r>
            <a:r>
              <a:rPr lang="fi-FI" dirty="0" smtClean="0"/>
              <a:t>, Ranska 1100-luku, legendat</a:t>
            </a:r>
          </a:p>
          <a:p>
            <a:r>
              <a:rPr lang="fi-FI" dirty="0" err="1" smtClean="0"/>
              <a:t>Niebelungenlied</a:t>
            </a:r>
            <a:r>
              <a:rPr lang="fi-FI" dirty="0" smtClean="0"/>
              <a:t>, Saksa 1200-luku (Siegfried, lohikäärme, neito)</a:t>
            </a:r>
          </a:p>
          <a:p>
            <a:r>
              <a:rPr lang="fi-FI" dirty="0" smtClean="0"/>
              <a:t>Jokamies, Alankomaat, syntyaika epäselvä, mysteerinäytelmä</a:t>
            </a:r>
            <a:endParaRPr lang="fi-FI" dirty="0"/>
          </a:p>
        </p:txBody>
      </p:sp>
      <p:pic>
        <p:nvPicPr>
          <p:cNvPr id="3074" name="Picture 2" descr="http://natgeo.fi/files/bonnier-ngm/imagecache/630x420/pictures/bog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43504" y="4667262"/>
            <a:ext cx="3286106" cy="2190738"/>
          </a:xfrm>
          <a:prstGeom prst="rect">
            <a:avLst/>
          </a:prstGeom>
          <a:noFill/>
        </p:spPr>
      </p:pic>
      <p:pic>
        <p:nvPicPr>
          <p:cNvPr id="3076" name="Picture 4" descr="https://encrypted-tbn0.gstatic.com/images?q=tbn:ANd9GcSZn81eT3bUs7fJzDgiGd-3dhQXaIpBTIJLkABbVw_WKNFpQ1S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71604" y="4214818"/>
            <a:ext cx="2428892" cy="2428892"/>
          </a:xfrm>
          <a:prstGeom prst="rect">
            <a:avLst/>
          </a:prstGeom>
          <a:noFill/>
        </p:spPr>
      </p:pic>
      <p:pic>
        <p:nvPicPr>
          <p:cNvPr id="3078" name="Picture 6" descr="https://encrypted-tbn2.gstatic.com/images?q=tbn:ANd9GcQ4t72hPIUtQivBQVv812zuy6LPxkvg1qfiMWE7PCwITAZzkjKJ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86512" y="142852"/>
            <a:ext cx="2514600" cy="18192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14282" y="285728"/>
            <a:ext cx="7772400" cy="1143000"/>
          </a:xfrm>
        </p:spPr>
        <p:txBody>
          <a:bodyPr/>
          <a:lstStyle/>
          <a:p>
            <a:r>
              <a:rPr lang="fi-FI" dirty="0" smtClean="0"/>
              <a:t>Keskiajan kirjallisuutta</a:t>
            </a:r>
            <a:endParaRPr lang="fi-FI" dirty="0"/>
          </a:p>
        </p:txBody>
      </p:sp>
      <p:sp>
        <p:nvSpPr>
          <p:cNvPr id="3" name="Tekstikehys 2"/>
          <p:cNvSpPr txBox="1"/>
          <p:nvPr/>
        </p:nvSpPr>
        <p:spPr>
          <a:xfrm>
            <a:off x="428596" y="1928802"/>
            <a:ext cx="8143932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800" dirty="0" smtClean="0"/>
              <a:t>Tutki saamaasi monistetta. Keskustele parisi kanssa:</a:t>
            </a:r>
          </a:p>
          <a:p>
            <a:endParaRPr lang="fi-FI" sz="2800" dirty="0"/>
          </a:p>
          <a:p>
            <a:pPr>
              <a:buFont typeface="Wingdings" pitchFamily="2" charset="2"/>
              <a:buChar char="v"/>
            </a:pPr>
            <a:r>
              <a:rPr lang="fi-FI" sz="2800" dirty="0" smtClean="0"/>
              <a:t>Kuka kirjailijoista tai teoksista on sinulle ennestään tuttu?</a:t>
            </a:r>
          </a:p>
          <a:p>
            <a:pPr>
              <a:buFont typeface="Wingdings" pitchFamily="2" charset="2"/>
              <a:buChar char="v"/>
            </a:pPr>
            <a:r>
              <a:rPr lang="fi-FI" sz="2800" dirty="0" smtClean="0"/>
              <a:t>Kuka kirjailijoista vaikuttaa kiinnostavimmalta? Miksi?</a:t>
            </a:r>
          </a:p>
          <a:p>
            <a:pPr>
              <a:buFont typeface="Wingdings" pitchFamily="2" charset="2"/>
              <a:buChar char="v"/>
            </a:pPr>
            <a:r>
              <a:rPr lang="fi-FI" sz="2800" dirty="0" smtClean="0"/>
              <a:t>Mikä yksittäinen tieto oli sinulle yllättävä tai täysin uusi?</a:t>
            </a:r>
          </a:p>
          <a:p>
            <a:pPr>
              <a:buFont typeface="Wingdings" pitchFamily="2" charset="2"/>
              <a:buChar char="v"/>
            </a:pPr>
            <a:r>
              <a:rPr lang="fi-FI" sz="2800" dirty="0" smtClean="0"/>
              <a:t>Mistä Euroopan maista keskiajan merkittävä kirjallisuus on peräisin?</a:t>
            </a:r>
          </a:p>
          <a:p>
            <a:pPr>
              <a:buFont typeface="Wingdings" pitchFamily="2" charset="2"/>
              <a:buChar char="v"/>
            </a:pPr>
            <a:r>
              <a:rPr lang="fi-FI" sz="2800" dirty="0" smtClean="0"/>
              <a:t>Mistä teoksista sinulla on lukukokemusta?</a:t>
            </a:r>
          </a:p>
          <a:p>
            <a:pPr>
              <a:buFont typeface="Wingdings" pitchFamily="2" charset="2"/>
              <a:buChar char="v"/>
            </a:pPr>
            <a:r>
              <a:rPr lang="fi-FI" sz="2800" dirty="0" smtClean="0"/>
              <a:t>Millaista kirjallisuutta Suomessa keskiajalla ilmestyi?</a:t>
            </a:r>
          </a:p>
          <a:p>
            <a:endParaRPr lang="fi-FI" sz="2800" dirty="0"/>
          </a:p>
        </p:txBody>
      </p:sp>
      <p:pic>
        <p:nvPicPr>
          <p:cNvPr id="2050" name="Picture 2" descr="https://encrypted-tbn2.gstatic.com/images?q=tbn:ANd9GcRyE0xAHYOsYo7dy4Jmn4i2NILIGHG_NW6hRtNM6ZLj_Kuv3WH3C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86512" y="214290"/>
            <a:ext cx="2285984" cy="181427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Dante Alighieri (Firenze 1265 - Ravenna 1321)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>
          <a:xfrm>
            <a:off x="500034" y="1643050"/>
            <a:ext cx="5943616" cy="4572000"/>
          </a:xfrm>
        </p:spPr>
        <p:txBody>
          <a:bodyPr>
            <a:normAutofit fontScale="92500" lnSpcReduction="20000"/>
          </a:bodyPr>
          <a:lstStyle/>
          <a:p>
            <a:r>
              <a:rPr lang="fi-FI" dirty="0" smtClean="0"/>
              <a:t>Pääteos </a:t>
            </a:r>
            <a:r>
              <a:rPr lang="fi-FI" i="1" dirty="0" err="1" smtClean="0"/>
              <a:t>Divina</a:t>
            </a:r>
            <a:r>
              <a:rPr lang="fi-FI" i="1" dirty="0" smtClean="0"/>
              <a:t> </a:t>
            </a:r>
            <a:r>
              <a:rPr lang="fi-FI" i="1" dirty="0" err="1" smtClean="0"/>
              <a:t>Commedia</a:t>
            </a:r>
            <a:r>
              <a:rPr lang="fi-FI" dirty="0" smtClean="0"/>
              <a:t>, Jumalainen näytelmä</a:t>
            </a:r>
          </a:p>
          <a:p>
            <a:r>
              <a:rPr lang="fi-FI" dirty="0" smtClean="0"/>
              <a:t>Varhaistuotanto lyriikkaa</a:t>
            </a:r>
          </a:p>
          <a:p>
            <a:r>
              <a:rPr lang="fi-FI" dirty="0" smtClean="0"/>
              <a:t>Italian huomattavin keskiaikainen kirjailija</a:t>
            </a:r>
          </a:p>
          <a:p>
            <a:r>
              <a:rPr lang="fi-FI" dirty="0" smtClean="0"/>
              <a:t>Ensimmäinen laaja teos </a:t>
            </a:r>
            <a:r>
              <a:rPr lang="fi-FI" i="1" dirty="0" smtClean="0"/>
              <a:t>Vita </a:t>
            </a:r>
            <a:r>
              <a:rPr lang="fi-FI" i="1" dirty="0" err="1" smtClean="0"/>
              <a:t>Nuova</a:t>
            </a:r>
            <a:r>
              <a:rPr lang="fi-FI" i="1" dirty="0" smtClean="0"/>
              <a:t> </a:t>
            </a:r>
            <a:r>
              <a:rPr lang="fi-FI" dirty="0" smtClean="0"/>
              <a:t>(Uusi elämä), proosaa ja runoa, omistettu rakastettu Beatricelle</a:t>
            </a:r>
          </a:p>
          <a:p>
            <a:r>
              <a:rPr lang="fi-FI" dirty="0" smtClean="0"/>
              <a:t>Perhe aatelissukua, iso perintö</a:t>
            </a:r>
          </a:p>
          <a:p>
            <a:r>
              <a:rPr lang="fi-FI" dirty="0" smtClean="0"/>
              <a:t>Opiskeli Bolognassa</a:t>
            </a:r>
          </a:p>
          <a:p>
            <a:r>
              <a:rPr lang="fi-FI" dirty="0" smtClean="0"/>
              <a:t>Tuomittiin poliittisista kannanotoistaan kuolemaan, pakeni</a:t>
            </a:r>
          </a:p>
          <a:p>
            <a:r>
              <a:rPr lang="fi-FI" dirty="0" smtClean="0"/>
              <a:t>Kirjoitti kansan kielellä, italiaksi, italian kielen isä</a:t>
            </a:r>
          </a:p>
          <a:p>
            <a:r>
              <a:rPr lang="fi-FI" dirty="0" smtClean="0"/>
              <a:t>Hallintovirkamies, diplomaatti</a:t>
            </a:r>
          </a:p>
          <a:p>
            <a:r>
              <a:rPr lang="fi-FI" dirty="0" smtClean="0"/>
              <a:t>Taiteiden ystävä</a:t>
            </a:r>
            <a:endParaRPr lang="fi-FI" dirty="0"/>
          </a:p>
        </p:txBody>
      </p:sp>
      <p:pic>
        <p:nvPicPr>
          <p:cNvPr id="1026" name="Picture 2" descr="https://encrypted-tbn0.gstatic.com/images?q=tbn:ANd9GcRErz-TZXtyHUgFwkTyOqydIPjyNyEZAs0wtgDOm5HUCo6SMsBTXQ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43636" y="1071546"/>
            <a:ext cx="2852784" cy="1857388"/>
          </a:xfrm>
          <a:prstGeom prst="rect">
            <a:avLst/>
          </a:prstGeom>
          <a:noFill/>
        </p:spPr>
      </p:pic>
      <p:pic>
        <p:nvPicPr>
          <p:cNvPr id="1028" name="Picture 4" descr="https://encrypted-tbn0.gstatic.com/images?q=tbn:ANd9GcQjnpTLoku3FwGfD9uSeWU1hgN4zPfxdWavRoIOtvgz9ndzYq7v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15140" y="3143248"/>
            <a:ext cx="2017485" cy="32986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28662" y="142852"/>
            <a:ext cx="7772400" cy="1143000"/>
          </a:xfrm>
        </p:spPr>
        <p:txBody>
          <a:bodyPr/>
          <a:lstStyle/>
          <a:p>
            <a:r>
              <a:rPr lang="fi-FI" dirty="0" smtClean="0"/>
              <a:t>Jumalainen näytelmä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>
          <a:xfrm>
            <a:off x="500034" y="1500174"/>
            <a:ext cx="7772400" cy="4572000"/>
          </a:xfrm>
        </p:spPr>
        <p:txBody>
          <a:bodyPr>
            <a:normAutofit lnSpcReduction="10000"/>
          </a:bodyPr>
          <a:lstStyle/>
          <a:p>
            <a:r>
              <a:rPr lang="fi-FI" dirty="0" smtClean="0"/>
              <a:t>Kolmiosainen matka kuoleman jälkeiseen elämään</a:t>
            </a:r>
          </a:p>
          <a:p>
            <a:r>
              <a:rPr lang="fi-FI" dirty="0" smtClean="0"/>
              <a:t>Kirjoitettu runomuodossa</a:t>
            </a:r>
          </a:p>
          <a:p>
            <a:r>
              <a:rPr lang="fi-FI" dirty="0" smtClean="0"/>
              <a:t>Helvetti, Kiirastuli ja Paratiisi (Taivas)</a:t>
            </a:r>
          </a:p>
          <a:p>
            <a:r>
              <a:rPr lang="fi-FI" dirty="0" smtClean="0"/>
              <a:t>Aineksia antiikin Kreikasta ja Roomasta</a:t>
            </a:r>
          </a:p>
          <a:p>
            <a:r>
              <a:rPr lang="fi-FI" dirty="0" smtClean="0"/>
              <a:t>Päähenkilönä Dante-niminen mies</a:t>
            </a:r>
          </a:p>
          <a:p>
            <a:r>
              <a:rPr lang="fi-FI" dirty="0" smtClean="0"/>
              <a:t>Paratiisissa oppaana Beatrice, muualla Vergilius</a:t>
            </a:r>
          </a:p>
          <a:p>
            <a:r>
              <a:rPr lang="fi-FI" dirty="0" smtClean="0"/>
              <a:t>Moraalinen teos: käsittelee ihmisen tietoisuutta hyveistä ja paheista</a:t>
            </a:r>
          </a:p>
          <a:p>
            <a:r>
              <a:rPr lang="fi-FI" dirty="0" smtClean="0"/>
              <a:t>Inferno (Helvetti) on osista kuuluisin</a:t>
            </a:r>
          </a:p>
          <a:p>
            <a:r>
              <a:rPr lang="fi-FI" dirty="0" smtClean="0"/>
              <a:t>”Ken tästä käy saa kaiken toivon heittää”</a:t>
            </a:r>
            <a:endParaRPr lang="fi-FI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100</TotalTime>
  <Words>376</Words>
  <Application>Microsoft Office PowerPoint</Application>
  <PresentationFormat>Näytössä katseltava diaesitys (4:3)</PresentationFormat>
  <Paragraphs>76</Paragraphs>
  <Slides>11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2" baseType="lpstr">
      <vt:lpstr>Equity</vt:lpstr>
      <vt:lpstr>KESKIAIKA</vt:lpstr>
      <vt:lpstr>Historiallisia faktoja</vt:lpstr>
      <vt:lpstr>Euroopan perusrakenne muotoutui</vt:lpstr>
      <vt:lpstr>Kaksijakoinen maailmankuva</vt:lpstr>
      <vt:lpstr>Tunnettuja kirjailijoita</vt:lpstr>
      <vt:lpstr>Kuuluisia teoksia</vt:lpstr>
      <vt:lpstr>Keskiajan kirjallisuutta</vt:lpstr>
      <vt:lpstr>Dante Alighieri (Firenze 1265 - Ravenna 1321)</vt:lpstr>
      <vt:lpstr>Jumalainen näytelmä</vt:lpstr>
      <vt:lpstr>Dia 10</vt:lpstr>
      <vt:lpstr>Dia 11</vt:lpstr>
    </vt:vector>
  </TitlesOfParts>
  <Company>Asiakas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KESKIAIKA</dc:title>
  <dc:creator>Luokka257</dc:creator>
  <cp:lastModifiedBy>Luokka257</cp:lastModifiedBy>
  <cp:revision>41</cp:revision>
  <dcterms:created xsi:type="dcterms:W3CDTF">2012-11-05T06:49:38Z</dcterms:created>
  <dcterms:modified xsi:type="dcterms:W3CDTF">2012-11-05T08:30:13Z</dcterms:modified>
</cp:coreProperties>
</file>