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i-FI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i-FI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i-FI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i-FI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i-FI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i-FI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</p:grpSp>
      <p:sp>
        <p:nvSpPr>
          <p:cNvPr id="6166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6167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3DD115-324C-4510-80C9-174F6A0CE58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0E9AA-661F-495F-A128-738C65A6250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E86CB-EEDA-42EA-B4A6-E2E63226551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7B7B0-0F64-456E-BE16-5681F8E7CA2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AA708-7947-496E-8D6A-B2E3A35BAD9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EF78F-6DA9-4005-B53F-23382E4302C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00D79-891B-4647-BC38-F2A03F7AC0B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13276-FE61-4F55-8D96-F578512F81A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AB218-8684-4FB5-88E5-F409668895D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1ADED-F0F6-4B52-ACC7-B622E426C04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7621D-3351-4424-A48C-0D59D7509FC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</p:grpSp>
      <p:sp>
        <p:nvSpPr>
          <p:cNvPr id="5125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i-FI"/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512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5129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i-FI"/>
              </a:p>
            </p:txBody>
          </p:sp>
          <p:sp>
            <p:nvSpPr>
              <p:cNvPr id="5130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i-FI"/>
              </a:p>
            </p:txBody>
          </p:sp>
          <p:sp>
            <p:nvSpPr>
              <p:cNvPr id="5131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i-FI"/>
              </a:p>
            </p:txBody>
          </p:sp>
          <p:sp>
            <p:nvSpPr>
              <p:cNvPr id="5132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i-FI"/>
              </a:p>
            </p:txBody>
          </p:sp>
          <p:sp>
            <p:nvSpPr>
              <p:cNvPr id="5133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i-FI"/>
              </a:p>
            </p:txBody>
          </p:sp>
        </p:grpSp>
        <p:sp>
          <p:nvSpPr>
            <p:cNvPr id="513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</p:grpSp>
      <p:sp>
        <p:nvSpPr>
          <p:cNvPr id="514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5144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14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146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6069E8BF-A79B-4D3F-BE4C-3FDF3644E7B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2apbwuzAfs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fi.wikipedia.org/wiki/Tiedosto:Classical_orders_from_the_Encyclopedie.png" TargetMode="External"/><Relationship Id="rId2" Type="http://schemas.openxmlformats.org/officeDocument/2006/relationships/hyperlink" Target="http://fi.wikipedia.org/wiki/Temppel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i.wikipedia.org/wiki/Sokrates" TargetMode="External"/><Relationship Id="rId2" Type="http://schemas.openxmlformats.org/officeDocument/2006/relationships/hyperlink" Target="http://fi.wikipedia.org/wiki/Pythagora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fi.wikipedia.org/wiki/Aristoteles" TargetMode="External"/><Relationship Id="rId4" Type="http://schemas.openxmlformats.org/officeDocument/2006/relationships/hyperlink" Target="http://fi.wikipedia.org/wiki/Platon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tavanoppimateriaalit.net/aineisto/lahdeaineisto/kristinuskon_voitto.ht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 smtClean="0"/>
              <a:t>ANTIIKKI 800 eKr. – 400 jKr. 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7800" y="1628775"/>
            <a:ext cx="3078163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23850" y="1628775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b="1"/>
              <a:t>Saanut vaikutteita: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323850" y="2276475"/>
            <a:ext cx="2160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/>
              <a:t>Jokilaaksokulttuurit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323850" y="3068638"/>
            <a:ext cx="223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/>
              <a:t>Välimeren merkitys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6011863" y="1628775"/>
            <a:ext cx="273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b="1"/>
              <a:t>Keskeisiä piirteitä: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6011863" y="2349500"/>
            <a:ext cx="2592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/>
              <a:t>Kreikan kaupunkivaltiot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6011863" y="3068638"/>
            <a:ext cx="273685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/>
              <a:t>Klassisen kulttuurin </a:t>
            </a:r>
          </a:p>
          <a:p>
            <a:pPr>
              <a:spcBef>
                <a:spcPct val="50000"/>
              </a:spcBef>
            </a:pPr>
            <a:r>
              <a:rPr lang="fi-FI"/>
              <a:t>kukoistus: taide, filosofia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6011863" y="4076700"/>
            <a:ext cx="2447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/>
              <a:t>Rooman imperiumi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6011863" y="4508500"/>
            <a:ext cx="2881312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/>
              <a:t>Omaksuivat kreikkalaisen</a:t>
            </a:r>
          </a:p>
          <a:p>
            <a:pPr>
              <a:spcBef>
                <a:spcPct val="50000"/>
              </a:spcBef>
            </a:pPr>
            <a:r>
              <a:rPr lang="fi-FI"/>
              <a:t>kulttuurin</a:t>
            </a: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6011863" y="27813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/>
              <a:t>Orjatalous</a:t>
            </a: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6084888" y="5300663"/>
            <a:ext cx="2951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/>
              <a:t>Lait, hallinto, rakentaminen</a:t>
            </a: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6300788" y="5876925"/>
            <a:ext cx="2663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/>
              <a:t>Kristinuskon vaikutus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2056" grpId="0"/>
      <p:bldP spid="2057" grpId="0"/>
      <p:bldP spid="2058" grpId="0"/>
      <p:bldP spid="2059" grpId="0"/>
      <p:bldP spid="2060" grpId="0"/>
      <p:bldP spid="2061" grpId="0"/>
      <p:bldP spid="2063" grpId="0"/>
      <p:bldP spid="2064" grpId="0"/>
      <p:bldP spid="2065" grpId="0"/>
      <p:bldP spid="20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 smtClean="0"/>
              <a:t>ANTIIKIN KREIKKA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413" cy="44958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fi-FI" sz="2800" u="sng" smtClean="0"/>
              <a:t>Kreikan uskonto</a:t>
            </a:r>
          </a:p>
          <a:p>
            <a:pPr marL="609600" indent="-609600" eaLnBrk="1" hangingPunct="1"/>
            <a:r>
              <a:rPr lang="fi-FI" sz="2800" smtClean="0"/>
              <a:t>polyteistinen (12 pääjumalaa)</a:t>
            </a:r>
          </a:p>
          <a:p>
            <a:pPr marL="609600" indent="-609600" eaLnBrk="1" hangingPunct="1"/>
            <a:r>
              <a:rPr lang="fi-FI" sz="2800" smtClean="0"/>
              <a:t>panteistinen </a:t>
            </a:r>
            <a:r>
              <a:rPr lang="fi-FI" sz="2800" smtClean="0">
                <a:sym typeface="Wingdings" pitchFamily="2" charset="2"/>
              </a:rPr>
              <a:t> jumaluutta oli kaikkialla</a:t>
            </a:r>
          </a:p>
          <a:p>
            <a:pPr marL="609600" indent="-609600" eaLnBrk="1" hangingPunct="1"/>
            <a:r>
              <a:rPr lang="fi-FI" sz="2800" smtClean="0">
                <a:sym typeface="Wingdings" pitchFamily="2" charset="2"/>
              </a:rPr>
              <a:t>uskonto loi maailmankuvan, joka perustui myytteihin</a:t>
            </a:r>
          </a:p>
          <a:p>
            <a:pPr marL="609600" indent="-609600" eaLnBrk="1" hangingPunct="1"/>
            <a:r>
              <a:rPr lang="fi-FI" sz="2800" smtClean="0">
                <a:sym typeface="Wingdings" pitchFamily="2" charset="2"/>
              </a:rPr>
              <a:t>keskeisiä olivat jumalat, joihin samaistuttiin</a:t>
            </a:r>
          </a:p>
          <a:p>
            <a:pPr marL="609600" indent="-609600" eaLnBrk="1" hangingPunct="1"/>
            <a:r>
              <a:rPr lang="fi-FI" sz="2800" smtClean="0">
                <a:sym typeface="Wingdings" pitchFamily="2" charset="2"/>
              </a:rPr>
              <a:t>ennustamalla selvitettiin jumalien tahtoa</a:t>
            </a:r>
          </a:p>
          <a:p>
            <a:pPr marL="609600" indent="-609600" eaLnBrk="1" hangingPunct="1"/>
            <a:r>
              <a:rPr lang="fi-FI" sz="2800" smtClean="0">
                <a:hlinkClick r:id="rId2"/>
              </a:rPr>
              <a:t>Olympia</a:t>
            </a:r>
            <a:r>
              <a:rPr lang="fi-FI" sz="2800" smtClean="0"/>
              <a:t> oli tärkein uskonnollinen juhla Zeuksen kunniaksi</a:t>
            </a:r>
            <a:r>
              <a:rPr lang="fi-FI" sz="2800" smtClean="0">
                <a:sym typeface="Wingdings" pitchFamily="2" charset="2"/>
              </a:rPr>
              <a:t> olympialaiset</a:t>
            </a:r>
            <a:endParaRPr lang="fi-FI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61198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i-FI" smtClean="0"/>
              <a:t>2. </a:t>
            </a:r>
            <a:r>
              <a:rPr lang="fi-FI" u="sng" smtClean="0"/>
              <a:t>Klassinen taide</a:t>
            </a:r>
          </a:p>
          <a:p>
            <a:pPr eaLnBrk="1" hangingPunct="1">
              <a:buFontTx/>
              <a:buNone/>
            </a:pPr>
            <a:endParaRPr lang="fi-FI" u="sng" smtClean="0"/>
          </a:p>
          <a:p>
            <a:pPr eaLnBrk="1" hangingPunct="1"/>
            <a:r>
              <a:rPr lang="fi-FI" smtClean="0"/>
              <a:t>Ruukkumaalaus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fi-FI" smtClean="0"/>
              <a:t>vahvat värit</a:t>
            </a:r>
          </a:p>
          <a:p>
            <a:pPr eaLnBrk="1" hangingPunct="1"/>
            <a:r>
              <a:rPr lang="fi-FI" smtClean="0"/>
              <a:t>Kuvanveisto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fi-FI" smtClean="0"/>
              <a:t>tarkkuus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fi-FI" smtClean="0"/>
              <a:t>liikkeen hallinta</a:t>
            </a:r>
          </a:p>
          <a:p>
            <a:pPr eaLnBrk="1" hangingPunct="1"/>
            <a:r>
              <a:rPr lang="fi-FI" smtClean="0"/>
              <a:t>Arkkitehtuuri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fi-FI" smtClean="0">
                <a:hlinkClick r:id="rId2"/>
              </a:rPr>
              <a:t>päätykolmio</a:t>
            </a:r>
            <a:endParaRPr lang="fi-FI" smtClean="0"/>
          </a:p>
          <a:p>
            <a:pPr eaLnBrk="1" hangingPunct="1">
              <a:buFont typeface="Wingdings" pitchFamily="2" charset="2"/>
              <a:buChar char="Ø"/>
            </a:pPr>
            <a:r>
              <a:rPr lang="fi-FI" smtClean="0">
                <a:hlinkClick r:id="rId3"/>
              </a:rPr>
              <a:t>pylväät</a:t>
            </a:r>
            <a:endParaRPr lang="fi-FI" smtClean="0"/>
          </a:p>
          <a:p>
            <a:pPr eaLnBrk="1" hangingPunct="1">
              <a:buFontTx/>
              <a:buNone/>
            </a:pPr>
            <a:endParaRPr lang="fi-FI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1268413"/>
            <a:ext cx="2592387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850" y="1916113"/>
            <a:ext cx="142875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4300" y="4508500"/>
            <a:ext cx="30480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549275"/>
            <a:ext cx="8713788" cy="60483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i-FI" sz="2800" smtClean="0"/>
              <a:t>3. </a:t>
            </a:r>
            <a:r>
              <a:rPr lang="fi-FI" sz="2800" u="sng" smtClean="0"/>
              <a:t>Demokratia</a:t>
            </a:r>
            <a:r>
              <a:rPr lang="fi-FI" sz="2800" smtClean="0"/>
              <a:t> (kansanvalta)</a:t>
            </a:r>
            <a:endParaRPr lang="fi-FI" sz="2800" u="sng" smtClean="0"/>
          </a:p>
          <a:p>
            <a:pPr eaLnBrk="1" hangingPunct="1"/>
            <a:r>
              <a:rPr lang="fi-FI" sz="2800" smtClean="0"/>
              <a:t>vallankäytön muoto kehittyi Ateenassa 500-luvulla eKr.</a:t>
            </a:r>
          </a:p>
          <a:p>
            <a:pPr eaLnBrk="1" hangingPunct="1"/>
            <a:r>
              <a:rPr lang="fi-FI" sz="2800" smtClean="0"/>
              <a:t>tavallisten kansalaisten ja sotilaiden vaurastuminen</a:t>
            </a:r>
            <a:r>
              <a:rPr lang="fi-FI" sz="2800" smtClean="0">
                <a:sym typeface="Wingdings" pitchFamily="2" charset="2"/>
              </a:rPr>
              <a:t>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fi-FI" sz="2800" smtClean="0">
                <a:sym typeface="Wingdings" pitchFamily="2" charset="2"/>
              </a:rPr>
              <a:t> kaupankäynti rikastutti tavallisia kansalaisia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fi-FI" sz="2800" smtClean="0">
                <a:sym typeface="Wingdings" pitchFamily="2" charset="2"/>
              </a:rPr>
              <a:t> sodissa jalkamiesten ja soutajien asema vahvistui</a:t>
            </a:r>
          </a:p>
          <a:p>
            <a:pPr eaLnBrk="1" hangingPunct="1"/>
            <a:r>
              <a:rPr lang="fi-FI" sz="2800" smtClean="0">
                <a:sym typeface="Wingdings" pitchFamily="2" charset="2"/>
              </a:rPr>
              <a:t>nämä ryhmät alkoivat vaatia poliittisia oikeuksia demokratian syntyminen</a:t>
            </a:r>
          </a:p>
          <a:p>
            <a:pPr eaLnBrk="1" hangingPunct="1"/>
            <a:r>
              <a:rPr lang="fi-FI" sz="2800" smtClean="0">
                <a:sym typeface="Wingdings" pitchFamily="2" charset="2"/>
              </a:rPr>
              <a:t>päättävä elin oli kansankokous</a:t>
            </a:r>
          </a:p>
          <a:p>
            <a:pPr eaLnBrk="1" hangingPunct="1"/>
            <a:r>
              <a:rPr lang="fi-FI" sz="2800" smtClean="0">
                <a:sym typeface="Wingdings" pitchFamily="2" charset="2"/>
              </a:rPr>
              <a:t>viidensadan neuvosto valmisteli ja toimeenpani asiat</a:t>
            </a:r>
          </a:p>
          <a:p>
            <a:pPr eaLnBrk="1" hangingPunct="1"/>
            <a:r>
              <a:rPr lang="fi-FI" sz="2800" smtClean="0">
                <a:sym typeface="Wingdings" pitchFamily="2" charset="2"/>
              </a:rPr>
              <a:t>kansantuomioistuin jakoi oikeutta</a:t>
            </a:r>
            <a:endParaRPr lang="fi-FI" sz="2800" smtClean="0"/>
          </a:p>
          <a:p>
            <a:pPr eaLnBrk="1" hangingPunct="1"/>
            <a:endParaRPr lang="fi-FI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333375"/>
            <a:ext cx="8229600" cy="597535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fi-FI" sz="2800" smtClean="0"/>
              <a:t>4. </a:t>
            </a:r>
            <a:r>
              <a:rPr lang="fi-FI" sz="2800" u="sng" smtClean="0"/>
              <a:t>Filosofia </a:t>
            </a:r>
            <a:r>
              <a:rPr lang="fi-FI" sz="2800" smtClean="0"/>
              <a:t>(viisauden rakastaminen)</a:t>
            </a:r>
            <a:endParaRPr lang="fi-FI" sz="2800" u="sng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fi-FI" sz="2800" smtClean="0"/>
              <a:t>kaikkea voidaan pohtia kriittisesti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fi-FI" sz="2800" smtClean="0"/>
              <a:t>tietoon perustuva maailmankuva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fi-FI" sz="2800" smtClean="0"/>
              <a:t>Kaksi koulukuntaa: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lphaLcParenR"/>
            </a:pPr>
            <a:r>
              <a:rPr lang="fi-FI" sz="2800" smtClean="0"/>
              <a:t>Luonnonfilosofit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fi-FI" sz="2800" smtClean="0"/>
              <a:t>käsityksiä maailmankaikkeudesta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fi-FI" sz="2800" smtClean="0">
                <a:hlinkClick r:id="rId2"/>
              </a:rPr>
              <a:t>Pythagoras</a:t>
            </a:r>
            <a:r>
              <a:rPr lang="fi-FI" sz="2800" smtClean="0">
                <a:sym typeface="Wingdings" pitchFamily="2" charset="2"/>
              </a:rPr>
              <a:t> lukujen maailma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fi-FI" sz="2800" smtClean="0">
                <a:sym typeface="Wingdings" pitchFamily="2" charset="2"/>
              </a:rPr>
              <a:t>Demokritos atomien maailma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lphaLcParenR" startAt="2"/>
            </a:pPr>
            <a:r>
              <a:rPr lang="fi-FI" sz="2800" smtClean="0"/>
              <a:t>Sofistit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fi-FI" sz="2800" smtClean="0"/>
              <a:t>keskityttiin ihmiseen</a:t>
            </a:r>
            <a:r>
              <a:rPr lang="fi-FI" sz="2800" smtClean="0">
                <a:sym typeface="Wingdings" pitchFamily="2" charset="2"/>
              </a:rPr>
              <a:t> väittely- ja puhetaito</a:t>
            </a:r>
            <a:endParaRPr lang="fi-FI" sz="2800" smtClean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fi-FI" sz="2800" smtClean="0">
                <a:hlinkClick r:id="rId3"/>
              </a:rPr>
              <a:t>Sokrates</a:t>
            </a:r>
            <a:r>
              <a:rPr lang="fi-FI" sz="2800" smtClean="0">
                <a:sym typeface="Wingdings" pitchFamily="2" charset="2"/>
              </a:rPr>
              <a:t> oman tiedon rajallisuus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fi-FI" sz="2800" smtClean="0">
                <a:hlinkClick r:id="rId4"/>
              </a:rPr>
              <a:t>Platon</a:t>
            </a:r>
            <a:r>
              <a:rPr lang="fi-FI" sz="2800" smtClean="0">
                <a:sym typeface="Wingdings" pitchFamily="2" charset="2"/>
              </a:rPr>
              <a:t> ihannevaltion kehittäjä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fi-FI" sz="2800" smtClean="0">
                <a:hlinkClick r:id="rId5"/>
              </a:rPr>
              <a:t>Aristoteles</a:t>
            </a:r>
            <a:r>
              <a:rPr lang="fi-FI" sz="2800" smtClean="0">
                <a:sym typeface="Wingdings" pitchFamily="2" charset="2"/>
              </a:rPr>
              <a:t> logiikan kehittäjä</a:t>
            </a:r>
            <a:endParaRPr lang="fi-FI" sz="2800" smtClean="0"/>
          </a:p>
          <a:p>
            <a:pPr marL="609600" indent="-609600" eaLnBrk="1" hangingPunct="1">
              <a:lnSpc>
                <a:spcPct val="80000"/>
              </a:lnSpc>
            </a:pPr>
            <a:endParaRPr lang="fi-FI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549275"/>
            <a:ext cx="8713787" cy="51117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i-FI" sz="2800" smtClean="0"/>
              <a:t>5. </a:t>
            </a:r>
            <a:r>
              <a:rPr lang="fi-FI" sz="2800" u="sng" smtClean="0"/>
              <a:t>Hellenismi </a:t>
            </a:r>
          </a:p>
          <a:p>
            <a:pPr eaLnBrk="1" hangingPunct="1"/>
            <a:r>
              <a:rPr lang="fi-FI" sz="2800" smtClean="0"/>
              <a:t>300-luvulta eKr vuoteen 30 jKr</a:t>
            </a:r>
          </a:p>
          <a:p>
            <a:pPr eaLnBrk="1" hangingPunct="1"/>
            <a:r>
              <a:rPr lang="fi-FI" sz="2800" smtClean="0"/>
              <a:t>Aleksanteri Suuren valloitukset</a:t>
            </a:r>
            <a:r>
              <a:rPr lang="fi-FI" sz="2800" smtClean="0">
                <a:sym typeface="Wingdings" pitchFamily="2" charset="2"/>
              </a:rPr>
              <a:t> kreikkalaisen ja itämaisen kulttuurin sekoitus</a:t>
            </a:r>
          </a:p>
          <a:p>
            <a:pPr eaLnBrk="1" hangingPunct="1"/>
            <a:r>
              <a:rPr lang="fi-FI" sz="2800" smtClean="0">
                <a:sym typeface="Wingdings" pitchFamily="2" charset="2"/>
              </a:rPr>
              <a:t>Käsitys jumalkuninkuudesta</a:t>
            </a:r>
          </a:p>
          <a:p>
            <a:pPr eaLnBrk="1" hangingPunct="1"/>
            <a:r>
              <a:rPr lang="fi-FI" sz="2800" smtClean="0">
                <a:sym typeface="Wingdings" pitchFamily="2" charset="2"/>
              </a:rPr>
              <a:t>Tieteiden kehitys: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fi-FI" sz="2800" smtClean="0"/>
              <a:t> lääketiede</a:t>
            </a:r>
            <a:r>
              <a:rPr lang="fi-FI" sz="2800" smtClean="0">
                <a:sym typeface="Wingdings" pitchFamily="2" charset="2"/>
              </a:rPr>
              <a:t> Hippokrateen teokset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fi-FI" sz="2800" smtClean="0">
                <a:sym typeface="Wingdings" pitchFamily="2" charset="2"/>
              </a:rPr>
              <a:t> mekaniikka Heronin keksinnöt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fi-FI" sz="2800" smtClean="0">
                <a:sym typeface="Wingdings" pitchFamily="2" charset="2"/>
              </a:rPr>
              <a:t> tähtitiede Ptolemaioksen maakeskeinen     maailmankuva</a:t>
            </a:r>
            <a:endParaRPr lang="fi-FI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 smtClean="0"/>
              <a:t>ANTIIKIN ROOMA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6762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i-FI" smtClean="0"/>
              <a:t>1. </a:t>
            </a:r>
            <a:r>
              <a:rPr lang="fi-FI" u="sng" smtClean="0"/>
              <a:t>Rooman henkinen perintö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39750" y="2420938"/>
            <a:ext cx="3744913" cy="3587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84213" y="2420938"/>
            <a:ext cx="3311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sz="1600"/>
              <a:t>Roomalaiset saivat kreikkalaisilta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39750" y="2852738"/>
            <a:ext cx="3744913" cy="3587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539750" y="3284538"/>
            <a:ext cx="3744913" cy="3587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539750" y="3716338"/>
            <a:ext cx="3744913" cy="3587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539750" y="4149725"/>
            <a:ext cx="3744913" cy="3587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539750" y="4581525"/>
            <a:ext cx="3744913" cy="3587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684213" y="2852738"/>
            <a:ext cx="3167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i-FI" sz="1600"/>
              <a:t>Kreikan jumalat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684213" y="3284538"/>
            <a:ext cx="3240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i-FI" sz="1600"/>
              <a:t>Veistotaide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611188" y="3716338"/>
            <a:ext cx="35290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i-FI" sz="1600"/>
              <a:t>Arkkitehtuurin tyylipiirteet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611188" y="4149725"/>
            <a:ext cx="3600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i-FI" sz="1600"/>
              <a:t>Filosofia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611188" y="4581525"/>
            <a:ext cx="35290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i-FI" sz="1600"/>
              <a:t>Teatteri</a:t>
            </a:r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4572000" y="2420938"/>
            <a:ext cx="3744913" cy="358775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4643438" y="2420938"/>
            <a:ext cx="3600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i-FI" sz="1600"/>
              <a:t>Roomalaiset kehittivät itse</a:t>
            </a: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4572000" y="2852738"/>
            <a:ext cx="3744913" cy="358775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4643438" y="2852738"/>
            <a:ext cx="3600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i-FI" sz="1600"/>
              <a:t>Keskitetty hallinto</a:t>
            </a:r>
          </a:p>
        </p:txBody>
      </p:sp>
      <p:sp>
        <p:nvSpPr>
          <p:cNvPr id="12309" name="Rectangle 21"/>
          <p:cNvSpPr>
            <a:spLocks noChangeArrowheads="1"/>
          </p:cNvSpPr>
          <p:nvPr/>
        </p:nvSpPr>
        <p:spPr bwMode="auto">
          <a:xfrm>
            <a:off x="4572000" y="3284538"/>
            <a:ext cx="3744913" cy="358775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4643438" y="3284538"/>
            <a:ext cx="35290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i-FI" sz="1600"/>
              <a:t>Roomalainen oikeus</a:t>
            </a:r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4572000" y="3716338"/>
            <a:ext cx="3744913" cy="358775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4643438" y="3716338"/>
            <a:ext cx="35290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i-FI" sz="1600"/>
              <a:t>Sotataito</a:t>
            </a:r>
          </a:p>
        </p:txBody>
      </p:sp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4572000" y="4149725"/>
            <a:ext cx="3744913" cy="358775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4643438" y="4149725"/>
            <a:ext cx="35290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i-FI" sz="1600"/>
              <a:t>Insinööritaito</a:t>
            </a:r>
          </a:p>
        </p:txBody>
      </p:sp>
      <p:sp>
        <p:nvSpPr>
          <p:cNvPr id="12315" name="Rectangle 27"/>
          <p:cNvSpPr>
            <a:spLocks noChangeArrowheads="1"/>
          </p:cNvSpPr>
          <p:nvPr/>
        </p:nvSpPr>
        <p:spPr bwMode="auto">
          <a:xfrm>
            <a:off x="4572000" y="4581525"/>
            <a:ext cx="3744913" cy="358775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4643438" y="4581525"/>
            <a:ext cx="3600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i-FI" sz="1600"/>
              <a:t>Betoni</a:t>
            </a:r>
          </a:p>
        </p:txBody>
      </p:sp>
      <p:sp>
        <p:nvSpPr>
          <p:cNvPr id="12317" name="Rectangle 29"/>
          <p:cNvSpPr>
            <a:spLocks noChangeArrowheads="1"/>
          </p:cNvSpPr>
          <p:nvPr/>
        </p:nvSpPr>
        <p:spPr bwMode="auto">
          <a:xfrm>
            <a:off x="4572000" y="5013325"/>
            <a:ext cx="3744913" cy="358775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12318" name="Rectangle 30"/>
          <p:cNvSpPr>
            <a:spLocks noChangeArrowheads="1"/>
          </p:cNvSpPr>
          <p:nvPr/>
        </p:nvSpPr>
        <p:spPr bwMode="auto">
          <a:xfrm>
            <a:off x="4572000" y="5445125"/>
            <a:ext cx="3744913" cy="358775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12319" name="Rectangle 31"/>
          <p:cNvSpPr>
            <a:spLocks noChangeArrowheads="1"/>
          </p:cNvSpPr>
          <p:nvPr/>
        </p:nvSpPr>
        <p:spPr bwMode="auto">
          <a:xfrm>
            <a:off x="4572000" y="5876925"/>
            <a:ext cx="3744913" cy="358775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12320" name="Rectangle 32"/>
          <p:cNvSpPr>
            <a:spLocks noChangeArrowheads="1"/>
          </p:cNvSpPr>
          <p:nvPr/>
        </p:nvSpPr>
        <p:spPr bwMode="auto">
          <a:xfrm>
            <a:off x="4572000" y="6308725"/>
            <a:ext cx="3744913" cy="358775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12321" name="Text Box 33"/>
          <p:cNvSpPr txBox="1">
            <a:spLocks noChangeArrowheads="1"/>
          </p:cNvSpPr>
          <p:nvPr/>
        </p:nvSpPr>
        <p:spPr bwMode="auto">
          <a:xfrm>
            <a:off x="4643438" y="5013325"/>
            <a:ext cx="35290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i-FI" sz="1600"/>
              <a:t>Holvikaaret</a:t>
            </a:r>
          </a:p>
        </p:txBody>
      </p:sp>
      <p:sp>
        <p:nvSpPr>
          <p:cNvPr id="12322" name="Text Box 34"/>
          <p:cNvSpPr txBox="1">
            <a:spLocks noChangeArrowheads="1"/>
          </p:cNvSpPr>
          <p:nvPr/>
        </p:nvSpPr>
        <p:spPr bwMode="auto">
          <a:xfrm>
            <a:off x="4643438" y="5445125"/>
            <a:ext cx="3600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i-FI" sz="1600"/>
              <a:t>Akveduktit</a:t>
            </a:r>
          </a:p>
        </p:txBody>
      </p:sp>
      <p:sp>
        <p:nvSpPr>
          <p:cNvPr id="12323" name="Text Box 35"/>
          <p:cNvSpPr txBox="1">
            <a:spLocks noChangeArrowheads="1"/>
          </p:cNvSpPr>
          <p:nvPr/>
        </p:nvSpPr>
        <p:spPr bwMode="auto">
          <a:xfrm>
            <a:off x="4643438" y="5876925"/>
            <a:ext cx="3600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i-FI" sz="1600"/>
              <a:t>Tiet</a:t>
            </a:r>
          </a:p>
        </p:txBody>
      </p:sp>
      <p:sp>
        <p:nvSpPr>
          <p:cNvPr id="12324" name="Text Box 36"/>
          <p:cNvSpPr txBox="1">
            <a:spLocks noChangeArrowheads="1"/>
          </p:cNvSpPr>
          <p:nvPr/>
        </p:nvSpPr>
        <p:spPr bwMode="auto">
          <a:xfrm>
            <a:off x="4643438" y="6308725"/>
            <a:ext cx="35290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i-FI" sz="1600" dirty="0"/>
              <a:t>Roomalaiset </a:t>
            </a:r>
            <a:r>
              <a:rPr lang="fi-FI" sz="1600" dirty="0" smtClean="0"/>
              <a:t>numerot</a:t>
            </a:r>
            <a:endParaRPr lang="fi-FI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  <p:bldP spid="12292" grpId="0" animBg="1"/>
      <p:bldP spid="12293" grpId="0"/>
      <p:bldP spid="12294" grpId="0" animBg="1"/>
      <p:bldP spid="12295" grpId="0" animBg="1"/>
      <p:bldP spid="12296" grpId="0" animBg="1"/>
      <p:bldP spid="12297" grpId="0" animBg="1"/>
      <p:bldP spid="12298" grpId="0" animBg="1"/>
      <p:bldP spid="12299" grpId="0"/>
      <p:bldP spid="12300" grpId="0"/>
      <p:bldP spid="12301" grpId="0"/>
      <p:bldP spid="12303" grpId="0"/>
      <p:bldP spid="12304" grpId="0"/>
      <p:bldP spid="12305" grpId="0" animBg="1"/>
      <p:bldP spid="12306" grpId="0"/>
      <p:bldP spid="12307" grpId="0" animBg="1"/>
      <p:bldP spid="12308" grpId="0"/>
      <p:bldP spid="12309" grpId="0" animBg="1"/>
      <p:bldP spid="12310" grpId="0"/>
      <p:bldP spid="12311" grpId="0" animBg="1"/>
      <p:bldP spid="12312" grpId="0"/>
      <p:bldP spid="12313" grpId="0" animBg="1"/>
      <p:bldP spid="12314" grpId="0"/>
      <p:bldP spid="12315" grpId="0" animBg="1"/>
      <p:bldP spid="12316" grpId="0"/>
      <p:bldP spid="12317" grpId="0" animBg="1"/>
      <p:bldP spid="12318" grpId="0" animBg="1"/>
      <p:bldP spid="12319" grpId="0" animBg="1"/>
      <p:bldP spid="12320" grpId="0" animBg="1"/>
      <p:bldP spid="12321" grpId="0"/>
      <p:bldP spid="12322" grpId="0"/>
      <p:bldP spid="12323" grpId="0"/>
      <p:bldP spid="123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229600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i-FI" smtClean="0"/>
              <a:t>2. </a:t>
            </a:r>
            <a:r>
              <a:rPr lang="fi-FI" u="sng" smtClean="0"/>
              <a:t>Kristinusko</a:t>
            </a:r>
          </a:p>
          <a:p>
            <a:pPr eaLnBrk="1" hangingPunct="1"/>
            <a:r>
              <a:rPr lang="fi-FI" smtClean="0"/>
              <a:t>vainoista huolimatta kristinusko levisi</a:t>
            </a:r>
          </a:p>
          <a:p>
            <a:pPr eaLnBrk="1" hangingPunct="1"/>
            <a:r>
              <a:rPr lang="fi-FI" smtClean="0"/>
              <a:t>Rooman oma uskonto menetti asemansa</a:t>
            </a:r>
          </a:p>
          <a:p>
            <a:pPr eaLnBrk="1" hangingPunct="1"/>
            <a:r>
              <a:rPr lang="fi-FI" smtClean="0"/>
              <a:t>kristinuskon mystisyys kiinnosti</a:t>
            </a:r>
          </a:p>
          <a:p>
            <a:pPr eaLnBrk="1" hangingPunct="1"/>
            <a:r>
              <a:rPr lang="fi-FI" smtClean="0"/>
              <a:t>Konstantinus</a:t>
            </a:r>
            <a:r>
              <a:rPr lang="fi-FI" smtClean="0">
                <a:hlinkClick r:id="rId2"/>
              </a:rPr>
              <a:t> </a:t>
            </a:r>
            <a:r>
              <a:rPr lang="fi-FI" smtClean="0">
                <a:hlinkClick r:id="rId2"/>
              </a:rPr>
              <a:t>Suuri</a:t>
            </a:r>
            <a:r>
              <a:rPr lang="fi-FI" smtClean="0">
                <a:hlinkClick r:id="rId2"/>
              </a:rPr>
              <a:t> </a:t>
            </a:r>
            <a:r>
              <a:rPr lang="fi-FI" smtClean="0"/>
              <a:t>salli kristinuskon</a:t>
            </a:r>
          </a:p>
          <a:p>
            <a:pPr eaLnBrk="1" hangingPunct="1"/>
            <a:r>
              <a:rPr lang="fi-FI" smtClean="0"/>
              <a:t>300-luvun lopulla Rooman virallinen uskonto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 smtClean="0"/>
              <a:t>ANTIIKIN PERINTÖ</a:t>
            </a:r>
          </a:p>
        </p:txBody>
      </p:sp>
      <p:sp>
        <p:nvSpPr>
          <p:cNvPr id="15364" name="Oval 4"/>
          <p:cNvSpPr>
            <a:spLocks noChangeArrowheads="1"/>
          </p:cNvSpPr>
          <p:nvPr/>
        </p:nvSpPr>
        <p:spPr bwMode="auto">
          <a:xfrm>
            <a:off x="3203575" y="2636838"/>
            <a:ext cx="2447925" cy="1368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492500" y="2924175"/>
            <a:ext cx="18002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i-FI"/>
              <a:t>Mitä olemme perineet antiikista?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3276600" y="1773238"/>
            <a:ext cx="1727200" cy="503237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348038" y="1844675"/>
            <a:ext cx="1655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/>
              <a:t>Taideihanteet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323850" y="1196975"/>
            <a:ext cx="1944688" cy="6477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539750" y="1268413"/>
            <a:ext cx="1439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/>
              <a:t>KREIKKA</a:t>
            </a: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539750" y="2060575"/>
            <a:ext cx="1655763" cy="360363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539750" y="2708275"/>
            <a:ext cx="1655763" cy="360363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611188" y="2060575"/>
            <a:ext cx="1512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/>
              <a:t>Filosofia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611188" y="2708275"/>
            <a:ext cx="1512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/>
              <a:t>Demokratia</a:t>
            </a:r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6300788" y="1412875"/>
            <a:ext cx="1655762" cy="360363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6300788" y="1412875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/>
              <a:t>Olympialaiset</a:t>
            </a:r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6156325" y="2276475"/>
            <a:ext cx="1655763" cy="360363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6227763" y="2276475"/>
            <a:ext cx="1439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/>
              <a:t>Teatteri</a:t>
            </a:r>
          </a:p>
        </p:txBody>
      </p:sp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395288" y="4005263"/>
            <a:ext cx="1873250" cy="792162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539750" y="4149725"/>
            <a:ext cx="1439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/>
              <a:t>ROOMA</a:t>
            </a:r>
          </a:p>
        </p:txBody>
      </p:sp>
      <p:sp>
        <p:nvSpPr>
          <p:cNvPr id="15382" name="Rectangle 22"/>
          <p:cNvSpPr>
            <a:spLocks noChangeArrowheads="1"/>
          </p:cNvSpPr>
          <p:nvPr/>
        </p:nvSpPr>
        <p:spPr bwMode="auto">
          <a:xfrm>
            <a:off x="2124075" y="5084763"/>
            <a:ext cx="1871663" cy="4318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2195513" y="5157788"/>
            <a:ext cx="16557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/>
              <a:t>Kristinusko</a:t>
            </a:r>
          </a:p>
        </p:txBody>
      </p:sp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179388" y="5661025"/>
            <a:ext cx="1871662" cy="720725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15385" name="Text Box 25"/>
          <p:cNvSpPr txBox="1">
            <a:spLocks noChangeArrowheads="1"/>
          </p:cNvSpPr>
          <p:nvPr/>
        </p:nvSpPr>
        <p:spPr bwMode="auto">
          <a:xfrm>
            <a:off x="250825" y="5734050"/>
            <a:ext cx="172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/>
              <a:t>Roomalaiset numerot</a:t>
            </a:r>
          </a:p>
        </p:txBody>
      </p:sp>
      <p:sp>
        <p:nvSpPr>
          <p:cNvPr id="15386" name="Rectangle 26"/>
          <p:cNvSpPr>
            <a:spLocks noChangeArrowheads="1"/>
          </p:cNvSpPr>
          <p:nvPr/>
        </p:nvSpPr>
        <p:spPr bwMode="auto">
          <a:xfrm>
            <a:off x="5003800" y="5661025"/>
            <a:ext cx="1871663" cy="4318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15387" name="Text Box 27"/>
          <p:cNvSpPr txBox="1">
            <a:spLocks noChangeArrowheads="1"/>
          </p:cNvSpPr>
          <p:nvPr/>
        </p:nvSpPr>
        <p:spPr bwMode="auto">
          <a:xfrm>
            <a:off x="5076825" y="5734050"/>
            <a:ext cx="18716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/>
              <a:t>Käytännöllisyys</a:t>
            </a:r>
          </a:p>
        </p:txBody>
      </p:sp>
      <p:sp>
        <p:nvSpPr>
          <p:cNvPr id="15388" name="Rectangle 28"/>
          <p:cNvSpPr>
            <a:spLocks noChangeArrowheads="1"/>
          </p:cNvSpPr>
          <p:nvPr/>
        </p:nvSpPr>
        <p:spPr bwMode="auto">
          <a:xfrm>
            <a:off x="6877050" y="4941888"/>
            <a:ext cx="1871663" cy="4318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6948488" y="4941888"/>
            <a:ext cx="172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/>
              <a:t>Oikeuskäyttö</a:t>
            </a:r>
          </a:p>
        </p:txBody>
      </p:sp>
      <p:sp>
        <p:nvSpPr>
          <p:cNvPr id="15390" name="Rectangle 30"/>
          <p:cNvSpPr>
            <a:spLocks noChangeArrowheads="1"/>
          </p:cNvSpPr>
          <p:nvPr/>
        </p:nvSpPr>
        <p:spPr bwMode="auto">
          <a:xfrm>
            <a:off x="3779838" y="4365625"/>
            <a:ext cx="2592387" cy="4318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15391" name="Text Box 31"/>
          <p:cNvSpPr txBox="1">
            <a:spLocks noChangeArrowheads="1"/>
          </p:cNvSpPr>
          <p:nvPr/>
        </p:nvSpPr>
        <p:spPr bwMode="auto">
          <a:xfrm>
            <a:off x="3851275" y="4365625"/>
            <a:ext cx="2449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/>
              <a:t>Juliaaninen kalenteri</a:t>
            </a:r>
          </a:p>
        </p:txBody>
      </p:sp>
      <p:sp>
        <p:nvSpPr>
          <p:cNvPr id="15392" name="Rectangle 32"/>
          <p:cNvSpPr>
            <a:spLocks noChangeArrowheads="1"/>
          </p:cNvSpPr>
          <p:nvPr/>
        </p:nvSpPr>
        <p:spPr bwMode="auto">
          <a:xfrm>
            <a:off x="6227763" y="2924175"/>
            <a:ext cx="1657350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15393" name="Text Box 33"/>
          <p:cNvSpPr txBox="1">
            <a:spLocks noChangeArrowheads="1"/>
          </p:cNvSpPr>
          <p:nvPr/>
        </p:nvSpPr>
        <p:spPr bwMode="auto">
          <a:xfrm>
            <a:off x="6372225" y="2924175"/>
            <a:ext cx="12239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/>
              <a:t>Kielet: kreikka ja latina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5" grpId="0"/>
      <p:bldP spid="15367" grpId="0" animBg="1"/>
      <p:bldP spid="15368" grpId="0"/>
      <p:bldP spid="15369" grpId="0" animBg="1"/>
      <p:bldP spid="15370" grpId="0"/>
      <p:bldP spid="15372" grpId="0" animBg="1"/>
      <p:bldP spid="15373" grpId="0" animBg="1"/>
      <p:bldP spid="15374" grpId="0"/>
      <p:bldP spid="15375" grpId="0"/>
      <p:bldP spid="15376" grpId="0" animBg="1"/>
      <p:bldP spid="15377" grpId="0"/>
      <p:bldP spid="15378" grpId="0" animBg="1"/>
      <p:bldP spid="15379" grpId="0"/>
      <p:bldP spid="15380" grpId="0" animBg="1"/>
      <p:bldP spid="15381" grpId="0"/>
      <p:bldP spid="15382" grpId="0" animBg="1"/>
      <p:bldP spid="15383" grpId="0"/>
      <p:bldP spid="15384" grpId="0" animBg="1"/>
      <p:bldP spid="15385" grpId="0"/>
      <p:bldP spid="15386" grpId="0" animBg="1"/>
      <p:bldP spid="15387" grpId="0"/>
      <p:bldP spid="15388" grpId="0" animBg="1"/>
      <p:bldP spid="15389" grpId="0"/>
      <p:bldP spid="15390" grpId="0" animBg="1"/>
      <p:bldP spid="15391" grpId="0"/>
      <p:bldP spid="15392" grpId="0" animBg="1"/>
      <p:bldP spid="15393" grpId="0"/>
    </p:bldLst>
  </p:timing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408</TotalTime>
  <Words>314</Words>
  <Application>Microsoft Office PowerPoint</Application>
  <PresentationFormat>Näytössä katseltava diaesitys (4:3)</PresentationFormat>
  <Paragraphs>101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Mountain Top</vt:lpstr>
      <vt:lpstr>ANTIIKKI 800 eKr. – 400 jKr. </vt:lpstr>
      <vt:lpstr>ANTIIKIN KREIKKA</vt:lpstr>
      <vt:lpstr>Dia 3</vt:lpstr>
      <vt:lpstr>Dia 4</vt:lpstr>
      <vt:lpstr>Dia 5</vt:lpstr>
      <vt:lpstr>Dia 6</vt:lpstr>
      <vt:lpstr>ANTIIKIN ROOMA</vt:lpstr>
      <vt:lpstr>Dia 8</vt:lpstr>
      <vt:lpstr>ANTIIKIN PERINTÖ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ANTIIKKI 800 eKr. – 400 jKr.</dc:title>
  <dc:creator>Pekka</dc:creator>
  <cp:lastModifiedBy>Toni Uusimäki</cp:lastModifiedBy>
  <cp:revision>14</cp:revision>
  <dcterms:created xsi:type="dcterms:W3CDTF">2010-01-18T15:16:32Z</dcterms:created>
  <dcterms:modified xsi:type="dcterms:W3CDTF">2017-01-10T07:47:06Z</dcterms:modified>
</cp:coreProperties>
</file>