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95" r:id="rId3"/>
    <p:sldId id="265" r:id="rId4"/>
    <p:sldId id="266" r:id="rId5"/>
    <p:sldId id="267" r:id="rId6"/>
    <p:sldId id="268" r:id="rId7"/>
    <p:sldId id="293" r:id="rId8"/>
    <p:sldId id="270" r:id="rId9"/>
    <p:sldId id="271" r:id="rId10"/>
    <p:sldId id="259" r:id="rId11"/>
    <p:sldId id="272" r:id="rId12"/>
    <p:sldId id="273" r:id="rId13"/>
    <p:sldId id="294" r:id="rId14"/>
    <p:sldId id="275" r:id="rId15"/>
    <p:sldId id="291" r:id="rId16"/>
    <p:sldId id="276" r:id="rId17"/>
    <p:sldId id="274" r:id="rId18"/>
    <p:sldId id="277" r:id="rId19"/>
    <p:sldId id="278" r:id="rId20"/>
    <p:sldId id="279" r:id="rId21"/>
    <p:sldId id="280" r:id="rId22"/>
    <p:sldId id="281" r:id="rId23"/>
    <p:sldId id="261" r:id="rId24"/>
    <p:sldId id="282" r:id="rId25"/>
    <p:sldId id="262" r:id="rId26"/>
    <p:sldId id="263" r:id="rId27"/>
    <p:sldId id="289" r:id="rId28"/>
    <p:sldId id="283" r:id="rId29"/>
    <p:sldId id="292" r:id="rId30"/>
    <p:sldId id="284" r:id="rId31"/>
    <p:sldId id="285" r:id="rId32"/>
    <p:sldId id="290" r:id="rId33"/>
    <p:sldId id="286" r:id="rId34"/>
    <p:sldId id="287" r:id="rId35"/>
    <p:sldId id="288" r:id="rId36"/>
    <p:sldId id="264" r:id="rId3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../info.ppt#-1,1,Hyv&#228; Lukion historia - Cd-romin k&#228;ytt&#228;j&#228;!" TargetMode="External"/><Relationship Id="rId4" Type="http://schemas.openxmlformats.org/officeDocument/2006/relationships/hyperlink" Target="../index.ppt#-1,2,Lukion historian opettajan materiaali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5" name="AutoShape 16">
            <a:hlinkClick r:id="rId4" action="ppaction://hlinkpres?slideindex=2&amp;slidetitle=Lukion historian opettajan materiaali" highlightClick="1">
              <a:snd r:embed="rId3" name="click.wav"/>
            </a:hlinkClick>
          </p:cNvPr>
          <p:cNvSpPr>
            <a:spLocks noChangeAspect="1" noChangeArrowheads="1"/>
          </p:cNvSpPr>
          <p:nvPr userDrawn="1"/>
        </p:nvSpPr>
        <p:spPr bwMode="auto">
          <a:xfrm>
            <a:off x="7092950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" name="AutoShape 17">
            <a:hlinkClick r:id="" action="ppaction://hlinkshowjump?jump=endshow" highlightClick="1">
              <a:snd r:embed="rId3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7" name="AutoShape 18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65881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2988" y="3124200"/>
            <a:ext cx="7415212" cy="1752600"/>
          </a:xfrm>
          <a:solidFill>
            <a:srgbClr val="FFFFFF">
              <a:alpha val="67000"/>
            </a:srgbClr>
          </a:solidFill>
        </p:spPr>
        <p:txBody>
          <a:bodyPr/>
          <a:lstStyle>
            <a:lvl1pPr marL="0" indent="0" algn="ctr">
              <a:buFont typeface="Arial" charset="0"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i-FI"/>
              <a:t>Alaotsikko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1628775"/>
            <a:ext cx="7415212" cy="1495425"/>
          </a:xfrm>
          <a:solidFill>
            <a:srgbClr val="FFFFFF">
              <a:alpha val="67000"/>
            </a:srgbClr>
          </a:solidFill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i-FI"/>
              <a:t>OTSIKKOTYYLI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3C43A7A-1223-4763-B5C5-48FD6F7916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6563" y="692150"/>
            <a:ext cx="2033587" cy="561657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4213" y="692150"/>
            <a:ext cx="5949950" cy="56165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8134350" cy="92551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403350" y="1916113"/>
            <a:ext cx="36322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87950" y="1916113"/>
            <a:ext cx="36322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8134350" cy="92551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03350" y="1916113"/>
            <a:ext cx="36322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187950" y="1916113"/>
            <a:ext cx="36322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03350" y="1916113"/>
            <a:ext cx="36322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87950" y="1916113"/>
            <a:ext cx="36322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../info.ppt#-1,1,Hyv&#228; Lukion historia - Cd-romin k&#228;ytt&#228;j&#228;!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../index.ppt#-1,2,Lukion historian opettajan materiaali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7C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81088" y="536575"/>
            <a:ext cx="8062912" cy="632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008063" y="454025"/>
            <a:ext cx="409575" cy="403225"/>
          </a:xfrm>
          <a:prstGeom prst="rect">
            <a:avLst/>
          </a:prstGeom>
          <a:solidFill>
            <a:srgbClr val="A7C79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1079500" y="534988"/>
            <a:ext cx="649288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323850" y="693738"/>
            <a:ext cx="920750" cy="919162"/>
          </a:xfrm>
          <a:prstGeom prst="ellipse">
            <a:avLst/>
          </a:prstGeom>
          <a:solidFill>
            <a:srgbClr val="D4F5B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916113"/>
            <a:ext cx="7416800" cy="43926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tekstin perustyyli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771525" y="693738"/>
            <a:ext cx="8372475" cy="922337"/>
          </a:xfrm>
          <a:prstGeom prst="rect">
            <a:avLst/>
          </a:prstGeom>
          <a:gradFill rotWithShape="1">
            <a:gsLst>
              <a:gs pos="0">
                <a:srgbClr val="D4F5BD"/>
              </a:gs>
              <a:gs pos="100000">
                <a:srgbClr val="F8FDF5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92150"/>
            <a:ext cx="8134350" cy="925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Otsikko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752475" y="6535738"/>
            <a:ext cx="328613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433388" y="6208713"/>
            <a:ext cx="649287" cy="649287"/>
          </a:xfrm>
          <a:prstGeom prst="ellipse">
            <a:avLst/>
          </a:prstGeom>
          <a:solidFill>
            <a:srgbClr val="A7C79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8815388" y="217488"/>
            <a:ext cx="328612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4" name="Freeform 18"/>
          <p:cNvSpPr>
            <a:spLocks/>
          </p:cNvSpPr>
          <p:nvPr/>
        </p:nvSpPr>
        <p:spPr bwMode="auto">
          <a:xfrm rot="5400000">
            <a:off x="8574882" y="92869"/>
            <a:ext cx="487362" cy="64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136" y="1"/>
                  <a:pt x="133" y="181"/>
                  <a:pt x="0" y="181"/>
                </a:cubicBezTo>
                <a:lnTo>
                  <a:pt x="0" y="0"/>
                </a:lnTo>
                <a:close/>
              </a:path>
            </a:pathLst>
          </a:custGeom>
          <a:solidFill>
            <a:srgbClr val="A7C79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0436" name="AutoShape 20">
            <a:hlinkClick r:id="" action="ppaction://hlinkshowjump?jump=previousslide" highlightClick="1">
              <a:snd r:embed="rId15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7" name="AutoShape 21">
            <a:hlinkClick r:id="" action="ppaction://hlinkshowjump?jump=nextslide" highlightClick="1">
              <a:snd r:embed="rId15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8" name="AutoShape 22">
            <a:hlinkClick r:id="rId16" action="ppaction://hlinkpres?slideindex=2&amp;slidetitle=Lukion historian opettajan materiaali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9" name="AutoShape 23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60440" name="AutoShape 24">
            <a:hlinkClick r:id="rId17" action="ppaction://hlinkpres?slideindex=1&amp;slidetitle=Hyvä Lukion historia - Cd-romin käyttäjä!" highlightClick="1">
              <a:snd r:embed="rId15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429" grpId="0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slide" Target="slide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#-1,1,Hyv&#228; Lukion historia - Cd-romin k&#228;ytt&#228;j&#228;!" TargetMode="External"/><Relationship Id="rId4" Type="http://schemas.openxmlformats.org/officeDocument/2006/relationships/hyperlink" Target="../index.ppt#-1,2,Lukion historian opettajan materiaal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#-1,1,Hyv&#228; Lukion historia - Cd-romin k&#228;ytt&#228;j&#228;!" TargetMode="External"/><Relationship Id="rId4" Type="http://schemas.openxmlformats.org/officeDocument/2006/relationships/hyperlink" Target="../index.ppt#-1,2,Lukion historian opettajan materiaal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#-1,1,Hyv&#228; Lukion historia - Cd-romin k&#228;ytt&#228;j&#228;!" TargetMode="External"/><Relationship Id="rId4" Type="http://schemas.openxmlformats.org/officeDocument/2006/relationships/hyperlink" Target="../index.ppt#-1,2,Lukion historian opettajan materiaal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#-1,1,Hyv&#228; Lukion historia - Cd-romin k&#228;ytt&#228;j&#228;!" TargetMode="External"/><Relationship Id="rId4" Type="http://schemas.openxmlformats.org/officeDocument/2006/relationships/hyperlink" Target="../index.ppt#-1,2,Lukion historian opettajan materiaal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#-1,1,Hyv&#228; Lukion historia - Cd-romin k&#228;ytt&#228;j&#228;!" TargetMode="External"/><Relationship Id="rId4" Type="http://schemas.openxmlformats.org/officeDocument/2006/relationships/hyperlink" Target="../index.ppt#-1,2,Lukion historian opettajan materiaali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pic>
        <p:nvPicPr>
          <p:cNvPr id="3075" name="Picture 5" descr="koiekonheittaj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700213"/>
            <a:ext cx="2749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Eurooppalainen ihminen</a:t>
            </a:r>
            <a:br>
              <a:rPr lang="fi-FI" sz="2800"/>
            </a:br>
            <a:r>
              <a:rPr lang="fi-FI"/>
              <a:t>Antiikin kulttuuripiiri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916113"/>
            <a:ext cx="4681538" cy="4392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>
                <a:hlinkClick r:id="rId3" action="ppaction://hlinksldjump"/>
              </a:rPr>
              <a:t>Kreikkalainen maailma</a:t>
            </a:r>
            <a:endParaRPr lang="fi-FI"/>
          </a:p>
          <a:p>
            <a:pPr eaLnBrk="1" hangingPunct="1">
              <a:buFontTx/>
              <a:buNone/>
            </a:pPr>
            <a:r>
              <a:rPr lang="fi-FI">
                <a:hlinkClick r:id="rId4" action="ppaction://hlinksldjump"/>
              </a:rPr>
              <a:t>Tiedonjanosta tieteisiin</a:t>
            </a:r>
            <a:endParaRPr lang="fi-FI"/>
          </a:p>
          <a:p>
            <a:pPr eaLnBrk="1" hangingPunct="1">
              <a:buFontTx/>
              <a:buNone/>
            </a:pPr>
            <a:r>
              <a:rPr lang="fi-FI">
                <a:hlinkClick r:id="rId5" action="ppaction://hlinksldjump"/>
              </a:rPr>
              <a:t>Kuvataiteet värittävät ympäristöä</a:t>
            </a:r>
            <a:endParaRPr lang="fi-FI"/>
          </a:p>
          <a:p>
            <a:pPr eaLnBrk="1" hangingPunct="1">
              <a:buFontTx/>
              <a:buNone/>
            </a:pPr>
            <a:r>
              <a:rPr lang="fi-FI">
                <a:hlinkClick r:id="rId6" action="ppaction://hlinksldjump"/>
              </a:rPr>
              <a:t>Mytologiaa ja tieteitä</a:t>
            </a:r>
            <a:endParaRPr lang="fi-FI"/>
          </a:p>
          <a:p>
            <a:pPr eaLnBrk="1" hangingPunct="1">
              <a:buFontTx/>
              <a:buNone/>
            </a:pPr>
            <a:r>
              <a:rPr lang="fi-FI">
                <a:hlinkClick r:id="rId7" action="ppaction://hlinksldjump"/>
              </a:rPr>
              <a:t>Hellenistinen kulttuuri</a:t>
            </a:r>
            <a:endParaRPr lang="fi-FI"/>
          </a:p>
          <a:p>
            <a:pPr eaLnBrk="1" hangingPunct="1">
              <a:buFontTx/>
              <a:buNone/>
            </a:pPr>
            <a:r>
              <a:rPr lang="fi-FI">
                <a:hlinkClick r:id="rId8" action="ppaction://hlinksldjump"/>
              </a:rPr>
              <a:t>Rooman kaupunkikulttuuri</a:t>
            </a:r>
            <a:endParaRPr lang="fi-FI"/>
          </a:p>
          <a:p>
            <a:pPr eaLnBrk="1" hangingPunct="1">
              <a:buFontTx/>
              <a:buNone/>
            </a:pPr>
            <a:r>
              <a:rPr lang="fi-FI">
                <a:hlinkClick r:id="rId9" action="ppaction://hlinksldjump"/>
              </a:rPr>
              <a:t>Opettajan omat muistiinpanot</a:t>
            </a:r>
            <a:endParaRPr lang="fi-FI"/>
          </a:p>
          <a:p>
            <a:pPr eaLnBrk="1" hangingPunct="1">
              <a:buFontTx/>
              <a:buNone/>
            </a:pPr>
            <a:endParaRPr lang="fi-FI"/>
          </a:p>
          <a:p>
            <a:pPr eaLnBrk="1" hangingPunct="1">
              <a:buFontTx/>
              <a:buNone/>
            </a:pPr>
            <a:endParaRPr lang="fi-FI"/>
          </a:p>
          <a:p>
            <a:pPr eaLnBrk="1" hangingPunct="1">
              <a:buFontTx/>
              <a:buNone/>
            </a:pPr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Tiedonjanosta tieteisiin</a:t>
            </a:r>
            <a:br>
              <a:rPr lang="fi-FI" sz="2000"/>
            </a:br>
            <a:r>
              <a:rPr lang="fi-FI"/>
              <a:t>Filosofia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viisauden rakkaus ja puhdas tiedonjano</a:t>
            </a:r>
          </a:p>
          <a:p>
            <a:pPr eaLnBrk="1" hangingPunct="1"/>
            <a:r>
              <a:rPr lang="fi-FI"/>
              <a:t>luonnonfilosofit selittivät 500-luvulla Jooniassa ilmiöitä järjen avulla</a:t>
            </a:r>
          </a:p>
          <a:p>
            <a:pPr lvl="1" eaLnBrk="1" hangingPunct="1"/>
            <a:r>
              <a:rPr lang="fi-FI"/>
              <a:t>Thales: kaikki alkujaan vedestä</a:t>
            </a:r>
          </a:p>
          <a:p>
            <a:pPr lvl="1" eaLnBrk="1" hangingPunct="1"/>
            <a:r>
              <a:rPr lang="fi-FI"/>
              <a:t>Demokritos: kaikkeus koostuu atomeista</a:t>
            </a:r>
          </a:p>
          <a:p>
            <a:pPr lvl="1" eaLnBrk="1" hangingPunct="1"/>
            <a:r>
              <a:rPr lang="fi-FI"/>
              <a:t>Pythagoras: kaikkeus lukuja</a:t>
            </a:r>
          </a:p>
          <a:p>
            <a:pPr eaLnBrk="1" hangingPunct="1"/>
            <a:r>
              <a:rPr lang="fi-FI"/>
              <a:t>Ateenassa sofistit ottivat ihmisen kohteeksi luonnon sijaan</a:t>
            </a:r>
          </a:p>
          <a:p>
            <a:pPr lvl="1" eaLnBrk="1" hangingPunct="1"/>
            <a:r>
              <a:rPr lang="fi-FI"/>
              <a:t>Protagoras: ihminen kaiken mitta</a:t>
            </a:r>
          </a:p>
          <a:p>
            <a:pPr eaLnBrk="1" hangingPunct="1"/>
            <a:endParaRPr 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Tiedonjanosta tieteisiin</a:t>
            </a:r>
            <a:br>
              <a:rPr lang="fi-FI" sz="2000"/>
            </a:br>
            <a:r>
              <a:rPr lang="fi-FI"/>
              <a:t>Filosofia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Sokrates (469</a:t>
            </a:r>
            <a:r>
              <a:rPr lang="fi-FI">
                <a:cs typeface="Arial" charset="0"/>
              </a:rPr>
              <a:t>–</a:t>
            </a:r>
            <a:r>
              <a:rPr lang="fi-FI"/>
              <a:t>399 eKr.)</a:t>
            </a:r>
          </a:p>
          <a:p>
            <a:pPr lvl="1" eaLnBrk="1" hangingPunct="1"/>
            <a:r>
              <a:rPr lang="fi-FI"/>
              <a:t>hyve on tietoa</a:t>
            </a:r>
          </a:p>
          <a:p>
            <a:pPr eaLnBrk="1" hangingPunct="1"/>
            <a:r>
              <a:rPr lang="fi-FI"/>
              <a:t>Platon (427</a:t>
            </a:r>
            <a:r>
              <a:rPr lang="fi-FI">
                <a:cs typeface="Arial" charset="0"/>
              </a:rPr>
              <a:t>–</a:t>
            </a:r>
            <a:r>
              <a:rPr lang="fi-FI"/>
              <a:t>347 eKr.) Sokrateen oppipoika</a:t>
            </a:r>
          </a:p>
          <a:p>
            <a:pPr lvl="1" eaLnBrk="1" hangingPunct="1"/>
            <a:r>
              <a:rPr lang="fi-FI"/>
              <a:t>perusti Ateenaan Akademeian eli filosofikoulun</a:t>
            </a:r>
          </a:p>
          <a:p>
            <a:pPr lvl="1" eaLnBrk="1" hangingPunct="1"/>
            <a:r>
              <a:rPr lang="fi-FI"/>
              <a:t>ideaoppi ja valtio-oppi</a:t>
            </a:r>
          </a:p>
          <a:p>
            <a:pPr eaLnBrk="1" hangingPunct="1"/>
            <a:r>
              <a:rPr lang="fi-FI"/>
              <a:t>Aristoteles (384</a:t>
            </a:r>
            <a:r>
              <a:rPr lang="fi-FI">
                <a:cs typeface="Arial" charset="0"/>
              </a:rPr>
              <a:t>–</a:t>
            </a:r>
            <a:r>
              <a:rPr lang="fi-FI"/>
              <a:t>322 eKr.) Platonin oppipoika</a:t>
            </a:r>
          </a:p>
          <a:p>
            <a:pPr lvl="1" eaLnBrk="1" hangingPunct="1"/>
            <a:r>
              <a:rPr lang="fi-FI"/>
              <a:t>hylkäsi ideaopin ja uskoi aistihavaintoihin maailmasta – synnytti perustan empiirisille tieteille</a:t>
            </a:r>
          </a:p>
          <a:p>
            <a:pPr lvl="1" eaLnBrk="1" hangingPunct="1"/>
            <a:r>
              <a:rPr lang="fi-FI"/>
              <a:t>oli keskiajan auktoriteetti</a:t>
            </a:r>
          </a:p>
          <a:p>
            <a:pPr lvl="1" eaLnBrk="1" hangingPunct="1">
              <a:buFont typeface="Arial" charset="0"/>
              <a:buNone/>
            </a:pPr>
            <a:endParaRPr lang="fi-F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Tiedonjanosta tieteisiin</a:t>
            </a:r>
            <a:br>
              <a:rPr lang="fi-FI" sz="2000"/>
            </a:br>
            <a:r>
              <a:rPr lang="fi-FI"/>
              <a:t>Muut tieteet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Hippokrates, lääketieteen isä</a:t>
            </a:r>
          </a:p>
          <a:p>
            <a:pPr lvl="1" eaLnBrk="1" hangingPunct="1"/>
            <a:r>
              <a:rPr lang="fi-FI"/>
              <a:t>Kos-saarelle sairaala</a:t>
            </a:r>
          </a:p>
          <a:p>
            <a:pPr lvl="1" eaLnBrk="1" hangingPunct="1"/>
            <a:r>
              <a:rPr lang="fi-FI"/>
              <a:t>lääkärin vala</a:t>
            </a:r>
          </a:p>
          <a:p>
            <a:pPr eaLnBrk="1" hangingPunct="1"/>
            <a:r>
              <a:rPr lang="fi-FI"/>
              <a:t>Herodotos, historian isä</a:t>
            </a:r>
          </a:p>
          <a:p>
            <a:pPr lvl="1" eaLnBrk="1" hangingPunct="1"/>
            <a:r>
              <a:rPr lang="fi-FI"/>
              <a:t>persialaissotien kuvausta perimätiedon varassa</a:t>
            </a:r>
          </a:p>
          <a:p>
            <a:pPr lvl="1" eaLnBrk="1" hangingPunct="1"/>
            <a:r>
              <a:rPr lang="fi-FI"/>
              <a:t>kuvasi myös muuta kuin sotaa ja politiikkaa</a:t>
            </a:r>
          </a:p>
          <a:p>
            <a:pPr eaLnBrk="1" hangingPunct="1"/>
            <a:r>
              <a:rPr lang="fi-FI"/>
              <a:t>Thukydides</a:t>
            </a:r>
          </a:p>
          <a:p>
            <a:pPr lvl="1" eaLnBrk="1" hangingPunct="1"/>
            <a:r>
              <a:rPr lang="fi-FI"/>
              <a:t>peloponnesolaissotien historiaa</a:t>
            </a:r>
          </a:p>
          <a:p>
            <a:pPr lvl="1" eaLnBrk="1" hangingPunct="1"/>
            <a:r>
              <a:rPr lang="fi-FI"/>
              <a:t>syiden ja seurausten tarkempaa analysointia</a:t>
            </a:r>
          </a:p>
          <a:p>
            <a:pPr lvl="1" eaLnBrk="1" hangingPunct="1"/>
            <a:endParaRPr lang="fi-FI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16013" y="1700213"/>
            <a:ext cx="7777162" cy="48244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b="1"/>
              <a:t>Hippokrateen lääkärinvala:</a:t>
            </a:r>
          </a:p>
          <a:p>
            <a:endParaRPr lang="fi-FI" b="1"/>
          </a:p>
          <a:p>
            <a:r>
              <a:rPr lang="fi-FI" sz="1600"/>
              <a:t>”Vannon lääkäri Apollonin, Askiepioon, Hygieian, Panakeian ja kaikkien jumalien ja </a:t>
            </a:r>
          </a:p>
          <a:p>
            <a:r>
              <a:rPr lang="fi-FI" sz="1600"/>
              <a:t>jumalattarien kautta, ja otan heidät todistajiksi sille, että parhaan kykyni ja </a:t>
            </a:r>
          </a:p>
          <a:p>
            <a:r>
              <a:rPr lang="fi-FI" sz="1600"/>
              <a:t>ymmärrykseni mukaan pidän tämän valan ja velvollisuuden. </a:t>
            </a:r>
            <a:br>
              <a:rPr lang="fi-FI" sz="1600"/>
            </a:br>
            <a:r>
              <a:rPr lang="fi-FI" sz="1600"/>
              <a:t>Pidän tämän tieteen opettajani omien vanhempieni kaltaisena, ja jaan elämäni hänen </a:t>
            </a:r>
          </a:p>
          <a:p>
            <a:r>
              <a:rPr lang="fi-FI" sz="1600"/>
              <a:t>kanssaan ja maksan kaikki velkani hänelle. Pidän hänen poikiaan veljinäni ja opetan</a:t>
            </a:r>
          </a:p>
          <a:p>
            <a:r>
              <a:rPr lang="fi-FI" sz="1600"/>
              <a:t>heille tiedettä, jos he niin haluavat, ilman palkkiota ja sitoumusta. Esitän kirjoituksia, </a:t>
            </a:r>
          </a:p>
          <a:p>
            <a:r>
              <a:rPr lang="fi-FI" sz="1600"/>
              <a:t>suullista opetusta ja kaikkea uutta oppia edelleen omille pojilleni, opettajani pojille ja</a:t>
            </a:r>
          </a:p>
          <a:p>
            <a:r>
              <a:rPr lang="fi-FI" sz="1600"/>
              <a:t>niille oppilaille, jotka ovat vannoneet lääkärin valan, mutta en muille. </a:t>
            </a:r>
            <a:br>
              <a:rPr lang="fi-FI" sz="1600"/>
            </a:br>
            <a:r>
              <a:rPr lang="fi-FI" sz="1600"/>
              <a:t>Käsittelen parhaan kykyni ja ymmärrykseni mukaan sairaita enkä koskaan yritä </a:t>
            </a:r>
          </a:p>
          <a:p>
            <a:r>
              <a:rPr lang="fi-FI" sz="1600"/>
              <a:t>tehdä vahinkoa tai rikosta. </a:t>
            </a:r>
            <a:br>
              <a:rPr lang="fi-FI" sz="1600"/>
            </a:br>
            <a:r>
              <a:rPr lang="fi-FI" sz="1600"/>
              <a:t>En anna myrkkyä kenellekään sitä pyytävälle enkä suosittelekaan sellaista ainetta. </a:t>
            </a:r>
          </a:p>
          <a:p>
            <a:r>
              <a:rPr lang="fi-FI" sz="1600"/>
              <a:t>Myöskään en anna naiselle sikiön lähdettävää ainetta. Pidän sekä elämäni että </a:t>
            </a:r>
          </a:p>
          <a:p>
            <a:r>
              <a:rPr lang="fi-FI" sz="1600"/>
              <a:t>tekoni puhtaana ja pyhänä. Jokaiseen taloon menen auttamaan sairaita enkä </a:t>
            </a:r>
          </a:p>
          <a:p>
            <a:r>
              <a:rPr lang="fi-FI" sz="1600"/>
              <a:t>koskaan vahingoittamis- tai rikostarkoituksessa. En väärinkäytä asemaani </a:t>
            </a:r>
          </a:p>
          <a:p>
            <a:r>
              <a:rPr lang="fi-FI" sz="1600"/>
              <a:t>päästäkseni sukupuoliyhdyntään naisten tai miesten, vapaiden tai orjien kanssa. </a:t>
            </a:r>
            <a:br>
              <a:rPr lang="fi-FI" sz="1600"/>
            </a:br>
            <a:r>
              <a:rPr lang="fi-FI" sz="1600"/>
              <a:t>Kaiken, mitä virassani tai yksityishenkilönä voin nähdä tai kuulla sellaisesta, mitä ei </a:t>
            </a:r>
          </a:p>
          <a:p>
            <a:r>
              <a:rPr lang="fi-FI" sz="1600"/>
              <a:t>pidä levittää, pidän loukkaamattomina salaisuuksina.”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Kuvataiteet värittävät ympäristöä</a:t>
            </a:r>
            <a:br>
              <a:rPr lang="fi-FI" sz="2000"/>
            </a:br>
            <a:r>
              <a:rPr lang="fi-FI"/>
              <a:t>Arkkitehtuuri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temppelit jumalten asuinsijoja</a:t>
            </a:r>
          </a:p>
          <a:p>
            <a:pPr eaLnBrk="1" hangingPunct="1"/>
            <a:r>
              <a:rPr lang="fi-FI"/>
              <a:t>kalkkikivestä rakennettuja, marmorilla päällystettyjä </a:t>
            </a:r>
          </a:p>
          <a:p>
            <a:pPr eaLnBrk="1" hangingPunct="1"/>
            <a:r>
              <a:rPr lang="fi-FI"/>
              <a:t>kirkkain värein maalattuja </a:t>
            </a:r>
          </a:p>
          <a:p>
            <a:pPr eaLnBrk="1" hangingPunct="1"/>
            <a:r>
              <a:rPr lang="fi-FI"/>
              <a:t>ei holvausta vaan pylväsrivit reunustivat ulkoreunoja</a:t>
            </a:r>
          </a:p>
          <a:p>
            <a:pPr eaLnBrk="1" hangingPunct="1"/>
            <a:r>
              <a:rPr lang="fi-FI"/>
              <a:t>pylväiden päiden eli kapiteelien mukaan kolme tyylilajia</a:t>
            </a:r>
          </a:p>
          <a:p>
            <a:pPr lvl="1" eaLnBrk="1" hangingPunct="1"/>
            <a:r>
              <a:rPr lang="fi-FI"/>
              <a:t>doorilainen, joonialainen ja korinttilainen</a:t>
            </a:r>
          </a:p>
          <a:p>
            <a:pPr eaLnBrk="1" hangingPunct="1"/>
            <a:r>
              <a:rPr lang="fi-FI"/>
              <a:t>päätykolmiot harjakaton päissä ja palkiston friisit korkokuvin koristeltuja</a:t>
            </a:r>
          </a:p>
          <a:p>
            <a:pPr eaLnBrk="1" hangingPunct="1"/>
            <a:r>
              <a:rPr lang="fi-FI"/>
              <a:t>akustiset ulkoilmateatterit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68313" y="4437063"/>
            <a:ext cx="8207375" cy="180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Pallas Athenelle pyhitetty Parthenonin temppeli Ateenan Akropoliilla </a:t>
            </a:r>
          </a:p>
          <a:p>
            <a:r>
              <a:rPr lang="fi-FI" sz="2000"/>
              <a:t>rakennettiin vuosina 447–438 eKr. Doorilainen temppeli on  69 m pitkä</a:t>
            </a:r>
          </a:p>
          <a:p>
            <a:r>
              <a:rPr lang="fi-FI" sz="2000"/>
              <a:t>ja 31 m leveä marmoritemppeli. Sen ulkoseinän yläosaa kiersi </a:t>
            </a:r>
          </a:p>
          <a:p>
            <a:r>
              <a:rPr lang="fi-FI" sz="2000"/>
              <a:t>panathenaia-kulkuetta esittävä 160 m pitkä korkokuvafriisi, </a:t>
            </a:r>
          </a:p>
          <a:p>
            <a:r>
              <a:rPr lang="fi-FI" sz="2000"/>
              <a:t>joka on nykyään British Museumissa Lontoossa (lordi Elginin marmorit).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16388" name="AutoShape 6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389" name="AutoShape 7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390" name="AutoShape 8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391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16392" name="AutoShape 10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11188" y="5805488"/>
            <a:ext cx="7777162" cy="576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Joonialaisen tyylin tunnistaa pylvään päätykapiteelin pukinsarvista.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17412" name="AutoShape 6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7413" name="AutoShape 7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7414" name="AutoShape 8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7415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17416" name="AutoShape 10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4213" y="5876925"/>
            <a:ext cx="7920037" cy="576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2000"/>
              <a:t>Korinttilaisen pylvästyylin tunnistaa kapiteelin lehvästöstä.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18436" name="AutoShape 6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8437" name="AutoShape 7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8438" name="AutoShape 8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8439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18440" name="AutoShape 10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Kuvataiteet värittävät ympäristöä </a:t>
            </a:r>
            <a:r>
              <a:rPr lang="fi-FI" sz="2000">
                <a:cs typeface="Arial" charset="0"/>
              </a:rPr>
              <a:t>–</a:t>
            </a:r>
            <a:r>
              <a:rPr lang="fi-FI" sz="2000"/>
              <a:t> patsaat</a:t>
            </a:r>
            <a:br>
              <a:rPr lang="fi-FI" sz="2000"/>
            </a:br>
            <a:r>
              <a:rPr lang="fi-FI"/>
              <a:t>Arkaainen kausi (700</a:t>
            </a:r>
            <a:r>
              <a:rPr lang="fi-FI">
                <a:cs typeface="Arial" charset="0"/>
              </a:rPr>
              <a:t>–</a:t>
            </a:r>
            <a:r>
              <a:rPr lang="fi-FI"/>
              <a:t>480 eKr.)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4775" y="1916113"/>
            <a:ext cx="3635375" cy="4392612"/>
          </a:xfrm>
        </p:spPr>
        <p:txBody>
          <a:bodyPr/>
          <a:lstStyle/>
          <a:p>
            <a:pPr eaLnBrk="1" hangingPunct="1"/>
            <a:r>
              <a:rPr lang="fi-FI"/>
              <a:t>tyyliltään vakavan jäykkää </a:t>
            </a:r>
          </a:p>
          <a:p>
            <a:pPr eaLnBrk="1" hangingPunct="1"/>
            <a:r>
              <a:rPr lang="fi-FI"/>
              <a:t>sävyltään yli-inhimillistä</a:t>
            </a:r>
          </a:p>
          <a:p>
            <a:pPr eaLnBrk="1" hangingPunct="1"/>
            <a:r>
              <a:rPr lang="fi-FI"/>
              <a:t>alastomat nuorukaiset (kouros)</a:t>
            </a:r>
          </a:p>
          <a:p>
            <a:pPr eaLnBrk="1" hangingPunct="1"/>
            <a:r>
              <a:rPr lang="fi-FI"/>
              <a:t>puetut neidot (kore)</a:t>
            </a:r>
          </a:p>
          <a:p>
            <a:pPr eaLnBrk="1" hangingPunct="1"/>
            <a:r>
              <a:rPr lang="fi-FI"/>
              <a:t>arvoituksellinen hymy</a:t>
            </a:r>
          </a:p>
          <a:p>
            <a:pPr eaLnBrk="1" hangingPunct="1"/>
            <a:r>
              <a:rPr lang="fi-FI"/>
              <a:t>egyptiläistä vaikutusta</a:t>
            </a:r>
          </a:p>
        </p:txBody>
      </p:sp>
      <p:pic>
        <p:nvPicPr>
          <p:cNvPr id="19461" name="Picture 8" descr="kouros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4825" y="1916113"/>
            <a:ext cx="2892425" cy="439261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Kuvataiteet värittävät ympäristöä </a:t>
            </a:r>
            <a:r>
              <a:rPr lang="fi-FI" sz="2000">
                <a:cs typeface="Arial" charset="0"/>
              </a:rPr>
              <a:t>–</a:t>
            </a:r>
            <a:r>
              <a:rPr lang="fi-FI" sz="2000"/>
              <a:t> patsaat</a:t>
            </a:r>
            <a:br>
              <a:rPr lang="fi-FI" sz="2000"/>
            </a:br>
            <a:r>
              <a:rPr lang="fi-FI"/>
              <a:t>Klassinen kausi (480</a:t>
            </a:r>
            <a:r>
              <a:rPr lang="fi-FI">
                <a:cs typeface="Arial" charset="0"/>
              </a:rPr>
              <a:t>–</a:t>
            </a:r>
            <a:r>
              <a:rPr lang="fi-FI"/>
              <a:t>330 eKr.)</a:t>
            </a:r>
          </a:p>
        </p:txBody>
      </p:sp>
      <p:pic>
        <p:nvPicPr>
          <p:cNvPr id="20484" name="Picture 8" descr="koiekonheittaj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989138"/>
            <a:ext cx="2749550" cy="4114800"/>
          </a:xfrm>
          <a:noFill/>
        </p:spPr>
      </p:pic>
      <p:sp>
        <p:nvSpPr>
          <p:cNvPr id="204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81463" y="1916113"/>
            <a:ext cx="4738687" cy="4249737"/>
          </a:xfrm>
        </p:spPr>
        <p:txBody>
          <a:bodyPr/>
          <a:lstStyle/>
          <a:p>
            <a:pPr eaLnBrk="1" hangingPunct="1"/>
            <a:r>
              <a:rPr lang="fi-FI"/>
              <a:t>hillittyä liikettä</a:t>
            </a:r>
          </a:p>
          <a:p>
            <a:pPr eaLnBrk="1" hangingPunct="1"/>
            <a:r>
              <a:rPr lang="fi-FI"/>
              <a:t>syvästi inhimillistä</a:t>
            </a:r>
          </a:p>
          <a:p>
            <a:pPr eaLnBrk="1" hangingPunct="1"/>
            <a:r>
              <a:rPr lang="fi-FI"/>
              <a:t>luonteeltaan humanistista</a:t>
            </a:r>
          </a:p>
          <a:p>
            <a:pPr eaLnBrk="1" hangingPunct="1"/>
            <a:r>
              <a:rPr lang="fi-FI"/>
              <a:t>jumaltarut taka-alalle, ihminen käsittelyn kohteeksi</a:t>
            </a:r>
          </a:p>
          <a:p>
            <a:pPr eaLnBrk="1" hangingPunct="1"/>
            <a:r>
              <a:rPr lang="fi-FI"/>
              <a:t>ihmiskuvauksissa ei enää vakavuutta</a:t>
            </a:r>
          </a:p>
          <a:p>
            <a:pPr eaLnBrk="1" hangingPunct="1"/>
            <a:r>
              <a:rPr lang="fi-FI"/>
              <a:t>tunteikas tasapaino, yksinkertainen ja jalo arvokkuus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116013" y="5734050"/>
            <a:ext cx="2592387" cy="430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Kiekonheittäjä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Kuvataiteet värittävät ympäristöä </a:t>
            </a:r>
            <a:r>
              <a:rPr lang="fi-FI" sz="2000">
                <a:cs typeface="Arial" charset="0"/>
              </a:rPr>
              <a:t>–</a:t>
            </a:r>
            <a:r>
              <a:rPr lang="fi-FI" sz="2000"/>
              <a:t> patsaat</a:t>
            </a:r>
            <a:br>
              <a:rPr lang="fi-FI" sz="2000"/>
            </a:br>
            <a:r>
              <a:rPr lang="fi-FI"/>
              <a:t>Hellenistinen kausi (330</a:t>
            </a:r>
            <a:r>
              <a:rPr lang="fi-FI">
                <a:cs typeface="Arial" charset="0"/>
              </a:rPr>
              <a:t>–</a:t>
            </a:r>
            <a:r>
              <a:rPr lang="fi-FI"/>
              <a:t>31 eKr.)</a:t>
            </a:r>
          </a:p>
        </p:txBody>
      </p:sp>
      <p:pic>
        <p:nvPicPr>
          <p:cNvPr id="21508" name="Picture 8" descr="laoko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44675"/>
            <a:ext cx="3643313" cy="4114800"/>
          </a:xfrm>
          <a:noFill/>
        </p:spPr>
      </p:pic>
      <p:sp>
        <p:nvSpPr>
          <p:cNvPr id="215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0013" y="1916113"/>
            <a:ext cx="3640137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/>
              <a:t>Aleksanteri Suuren kuolemasta Kleopatran kukistumiseen 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kosmopoliittista sekakulttuuria, idän vaikutusta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kuvauksessa jopa liioiteltu liike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toiminta mukana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liioiteltu tunne</a:t>
            </a:r>
            <a:endParaRPr lang="fi-FI" sz="200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258888" y="5516563"/>
            <a:ext cx="3313112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i-FI"/>
              <a:t>Kuvassa Laokoon ryhmä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Missä ovat antiikin kulttuurin juuret?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1403350" y="1700213"/>
            <a:ext cx="7416800" cy="4681537"/>
          </a:xfrm>
        </p:spPr>
        <p:txBody>
          <a:bodyPr/>
          <a:lstStyle/>
          <a:p>
            <a:pPr eaLnBrk="1" hangingPunct="1"/>
            <a:r>
              <a:rPr lang="fi-FI"/>
              <a:t>Antiikin kulttuurin juuret ovat Lähi-idän jokilaaksojen korkeakulttuureissa</a:t>
            </a:r>
          </a:p>
          <a:p>
            <a:pPr eaLnBrk="1" hangingPunct="1"/>
            <a:r>
              <a:rPr lang="fi-FI"/>
              <a:t>Jo kreikkalaisten Europe-myytti kertoi symbolisesti siitä, kuinka sivistys siirtyi Europe-neidon hahmossa Lähi-idästä Kreetan saarelle</a:t>
            </a:r>
          </a:p>
          <a:p>
            <a:pPr eaLnBrk="1" hangingPunct="1"/>
            <a:r>
              <a:rPr lang="fi-FI"/>
              <a:t>Antiikin itäiset juuret unohdetaan usein länsimaisessa historiankirjoituksessa</a:t>
            </a:r>
          </a:p>
          <a:p>
            <a:pPr eaLnBrk="1" hangingPunct="1"/>
            <a:r>
              <a:rPr lang="fi-FI"/>
              <a:t>Matematiikan ja tähtitieteen keksinnöt omaksuttiin idästä. Hammurabin lait esikuva tuleville lakijärjestelmille</a:t>
            </a:r>
          </a:p>
          <a:p>
            <a:pPr eaLnBrk="1" hangingPunct="1"/>
            <a:r>
              <a:rPr lang="fi-FI"/>
              <a:t>Tapa palvoa hallitsijaa jumalana on myös idästä peräisin, samoin monet filosofiset koulukunnat</a:t>
            </a:r>
          </a:p>
        </p:txBody>
      </p:sp>
      <p:sp>
        <p:nvSpPr>
          <p:cNvPr id="410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Kuvataiteet värittävät ympäristöä </a:t>
            </a:r>
            <a:r>
              <a:rPr lang="fi-FI" sz="2000">
                <a:cs typeface="Arial" charset="0"/>
              </a:rPr>
              <a:t>–</a:t>
            </a:r>
            <a:r>
              <a:rPr lang="fi-FI" sz="2000"/>
              <a:t> maljakot</a:t>
            </a:r>
            <a:br>
              <a:rPr lang="fi-FI" sz="2000"/>
            </a:br>
            <a:r>
              <a:rPr lang="fi-FI"/>
              <a:t>Geometrinen tyyli</a:t>
            </a:r>
            <a:r>
              <a:rPr lang="fi-FI" sz="3600"/>
              <a:t> </a:t>
            </a:r>
          </a:p>
        </p:txBody>
      </p:sp>
      <p:pic>
        <p:nvPicPr>
          <p:cNvPr id="22532" name="Picture 12" descr="arkmalja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060575"/>
            <a:ext cx="2935288" cy="4114800"/>
          </a:xfrm>
          <a:noFill/>
        </p:spPr>
      </p:pic>
      <p:sp>
        <p:nvSpPr>
          <p:cNvPr id="225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0013" y="1916113"/>
            <a:ext cx="3640137" cy="4392612"/>
          </a:xfrm>
        </p:spPr>
        <p:txBody>
          <a:bodyPr/>
          <a:lstStyle/>
          <a:p>
            <a:pPr eaLnBrk="1" hangingPunct="1"/>
            <a:endParaRPr lang="fi-FI"/>
          </a:p>
          <a:p>
            <a:pPr eaLnBrk="1" hangingPunct="1"/>
            <a:r>
              <a:rPr lang="fi-FI"/>
              <a:t>1100-luvulta lähtien</a:t>
            </a:r>
          </a:p>
          <a:p>
            <a:pPr eaLnBrk="1" hangingPunct="1"/>
            <a:r>
              <a:rPr lang="fi-FI"/>
              <a:t>geometriset aiheet</a:t>
            </a:r>
          </a:p>
          <a:p>
            <a:pPr eaLnBrk="1" hangingPunct="1"/>
            <a:r>
              <a:rPr lang="fi-FI"/>
              <a:t>esiteollista tuotantoa Ateenan Kerameikoksessa</a:t>
            </a:r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Kuvataiteet värittävät ympäristöä </a:t>
            </a:r>
            <a:r>
              <a:rPr lang="fi-FI" sz="2000">
                <a:cs typeface="Arial" charset="0"/>
              </a:rPr>
              <a:t>–</a:t>
            </a:r>
            <a:r>
              <a:rPr lang="fi-FI" sz="2000"/>
              <a:t> maljakot</a:t>
            </a:r>
            <a:br>
              <a:rPr lang="fi-FI" sz="2000"/>
            </a:br>
            <a:r>
              <a:rPr lang="fi-FI"/>
              <a:t>Mustakuvioinen tyyli</a:t>
            </a:r>
          </a:p>
        </p:txBody>
      </p:sp>
      <p:pic>
        <p:nvPicPr>
          <p:cNvPr id="23556" name="Picture 8" descr="mustakuvi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133600"/>
            <a:ext cx="3468688" cy="4176713"/>
          </a:xfrm>
          <a:noFill/>
        </p:spPr>
      </p:pic>
      <p:sp>
        <p:nvSpPr>
          <p:cNvPr id="2355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4775" y="1916113"/>
            <a:ext cx="3635375" cy="4392612"/>
          </a:xfrm>
        </p:spPr>
        <p:txBody>
          <a:bodyPr/>
          <a:lstStyle/>
          <a:p>
            <a:pPr eaLnBrk="1" hangingPunct="1"/>
            <a:r>
              <a:rPr lang="fi-FI"/>
              <a:t>mustakuvioinen silhuetti maalattuna poltetun saven punaruskealle pohjalle</a:t>
            </a:r>
          </a:p>
          <a:p>
            <a:pPr eaLnBrk="1" hangingPunct="1"/>
            <a:r>
              <a:rPr lang="fi-FI"/>
              <a:t>yksinkertaiset kuvat</a:t>
            </a:r>
          </a:p>
          <a:p>
            <a:pPr eaLnBrk="1" hangingPunct="1"/>
            <a:r>
              <a:rPr lang="fi-FI"/>
              <a:t>egyptiläinen vaikutus</a:t>
            </a:r>
          </a:p>
          <a:p>
            <a:pPr eaLnBrk="1" hangingPunct="1"/>
            <a:endParaRPr lang="fi-FI"/>
          </a:p>
          <a:p>
            <a:pPr eaLnBrk="1" hangingPunct="1"/>
            <a:endParaRPr 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Kuvataiteet värittävät ympäristöä </a:t>
            </a:r>
            <a:r>
              <a:rPr lang="fi-FI" sz="2000">
                <a:cs typeface="Arial" charset="0"/>
              </a:rPr>
              <a:t>–</a:t>
            </a:r>
            <a:r>
              <a:rPr lang="fi-FI" sz="2000"/>
              <a:t> maljakot</a:t>
            </a:r>
            <a:br>
              <a:rPr lang="fi-FI" sz="2000"/>
            </a:br>
            <a:r>
              <a:rPr lang="fi-FI"/>
              <a:t>Punakuvioinen tyyli</a:t>
            </a:r>
          </a:p>
        </p:txBody>
      </p:sp>
      <p:pic>
        <p:nvPicPr>
          <p:cNvPr id="24580" name="Picture 8" descr="punakuvi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89138"/>
            <a:ext cx="2873375" cy="4114800"/>
          </a:xfrm>
          <a:noFill/>
        </p:spPr>
      </p:pic>
      <p:sp>
        <p:nvSpPr>
          <p:cNvPr id="245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49863" y="1916113"/>
            <a:ext cx="3570287" cy="4392612"/>
          </a:xfrm>
        </p:spPr>
        <p:txBody>
          <a:bodyPr/>
          <a:lstStyle/>
          <a:p>
            <a:pPr eaLnBrk="1" hangingPunct="1"/>
            <a:r>
              <a:rPr lang="fi-FI"/>
              <a:t>500-luvulla eKr.</a:t>
            </a:r>
          </a:p>
          <a:p>
            <a:pPr eaLnBrk="1" hangingPunct="1"/>
            <a:r>
              <a:rPr lang="fi-FI"/>
              <a:t>mustakuviotyylin käänteistekniikka</a:t>
            </a:r>
          </a:p>
          <a:p>
            <a:pPr eaLnBrk="1" hangingPunct="1"/>
            <a:r>
              <a:rPr lang="fi-FI"/>
              <a:t>punamaalaus mustalla pohjalla</a:t>
            </a:r>
          </a:p>
          <a:p>
            <a:pPr eaLnBrk="1" hangingPunct="1"/>
            <a:r>
              <a:rPr lang="fi-FI"/>
              <a:t>aiheet arkielämästä ja jumaltarustosta</a:t>
            </a:r>
          </a:p>
          <a:p>
            <a:pPr eaLnBrk="1" hangingPunct="1"/>
            <a:endParaRPr lang="fi-FI"/>
          </a:p>
          <a:p>
            <a:pPr eaLnBrk="1" hangingPunct="1"/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Mytologiaa ja tieteitä</a:t>
            </a:r>
            <a:br>
              <a:rPr lang="fi-FI" sz="2000"/>
            </a:br>
            <a:r>
              <a:rPr lang="fi-FI"/>
              <a:t>Runous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myyttejä suullisena perimätietona</a:t>
            </a:r>
          </a:p>
          <a:p>
            <a:pPr eaLnBrk="1" hangingPunct="1"/>
            <a:r>
              <a:rPr lang="fi-FI"/>
              <a:t>sokea runoilija Homeros kirjoitti myytit ylös 700-luvulla eKr. Ilias ja Odysseia runoelmina</a:t>
            </a:r>
          </a:p>
          <a:p>
            <a:pPr lvl="1" eaLnBrk="1" hangingPunct="1"/>
            <a:r>
              <a:rPr lang="fi-FI"/>
              <a:t>Homeroksen itsensä kirjoittamaa ilmeisesti Odysseiaa 100 vuotta vanhempi osa Ilias</a:t>
            </a:r>
          </a:p>
          <a:p>
            <a:pPr eaLnBrk="1" hangingPunct="1"/>
            <a:r>
              <a:rPr lang="fi-FI"/>
              <a:t>lyriikka kukoisti 600-luvulla eKr. </a:t>
            </a:r>
          </a:p>
          <a:p>
            <a:pPr lvl="1" eaLnBrk="1" hangingPunct="1"/>
            <a:r>
              <a:rPr lang="fi-FI"/>
              <a:t>Pindaros, kuorolyriikkaa</a:t>
            </a:r>
          </a:p>
          <a:p>
            <a:pPr lvl="1" eaLnBrk="1" hangingPunct="1"/>
            <a:r>
              <a:rPr lang="fi-FI"/>
              <a:t>Sapho, soololyriikkaa</a:t>
            </a:r>
          </a:p>
          <a:p>
            <a:pPr eaLnBrk="1" hangingPunct="1"/>
            <a:endParaRPr lang="fi-FI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58888" y="1773238"/>
            <a:ext cx="7561262" cy="46085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/>
              <a:t>Naisrunoilija</a:t>
            </a:r>
            <a:r>
              <a:rPr lang="fi-FI" b="1"/>
              <a:t> Sapfo</a:t>
            </a:r>
            <a:r>
              <a:rPr lang="fi-FI"/>
              <a:t> runoili 500-luvun alussa eKr. eroottisia runoja </a:t>
            </a:r>
          </a:p>
          <a:p>
            <a:r>
              <a:rPr lang="fi-FI"/>
              <a:t>Lesboksen saarella. Eräs Sapfon runo Otto Mannisen käännöksenä: </a:t>
            </a:r>
            <a:br>
              <a:rPr lang="fi-FI"/>
            </a:br>
            <a:endParaRPr lang="fi-FI"/>
          </a:p>
          <a:p>
            <a:r>
              <a:rPr lang="fi-FI" i="1"/>
              <a:t>“Sillä silmiis jos minä katsahdankaan,</a:t>
            </a:r>
          </a:p>
          <a:p>
            <a:r>
              <a:rPr lang="fi-FI" i="1"/>
              <a:t>niin puhe puuttuu,</a:t>
            </a:r>
          </a:p>
          <a:p>
            <a:endParaRPr lang="fi-FI" i="1"/>
          </a:p>
          <a:p>
            <a:r>
              <a:rPr lang="fi-FI" i="1"/>
              <a:t>kieli kangistuu, tulivirta vieno</a:t>
            </a:r>
          </a:p>
          <a:p>
            <a:r>
              <a:rPr lang="fi-FI" i="1"/>
              <a:t>kautta suonten soutavi kaikkianne,</a:t>
            </a:r>
          </a:p>
          <a:p>
            <a:r>
              <a:rPr lang="fi-FI" i="1"/>
              <a:t>silmä himmentyy, kohisee ja soipi</a:t>
            </a:r>
          </a:p>
          <a:p>
            <a:r>
              <a:rPr lang="fi-FI" i="1"/>
              <a:t>korvani silloin;</a:t>
            </a:r>
          </a:p>
          <a:p>
            <a:endParaRPr lang="fi-FI" i="1"/>
          </a:p>
          <a:p>
            <a:r>
              <a:rPr lang="fi-FI" i="1"/>
              <a:t>kylmä vierahtää hiki, puistatuksin</a:t>
            </a:r>
          </a:p>
          <a:p>
            <a:r>
              <a:rPr lang="fi-FI" i="1"/>
              <a:t>ruumis raukee, muotoni ruohon keltaa</a:t>
            </a:r>
          </a:p>
          <a:p>
            <a:r>
              <a:rPr lang="fi-FI" i="1"/>
              <a:t>kelmeämp’ on, poissa jo poskipäiltä</a:t>
            </a:r>
          </a:p>
          <a:p>
            <a:r>
              <a:rPr lang="fi-FI" i="1"/>
              <a:t>kaikk’ elon karva.”</a:t>
            </a:r>
            <a:r>
              <a:rPr lang="fi-F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Mytologiaa ja tieteitä</a:t>
            </a:r>
            <a:br>
              <a:rPr lang="fi-FI" sz="2000"/>
            </a:br>
            <a:r>
              <a:rPr lang="fi-FI"/>
              <a:t>Teatteri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draama eli näytelmärunous kehittyi ateenalaisten viininjumala Dionysoksen kunniaksi vietetyistä kevätbakkanaaleista</a:t>
            </a:r>
          </a:p>
          <a:p>
            <a:pPr eaLnBrk="1" hangingPunct="1"/>
            <a:r>
              <a:rPr lang="fi-FI"/>
              <a:t>tragedia (kr. pukkilaulu) eli murhenäytelmä kehittyi Dionysoksen kunniaksi esitetyistä laulu- ja puhe-esityksistä</a:t>
            </a:r>
          </a:p>
          <a:p>
            <a:pPr eaLnBrk="1" hangingPunct="1"/>
            <a:r>
              <a:rPr lang="fi-FI"/>
              <a:t>500-luvulla Dionysos-juhlissa pidettiin näytelmäkilpailuja sekä tragediassa että komediassa</a:t>
            </a:r>
          </a:p>
          <a:p>
            <a:pPr eaLnBrk="1" hangingPunct="1"/>
            <a:r>
              <a:rPr lang="fi-FI"/>
              <a:t>Sofokleen kirjoittama kuningas Oidipuksen tragedia elää vieläkin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/>
              <a:t>Hellenistinen kulttuuri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keskittyi Aleksandriaan, jonne Museion, kulttuuri- ja tiedeakatemia</a:t>
            </a:r>
          </a:p>
          <a:p>
            <a:pPr eaLnBrk="1" hangingPunct="1"/>
            <a:r>
              <a:rPr lang="fi-FI"/>
              <a:t>idän mysteeriuskonnot levisivät ja filosofiassa vallalle stoalaisuus ja epikurolaisuus</a:t>
            </a:r>
          </a:p>
          <a:p>
            <a:pPr eaLnBrk="1" hangingPunct="1"/>
            <a:r>
              <a:rPr lang="fi-FI"/>
              <a:t>Aristarkhos Samoslainen laski 200-luvulla eKr. maapallon ympärysmitan stadionin tarkkuudella ja esitti heliosentrisen maailmankuvan</a:t>
            </a:r>
          </a:p>
          <a:p>
            <a:pPr eaLnBrk="1" hangingPunct="1"/>
            <a:r>
              <a:rPr lang="fi-FI"/>
              <a:t>Ptolemaioksen 100-luvulla jKr. esittämä maakeskeinen eli geosentrinen maailmankuva jäi silti vallalle</a:t>
            </a:r>
          </a:p>
          <a:p>
            <a:pPr eaLnBrk="1" hangingPunct="1"/>
            <a:r>
              <a:rPr lang="fi-FI"/>
              <a:t>Eukleides kehitti geometriaa ja Arkhimedes sekä keksijä että yleisnero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31913" y="1773238"/>
            <a:ext cx="7343775" cy="4679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Isorokkorokotus on vanha kotikeino. Englantilainen lääkäri </a:t>
            </a:r>
          </a:p>
          <a:p>
            <a:r>
              <a:rPr lang="fi-FI" sz="2000"/>
              <a:t>Edward Jenner (1749</a:t>
            </a:r>
            <a:r>
              <a:rPr lang="fi-FI" sz="2000">
                <a:cs typeface="Arial" charset="0"/>
              </a:rPr>
              <a:t>–</a:t>
            </a:r>
            <a:r>
              <a:rPr lang="fi-FI" sz="2000"/>
              <a:t>1823) loi nykyaikaisen rokottamisen </a:t>
            </a:r>
          </a:p>
          <a:p>
            <a:r>
              <a:rPr lang="fi-FI" sz="2000"/>
              <a:t>perusteet. Hän käytti lehmärokon tartunta-aineita, jotka ovat </a:t>
            </a:r>
          </a:p>
          <a:p>
            <a:r>
              <a:rPr lang="fi-FI" sz="2000"/>
              <a:t>tavallisesti ihmisille vaarattomia. Mutta jo vuodesta 1721 alkaen</a:t>
            </a:r>
          </a:p>
          <a:p>
            <a:r>
              <a:rPr lang="fi-FI" sz="2000"/>
              <a:t>tunnettiin Isossa-Britanniassa toinen ihmisen isorokkoa </a:t>
            </a:r>
          </a:p>
          <a:p>
            <a:r>
              <a:rPr lang="fi-FI" sz="2000"/>
              <a:t>ennalta ehkäisevä menetelmä, </a:t>
            </a:r>
            <a:r>
              <a:rPr lang="fi-FI" sz="2000" i="1"/>
              <a:t>variolaatio, </a:t>
            </a:r>
            <a:r>
              <a:rPr lang="fi-FI" sz="2000"/>
              <a:t>jossa </a:t>
            </a:r>
          </a:p>
          <a:p>
            <a:r>
              <a:rPr lang="fi-FI" sz="2000"/>
              <a:t>isorokkopotilaiden imunestettä istutettiin terveeseen ihmiseen </a:t>
            </a:r>
          </a:p>
          <a:p>
            <a:r>
              <a:rPr lang="fi-FI" sz="2000"/>
              <a:t>ihoon tehdyn pienen haavan kautta. Tällä tavoin siirrettynä </a:t>
            </a:r>
          </a:p>
          <a:p>
            <a:r>
              <a:rPr lang="fi-FI" sz="2000"/>
              <a:t>tauti johti harvoin kuolemaan, joten potilas oli immuuni </a:t>
            </a:r>
          </a:p>
          <a:p>
            <a:r>
              <a:rPr lang="fi-FI" sz="2000"/>
              <a:t>sairaudelle koko elämänsä ajan. Tätä menetelmää käyttivät ja </a:t>
            </a:r>
          </a:p>
          <a:p>
            <a:r>
              <a:rPr lang="fi-FI" sz="2000"/>
              <a:t>kuvailivat jo kreikkalaiset lääkärit, jotka olivat nähneet </a:t>
            </a:r>
          </a:p>
          <a:p>
            <a:r>
              <a:rPr lang="fi-FI" sz="2000"/>
              <a:t>kreikkalaisten talonpoikaisnaisten toimivan em. tavalla.</a:t>
            </a:r>
            <a:r>
              <a:rPr lang="fi-F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Rooman kaupunkikulttuuri</a:t>
            </a:r>
            <a:br>
              <a:rPr lang="fi-FI" sz="2000"/>
            </a:br>
            <a:r>
              <a:rPr lang="fi-FI"/>
              <a:t>Plagiointia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miljoonakaupunki otti vaikutteita muilta kulttuureilta ja sulatti ne itseensä</a:t>
            </a:r>
          </a:p>
          <a:p>
            <a:pPr eaLnBrk="1" hangingPunct="1"/>
            <a:r>
              <a:rPr lang="fi-FI"/>
              <a:t>roomalaiset kopioivat valloitetuilta kansoilta tapoja ja tieteitä</a:t>
            </a:r>
          </a:p>
          <a:p>
            <a:pPr eaLnBrk="1" hangingPunct="1"/>
            <a:r>
              <a:rPr lang="fi-FI"/>
              <a:t>valtakuntaan levitettiin Rooman kaupungin mallin mukainen kaupunkikulttuuri</a:t>
            </a:r>
          </a:p>
          <a:p>
            <a:pPr eaLnBrk="1" hangingPunct="1"/>
            <a:r>
              <a:rPr lang="fi-FI"/>
              <a:t>silti kansalliset kulttuurierot säilyivät</a:t>
            </a:r>
          </a:p>
          <a:p>
            <a:pPr eaLnBrk="1" hangingPunct="1"/>
            <a:r>
              <a:rPr lang="fi-FI"/>
              <a:t>kreikkalaiset politikoivat, roomalaiset huvittelivat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9750" y="4365625"/>
            <a:ext cx="8064500" cy="18716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Rooman Amphiteatrum Flavium valmistui vuonna 80 jKr. Se oli antiikin</a:t>
            </a:r>
          </a:p>
          <a:p>
            <a:r>
              <a:rPr lang="fi-FI" sz="2000"/>
              <a:t>ajan suurin gladiaattori- ja eläintaisteluareena. Sinne mahtui lähes </a:t>
            </a:r>
          </a:p>
          <a:p>
            <a:r>
              <a:rPr lang="fi-FI" sz="2000"/>
              <a:t>50 000 katsojaa. Colosseumin vieressä oli antiikin aikana 36 m korkea</a:t>
            </a:r>
          </a:p>
          <a:p>
            <a:r>
              <a:rPr lang="fi-FI" sz="2000"/>
              <a:t>keisari Neroa auringonjumalana esittävä pronssipatsas. Patsaasta </a:t>
            </a:r>
          </a:p>
          <a:p>
            <a:r>
              <a:rPr lang="fi-FI" sz="2000"/>
              <a:t>(Colossus Neronis) juontui Colosseumin kansanomainen nimi.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29700" name="AutoShape 7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9701" name="AutoShape 8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9702" name="AutoShape 9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9703" name="AutoShape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29704" name="AutoShape 11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Rooman kaupunkikulttuuri</a:t>
            </a:r>
            <a:br>
              <a:rPr lang="fi-FI" sz="2000"/>
            </a:br>
            <a:r>
              <a:rPr lang="fi-FI"/>
              <a:t>Leipää ja sirkushuveja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4775" y="1916113"/>
            <a:ext cx="3635375" cy="4392612"/>
          </a:xfrm>
        </p:spPr>
        <p:txBody>
          <a:bodyPr/>
          <a:lstStyle/>
          <a:p>
            <a:pPr eaLnBrk="1" hangingPunct="1"/>
            <a:r>
              <a:rPr lang="fi-FI"/>
              <a:t>amfiteattereissa kansalle verisiä huveja</a:t>
            </a:r>
          </a:p>
          <a:p>
            <a:pPr eaLnBrk="1" hangingPunct="1"/>
            <a:r>
              <a:rPr lang="fi-FI"/>
              <a:t>gladiaattoritaisteluja</a:t>
            </a:r>
          </a:p>
          <a:p>
            <a:pPr eaLnBrk="1" hangingPunct="1"/>
            <a:r>
              <a:rPr lang="fi-FI"/>
              <a:t>villieläimiä ja teloituksia</a:t>
            </a:r>
          </a:p>
          <a:p>
            <a:pPr eaLnBrk="1" hangingPunct="1"/>
            <a:r>
              <a:rPr lang="fi-FI"/>
              <a:t>keisari ja ylimykset kustansivat huvitukset</a:t>
            </a:r>
          </a:p>
          <a:p>
            <a:pPr eaLnBrk="1" hangingPunct="1"/>
            <a:r>
              <a:rPr lang="fi-FI"/>
              <a:t>kymmeniä vuosittain</a:t>
            </a:r>
          </a:p>
          <a:p>
            <a:pPr eaLnBrk="1" hangingPunct="1"/>
            <a:endParaRPr lang="fi-FI"/>
          </a:p>
        </p:txBody>
      </p:sp>
      <p:pic>
        <p:nvPicPr>
          <p:cNvPr id="30725" name="Picture 5" descr="areenal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073275"/>
            <a:ext cx="3635375" cy="4078288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Rooman kaupunkikulttuuri</a:t>
            </a:r>
            <a:br>
              <a:rPr lang="fi-FI" sz="2400"/>
            </a:br>
            <a:r>
              <a:rPr lang="fi-FI"/>
              <a:t>Leipää ja sirkushuveja</a:t>
            </a:r>
          </a:p>
        </p:txBody>
      </p:sp>
      <p:pic>
        <p:nvPicPr>
          <p:cNvPr id="31748" name="Picture 7" descr="ratsuk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16113"/>
            <a:ext cx="64817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403350" y="5734050"/>
            <a:ext cx="6481763" cy="503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i-FI" sz="2000"/>
              <a:t>Circus Maximuksessa ajettiin kilpaa ja lyötiin vetoa.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Kreikkalainen maailma</a:t>
            </a:r>
            <a:br>
              <a:rPr lang="fi-FI"/>
            </a:br>
            <a:r>
              <a:rPr lang="fi-FI"/>
              <a:t>Antiikin kulttuurin aikakaudet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16013" y="1773238"/>
            <a:ext cx="237648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2000" b="1"/>
              <a:t>Arkaainen kausi</a:t>
            </a:r>
          </a:p>
          <a:p>
            <a:pPr algn="ctr"/>
            <a:r>
              <a:rPr lang="fi-FI" b="1"/>
              <a:t>800</a:t>
            </a:r>
            <a:r>
              <a:rPr lang="fi-FI" b="1">
                <a:cs typeface="Arial" charset="0"/>
              </a:rPr>
              <a:t>–</a:t>
            </a:r>
            <a:r>
              <a:rPr lang="fi-FI" b="1"/>
              <a:t>480 eKr.</a:t>
            </a:r>
          </a:p>
          <a:p>
            <a:pPr algn="ctr"/>
            <a:endParaRPr lang="fi-FI"/>
          </a:p>
          <a:p>
            <a:pPr algn="ctr"/>
            <a:r>
              <a:rPr lang="fi-FI"/>
              <a:t>Olympialaiset </a:t>
            </a:r>
          </a:p>
          <a:p>
            <a:pPr algn="ctr"/>
            <a:r>
              <a:rPr lang="fi-FI"/>
              <a:t>776 eKr.</a:t>
            </a:r>
          </a:p>
          <a:p>
            <a:pPr algn="ctr"/>
            <a:endParaRPr lang="fi-FI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563938" y="3068638"/>
            <a:ext cx="237648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2000" b="1"/>
              <a:t>Klassinen kausi</a:t>
            </a:r>
          </a:p>
          <a:p>
            <a:pPr algn="ctr"/>
            <a:r>
              <a:rPr lang="fi-FI" b="1"/>
              <a:t>480–330 eKr.</a:t>
            </a:r>
          </a:p>
          <a:p>
            <a:pPr algn="ctr"/>
            <a:endParaRPr lang="fi-FI"/>
          </a:p>
          <a:p>
            <a:pPr algn="ctr"/>
            <a:r>
              <a:rPr lang="fi-FI"/>
              <a:t>Sokrates, Platon, </a:t>
            </a:r>
          </a:p>
          <a:p>
            <a:pPr algn="ctr"/>
            <a:r>
              <a:rPr lang="fi-FI"/>
              <a:t>Aristoteles </a:t>
            </a:r>
          </a:p>
          <a:p>
            <a:pPr algn="ctr"/>
            <a:endParaRPr lang="fi-FI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11863" y="4292600"/>
            <a:ext cx="2447925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2000" b="1"/>
              <a:t>Hellenistinen kausi</a:t>
            </a:r>
          </a:p>
          <a:p>
            <a:pPr algn="ctr"/>
            <a:r>
              <a:rPr lang="fi-FI" b="1"/>
              <a:t>330 eKr.– </a:t>
            </a:r>
          </a:p>
          <a:p>
            <a:pPr algn="ctr"/>
            <a:endParaRPr lang="fi-FI"/>
          </a:p>
          <a:p>
            <a:pPr algn="ctr"/>
            <a:r>
              <a:rPr lang="fi-FI"/>
              <a:t>Arkhimedes </a:t>
            </a:r>
          </a:p>
          <a:p>
            <a:pPr algn="ctr"/>
            <a:endParaRPr lang="fi-FI"/>
          </a:p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  <p:bldP spid="133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Rooman kaupunkikulttuuri</a:t>
            </a:r>
            <a:br>
              <a:rPr lang="fi-FI" sz="2000"/>
            </a:br>
            <a:r>
              <a:rPr lang="fi-FI"/>
              <a:t>Kylpyläkulttuuri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roomalaisen ylhäisön päivittäiseen elämään kuului politiikka ja ruumiinkulttuuri</a:t>
            </a:r>
          </a:p>
          <a:p>
            <a:pPr eaLnBrk="1" hangingPunct="1"/>
            <a:r>
              <a:rPr lang="fi-FI"/>
              <a:t>kylpylöissä ja termeissä saatettiin viettää suurin osa päivästä</a:t>
            </a:r>
          </a:p>
          <a:p>
            <a:pPr eaLnBrk="1" hangingPunct="1"/>
            <a:r>
              <a:rPr lang="fi-FI"/>
              <a:t>kylpylät sisälsivät altaita, areenoja, kirjastoja ja kokoontumistiloja</a:t>
            </a:r>
          </a:p>
          <a:p>
            <a:pPr eaLnBrk="1" hangingPunct="1"/>
            <a:r>
              <a:rPr lang="fi-FI"/>
              <a:t>pidoissa eli orgioissa ylensyötiin, juotiin ja oksennettiin</a:t>
            </a:r>
          </a:p>
          <a:p>
            <a:pPr eaLnBrk="1" hangingPunct="1"/>
            <a:r>
              <a:rPr lang="fi-FI"/>
              <a:t>kantotuoleissaan ylhäisö välttyi likaamasta itseään katujen saastaan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Rooman kaupunkikulttuuri</a:t>
            </a:r>
            <a:br>
              <a:rPr lang="fi-FI" sz="2000"/>
            </a:br>
            <a:r>
              <a:rPr lang="fi-FI"/>
              <a:t>Roomalainen oikeus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12 taulun laki vuodelta 450 eKr. takasi tasa-arvoisuuden kansalaisille lain edessä</a:t>
            </a:r>
          </a:p>
          <a:p>
            <a:pPr eaLnBrk="1" hangingPunct="1"/>
            <a:r>
              <a:rPr lang="fi-FI"/>
              <a:t>tapauskohtainen soveltaminen lain hengessä käyttöön kirjoitetun lain rinnalle</a:t>
            </a:r>
          </a:p>
          <a:p>
            <a:pPr eaLnBrk="1" hangingPunct="1"/>
            <a:r>
              <a:rPr lang="fi-FI"/>
              <a:t>osapuolten kuuleminen ja todistukset </a:t>
            </a:r>
          </a:p>
          <a:p>
            <a:pPr eaLnBrk="1" hangingPunct="1"/>
            <a:r>
              <a:rPr lang="fi-FI"/>
              <a:t>tuomarit ja asianajajat ammattikunniksi</a:t>
            </a:r>
          </a:p>
          <a:p>
            <a:pPr eaLnBrk="1" hangingPunct="1"/>
            <a:r>
              <a:rPr lang="fi-FI"/>
              <a:t>käytössä koko valtakunnan alueella</a:t>
            </a:r>
          </a:p>
          <a:p>
            <a:pPr eaLnBrk="1" hangingPunct="1"/>
            <a:r>
              <a:rPr lang="fi-FI"/>
              <a:t>Corpus juris civilis –lakikokoelma käyttöön 500-luvulla jKr.</a:t>
            </a:r>
          </a:p>
          <a:p>
            <a:pPr eaLnBrk="1" hangingPunct="1"/>
            <a:r>
              <a:rPr lang="fi-FI"/>
              <a:t>roomalaisjuristien käsitejärjestelmä on yhä pääosiltaan käytössä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331913" y="1916113"/>
            <a:ext cx="7272337" cy="44656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Ote kahdentoista taulun laista:</a:t>
            </a:r>
          </a:p>
          <a:p>
            <a:endParaRPr lang="fi-FI" sz="2000"/>
          </a:p>
          <a:p>
            <a:r>
              <a:rPr lang="fi-FI" sz="2000"/>
              <a:t>”Jos joku lyö toisen raajarikoksi, hänelle itselleen pitää </a:t>
            </a:r>
          </a:p>
          <a:p>
            <a:r>
              <a:rPr lang="fi-FI" sz="2000"/>
              <a:t>aiheuttaa sama, ellei hän sovi vahingon kärsineen kanssa. </a:t>
            </a:r>
            <a:br>
              <a:rPr lang="fi-FI" sz="2000"/>
            </a:br>
            <a:r>
              <a:rPr lang="fi-FI" sz="2000"/>
              <a:t>Jos joku kädellä tai kepillä murtaa vapaan henkilön luun,</a:t>
            </a:r>
          </a:p>
          <a:p>
            <a:r>
              <a:rPr lang="fi-FI" sz="2000"/>
              <a:t>hänen pitää hyvitykseksi maksaa tälle 300 naulaa pronssia,</a:t>
            </a:r>
          </a:p>
          <a:p>
            <a:r>
              <a:rPr lang="fi-FI" sz="2000"/>
              <a:t>ja jos se on orja, 150 naulaa pronssia. </a:t>
            </a:r>
            <a:br>
              <a:rPr lang="fi-FI" sz="2000"/>
            </a:br>
            <a:r>
              <a:rPr lang="fi-FI" sz="2000"/>
              <a:t>Jos joku päällekarkauksella aiheuttaa toiselle lievähkön </a:t>
            </a:r>
          </a:p>
          <a:p>
            <a:r>
              <a:rPr lang="fi-FI" sz="2000"/>
              <a:t>ruumiinvamman, häntä pitää sakottaa 25 naulalla pronssia.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4868863"/>
            <a:ext cx="7848600" cy="136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Jo egyptiläiset rakensivat vesijohtoja. Roomalaiset johtivat vetensä</a:t>
            </a:r>
          </a:p>
          <a:p>
            <a:r>
              <a:rPr lang="fi-FI" sz="2000"/>
              <a:t>lähdejärvistä jopa kymmenien kilometrien päästä sillantapaisilla </a:t>
            </a:r>
          </a:p>
          <a:p>
            <a:r>
              <a:rPr lang="fi-FI" sz="2000"/>
              <a:t>katetuilla rakenteilla. 14 heidän rakentamaansa akveduktia on </a:t>
            </a:r>
          </a:p>
          <a:p>
            <a:r>
              <a:rPr lang="fi-FI" sz="2000"/>
              <a:t>vieläkin käytössä.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34820" name="AutoShape 6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4821" name="AutoShape 7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4822" name="AutoShape 8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4823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34824" name="AutoShape 10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Rooman kaupunkikulttuuri</a:t>
            </a:r>
            <a:br>
              <a:rPr lang="fi-FI" sz="2000"/>
            </a:br>
            <a:r>
              <a:rPr lang="fi-FI"/>
              <a:t>Insinöörit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0738" y="1916113"/>
            <a:ext cx="4189412" cy="4392612"/>
          </a:xfrm>
        </p:spPr>
        <p:txBody>
          <a:bodyPr/>
          <a:lstStyle/>
          <a:p>
            <a:pPr eaLnBrk="1" hangingPunct="1"/>
            <a:r>
              <a:rPr lang="fi-FI"/>
              <a:t>eteviä rakentajia ja tiedon soveltajia</a:t>
            </a:r>
          </a:p>
          <a:p>
            <a:pPr eaLnBrk="1" hangingPunct="1"/>
            <a:r>
              <a:rPr lang="fi-FI"/>
              <a:t>holvauksen ja laastin käyttöönotto mahdollisti suuret julkiset rakennukset</a:t>
            </a:r>
          </a:p>
          <a:p>
            <a:pPr eaLnBrk="1" hangingPunct="1"/>
            <a:r>
              <a:rPr lang="fi-FI"/>
              <a:t>saavutuksia akveduktit eli vesijohdot</a:t>
            </a:r>
          </a:p>
          <a:p>
            <a:pPr eaLnBrk="1" hangingPunct="1"/>
            <a:r>
              <a:rPr lang="fi-FI"/>
              <a:t>kehittivät viemäriverkoston</a:t>
            </a:r>
          </a:p>
          <a:p>
            <a:pPr eaLnBrk="1" hangingPunct="1"/>
            <a:r>
              <a:rPr lang="fi-FI"/>
              <a:t>perustusten päälle tehdyt kivetyt tiet</a:t>
            </a:r>
          </a:p>
        </p:txBody>
      </p:sp>
      <p:pic>
        <p:nvPicPr>
          <p:cNvPr id="35845" name="Picture 5" descr="t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1476375" y="1916113"/>
            <a:ext cx="2851150" cy="4330700"/>
          </a:xfrm>
          <a:noFill/>
          <a:ln w="12700">
            <a:solidFill>
              <a:srgbClr val="000000"/>
            </a:solidFill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187450" y="1773238"/>
            <a:ext cx="7488238" cy="4679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sz="2000"/>
          </a:p>
          <a:p>
            <a:endParaRPr lang="fi-FI" sz="2000"/>
          </a:p>
          <a:p>
            <a:endParaRPr lang="fi-FI" sz="2000"/>
          </a:p>
          <a:p>
            <a:endParaRPr lang="fi-FI" sz="2000"/>
          </a:p>
          <a:p>
            <a:endParaRPr lang="fi-FI" sz="2000"/>
          </a:p>
          <a:p>
            <a:r>
              <a:rPr lang="fi-FI" sz="2000"/>
              <a:t>Holvin muotoinen rakenne mahdollisti korkeiden ja painavien</a:t>
            </a:r>
          </a:p>
          <a:p>
            <a:r>
              <a:rPr lang="fi-FI" sz="2000"/>
              <a:t>kattorakenteiden tekemisen ilman tiheää tukipylväikköä kuten </a:t>
            </a:r>
          </a:p>
          <a:p>
            <a:r>
              <a:rPr lang="fi-FI" sz="2000"/>
              <a:t>kreikkalaisissa temppeleissä.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419475" y="2205038"/>
            <a:ext cx="2736850" cy="27368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Rooman kaupunkikulttuuri</a:t>
            </a:r>
            <a:br>
              <a:rPr lang="fi-FI" sz="2400"/>
            </a:br>
            <a:r>
              <a:rPr lang="fi-FI"/>
              <a:t>Tieteet ja taiteet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/>
              <a:t>roomalaiset laativat eri alojen käsikirjoja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Pliniuksen tietosanakirja, </a:t>
            </a:r>
            <a:r>
              <a:rPr lang="fi-FI" i="1"/>
              <a:t>Naturalis historia </a:t>
            </a:r>
            <a:r>
              <a:rPr lang="fi-FI"/>
              <a:t>oli tiedon tilkkutäkki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sairaaloita perustettiin ja kirurgiaa kehitettiin, Galenoksen opit olivat vallalla vielä uudelle ajalle asti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maantiedettä kehitettiin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kreikan vaikutus näkyi kirjallisuudessa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kouluissa opetettiin sekä kreikaksi että latinaksi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sekä tytöt että pojat saivat opetusta 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opetuksessa korostui puhetaidon merkitys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Rooman kaupunkikulttuuri</a:t>
            </a:r>
            <a:br>
              <a:rPr lang="fi-FI" sz="2400"/>
            </a:br>
            <a:r>
              <a:rPr lang="fi-FI"/>
              <a:t>Uskonto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/>
              <a:t>alkujaan roomalaisten uskonto perustui luonnonhenkien palvontaan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tasavallan aikana uskonto sai vaikutteita mm. etruskeilta ja kreikkalaisilta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Olympoksen jumalperhe omaksuttiin tai samaistettiin Rooman vanhoihin jumaliin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keisariajalla Roomassa vaikuttivat itämaiset uskonnot, mutta valtionuskonto rajoittui keisarin palvontaan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300-luvulla jKr. kristinusko muuttui vainotusta valtionuskonnoksi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/>
              <a:t>Opettajan omat muistiinpanot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Kreikkalainen maailma</a:t>
            </a:r>
            <a:br>
              <a:rPr lang="fi-FI"/>
            </a:br>
            <a:r>
              <a:rPr lang="fi-FI"/>
              <a:t>Polyteistinen uskonto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lukuisat ihmisen kaltaiset ja keskenään kilpailevat jumalat</a:t>
            </a:r>
          </a:p>
          <a:p>
            <a:pPr eaLnBrk="1" hangingPunct="1"/>
            <a:r>
              <a:rPr lang="fi-FI"/>
              <a:t>kuolemattomat jumalat inhimillisiä intohimoineen ja siveellisine heikkouksineen</a:t>
            </a:r>
          </a:p>
          <a:p>
            <a:pPr eaLnBrk="1" hangingPunct="1"/>
            <a:r>
              <a:rPr lang="fi-FI"/>
              <a:t>valta hallita kuolevaisia</a:t>
            </a:r>
          </a:p>
          <a:p>
            <a:pPr eaLnBrk="1" hangingPunct="1"/>
            <a:r>
              <a:rPr lang="fi-FI"/>
              <a:t>asuivat Olympos-vuorella, jolla kuluttivat aikaa syöden, juoden ja kuolevaisten kohtaloita juonitellen</a:t>
            </a:r>
          </a:p>
          <a:p>
            <a:pPr eaLnBrk="1" hangingPunct="1"/>
            <a:r>
              <a:rPr lang="fi-FI"/>
              <a:t>jumalia lepyteltiin kisoin ja uhrein</a:t>
            </a:r>
          </a:p>
          <a:p>
            <a:pPr eaLnBrk="1" hangingPunct="1">
              <a:buFont typeface="Arial" charset="0"/>
              <a:buNone/>
            </a:pPr>
            <a:endParaRPr lang="fi-FI"/>
          </a:p>
          <a:p>
            <a:pPr eaLnBrk="1" hangingPunct="1">
              <a:buFont typeface="Arial" charset="0"/>
              <a:buNone/>
            </a:pPr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Kreikkalainen maailma</a:t>
            </a:r>
            <a:br>
              <a:rPr lang="fi-FI"/>
            </a:br>
            <a:r>
              <a:rPr lang="fi-FI"/>
              <a:t>Jumalat Olymposvuorella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/>
              <a:t>pääjumala Zeus, syössyt vallasta isänsä Kronoksen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Poseidon ja Haades, Zeuksen veljet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Hera, Zeuksen sisar ja puoliso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Afrodite, tulenjumala Hefaistoksen puoliso, rakkauden jumalatar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Apollon, musiikin ja runouden jumala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Artemis, Apollonin sisar, luonnon jumalatar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Pallas Athene, Ateenan suojelija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Ares, sodanjumala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Hermes, kaupan, kulkurien ja varkaiden jumala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Kreikkalainen maailma</a:t>
            </a:r>
            <a:br>
              <a:rPr lang="fi-FI"/>
            </a:br>
            <a:r>
              <a:rPr lang="fi-FI"/>
              <a:t>Uskonnonharjoittaminen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/>
              <a:t>varhaisimpana aikana uskonnollisuus ilmeni esi-isien palvontana sekä sielujen ja demonien lepyttämisenä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myös kiviä ja puita palvottiin, Zeuksen uskottiin asuvan Dodonan pyhässä oraakkelitammessa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Dionysos oli kasvun, hedelmällisyyden ja humalluttavien juomien jumala</a:t>
            </a:r>
          </a:p>
          <a:p>
            <a:pPr lvl="1" eaLnBrk="1" hangingPunct="1">
              <a:lnSpc>
                <a:spcPct val="90000"/>
              </a:lnSpc>
            </a:pPr>
            <a:r>
              <a:rPr lang="fi-FI"/>
              <a:t>kuvattiin pukiksi tai häräksi, millä oli suuri vaikutus palvontamenoihin ja kulttiin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jumalat saattoivat rankaista onnesta ja ylimielisyydestä heitä kohtaan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oraakkeleilta kysyttiin jumalten tahtoa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Kreikkalainen maailma</a:t>
            </a:r>
            <a:br>
              <a:rPr lang="fi-FI" sz="3600"/>
            </a:br>
            <a:r>
              <a:rPr lang="fi-FI"/>
              <a:t>Olympialaiset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jumalten kunniaksi pidettiin pyhiä urheilu- ja taidekisoja, kuten Korintin, Delfoin ja Olympian kisat</a:t>
            </a:r>
          </a:p>
          <a:p>
            <a:pPr eaLnBrk="1" hangingPunct="1"/>
            <a:r>
              <a:rPr lang="fi-FI"/>
              <a:t>joka neljäs vuosi olympiarauha</a:t>
            </a:r>
          </a:p>
          <a:p>
            <a:pPr eaLnBrk="1" hangingPunct="1"/>
            <a:r>
              <a:rPr lang="fi-FI"/>
              <a:t>kisoja järjestettiin vuosina 776 eKr.</a:t>
            </a:r>
            <a:r>
              <a:rPr lang="fi-FI">
                <a:cs typeface="Arial" charset="0"/>
              </a:rPr>
              <a:t>–</a:t>
            </a:r>
            <a:r>
              <a:rPr lang="fi-FI"/>
              <a:t>393 jKr.</a:t>
            </a:r>
          </a:p>
          <a:p>
            <a:pPr eaLnBrk="1" hangingPunct="1"/>
            <a:r>
              <a:rPr lang="fi-FI"/>
              <a:t>kauppa- ja kulttuurivaihtoa polisten välille</a:t>
            </a:r>
          </a:p>
          <a:p>
            <a:pPr eaLnBrk="1" hangingPunct="1"/>
            <a:r>
              <a:rPr lang="fi-FI"/>
              <a:t>kisat vain kreikkalaisille</a:t>
            </a:r>
          </a:p>
          <a:p>
            <a:pPr eaLnBrk="1" hangingPunct="1"/>
            <a:r>
              <a:rPr lang="fi-FI"/>
              <a:t>naiset eivät saaneet olla mukana edes katsojina, naispapitarta lukuun ottamatta</a:t>
            </a:r>
          </a:p>
          <a:p>
            <a:pPr eaLnBrk="1" hangingPunct="1"/>
            <a:r>
              <a:rPr lang="fi-FI"/>
              <a:t>alastomat urheilijat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116013" y="1916113"/>
            <a:ext cx="7561262" cy="42481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b="1"/>
              <a:t>Maraton</a:t>
            </a:r>
          </a:p>
          <a:p>
            <a:endParaRPr lang="fi-FI" b="1"/>
          </a:p>
          <a:p>
            <a:r>
              <a:rPr lang="fi-FI"/>
              <a:t>Olympialaisten yhtenä lajina oli juoksukilpailu Marathonista Ateenaan, </a:t>
            </a:r>
          </a:p>
          <a:p>
            <a:r>
              <a:rPr lang="fi-FI"/>
              <a:t>joka oli pituudeltaan 42 195 metriä. Juoksun taustana oli vanha antiikin</a:t>
            </a:r>
          </a:p>
          <a:p>
            <a:r>
              <a:rPr lang="fi-FI"/>
              <a:t>tarina, jonka mukaan vuonna 490 eKr. ateenalainen soturi juoksi </a:t>
            </a:r>
          </a:p>
          <a:p>
            <a:r>
              <a:rPr lang="fi-FI"/>
              <a:t>täydessä varustuksessa Ateenaan. Hän kertoi viestin suuresta </a:t>
            </a:r>
          </a:p>
          <a:p>
            <a:r>
              <a:rPr lang="fi-FI"/>
              <a:t>voitosta persialaisia vastaan käydyssä taistelussa ja kuoli siihen </a:t>
            </a:r>
          </a:p>
          <a:p>
            <a:r>
              <a:rPr lang="fi-FI"/>
              <a:t>paikkaan. </a:t>
            </a:r>
          </a:p>
          <a:p>
            <a:endParaRPr lang="fi-FI"/>
          </a:p>
          <a:p>
            <a:r>
              <a:rPr lang="fi-FI"/>
              <a:t>On mahdollista, ettei juoksua koskaan tapahtunut, vaan se </a:t>
            </a:r>
          </a:p>
          <a:p>
            <a:r>
              <a:rPr lang="fi-FI"/>
              <a:t>perustuu legendaan, jonka myöhemmät kirjailijat kirjoittivat teoksiinsa. </a:t>
            </a:r>
          </a:p>
          <a:p>
            <a:r>
              <a:rPr lang="fi-FI"/>
              <a:t>Historiankirjoittaja Herodotos ei nimittäin mainitse tapahtumasta mitään</a:t>
            </a:r>
          </a:p>
          <a:p>
            <a:r>
              <a:rPr lang="fi-FI"/>
              <a:t>vuoden 490 eKr. tapahtumia kuvatessaan.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Kreikkalainen maailma</a:t>
            </a:r>
            <a:br>
              <a:rPr lang="fi-FI"/>
            </a:br>
            <a:r>
              <a:rPr lang="fi-FI"/>
              <a:t>Olympian kisojen ohjelma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/>
              <a:t>1. päivä: vihkiseremoniat, olympiavalan vannominen, uhraukset jumalille ja rukoukset.</a:t>
            </a:r>
          </a:p>
          <a:p>
            <a:pPr eaLnBrk="1" hangingPunct="1">
              <a:buFont typeface="Arial" charset="0"/>
              <a:buNone/>
            </a:pPr>
            <a:r>
              <a:rPr lang="fi-FI"/>
              <a:t>2. päivä: hevoskilpailut Hippodromilla. Ajajat seisoivat pienissä nelivaljakon vetämissä, kaksipyöräisissä rattaissa. Kisan voitosta sai kunnian hevosten omistaja, ei ohjastaja. Iltapäivällä pidetään stadionilla viisiottelu.</a:t>
            </a:r>
          </a:p>
          <a:p>
            <a:pPr eaLnBrk="1" hangingPunct="1">
              <a:buFont typeface="Arial" charset="0"/>
              <a:buNone/>
            </a:pPr>
            <a:r>
              <a:rPr lang="fi-FI"/>
              <a:t>3. päivä: aamupäivä varattu jumalanpalveluksille, sillä tälle vuorokaudelle osui aina täysikuu. Iltapäivällä nuorten kilpailut pikajuoksussa, painissa ja nyrkkeilyssä.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/>
              <a:t>Kreikkalainen maailma</a:t>
            </a:r>
            <a:br>
              <a:rPr lang="fi-FI"/>
            </a:br>
            <a:r>
              <a:rPr lang="fi-FI"/>
              <a:t>Olympian kisojen ohjelma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/>
              <a:t>4. päivä: täysikasvuisten miesten juoksukilpailu. Kilpailumatkat: 1 stadioninpituus, 2 stadioninpituutta, siis 200 ja 400 metriä sekä pitkänmatkanjuoksu, 4800 metriä. Iltapäivällä voimalajit: nyrkkeily, paini ja pankration. Viimeisenä kilpailulajina 400 metrin juoksu täydessä asevarustuksessa.</a:t>
            </a:r>
          </a:p>
          <a:p>
            <a:pPr eaLnBrk="1" hangingPunct="1">
              <a:buFont typeface="Arial" charset="0"/>
              <a:buNone/>
            </a:pPr>
            <a:r>
              <a:rPr lang="fi-FI"/>
              <a:t>5. päivä: palkintojen jako ja voittajien päättäjäisillallinen.</a:t>
            </a:r>
          </a:p>
          <a:p>
            <a:pPr eaLnBrk="1" hangingPunct="1"/>
            <a:endParaRPr lang="fi-FI"/>
          </a:p>
          <a:p>
            <a:pPr eaLnBrk="1" hangingPunct="1"/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JariHonkanen">
  <a:themeElements>
    <a:clrScheme name="">
      <a:dk1>
        <a:srgbClr val="000000"/>
      </a:dk1>
      <a:lt1>
        <a:srgbClr val="FFFFFF"/>
      </a:lt1>
      <a:dk2>
        <a:srgbClr val="0804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66"/>
      </a:hlink>
      <a:folHlink>
        <a:srgbClr val="99CC00"/>
      </a:folHlink>
    </a:clrScheme>
    <a:fontScheme name="2_JariHonka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JariHonkan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13">
        <a:dk1>
          <a:srgbClr val="2613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F0E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14">
        <a:dk1>
          <a:srgbClr val="4221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71B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15">
        <a:dk1>
          <a:srgbClr val="422100"/>
        </a:dk1>
        <a:lt1>
          <a:srgbClr val="FFFFFF"/>
        </a:lt1>
        <a:dk2>
          <a:srgbClr val="4221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71B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16">
        <a:dk1>
          <a:srgbClr val="422100"/>
        </a:dk1>
        <a:lt1>
          <a:srgbClr val="FFFFFF"/>
        </a:lt1>
        <a:dk2>
          <a:srgbClr val="0804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71B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2078</Words>
  <Application>Microsoft Office PowerPoint</Application>
  <PresentationFormat>Näytössä katseltava diaesitys (4:3)</PresentationFormat>
  <Paragraphs>337</Paragraphs>
  <Slides>36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38" baseType="lpstr">
      <vt:lpstr>Arial</vt:lpstr>
      <vt:lpstr>2_JariHonkanen</vt:lpstr>
      <vt:lpstr>Eurooppalainen ihminen Antiikin kulttuuripiiri</vt:lpstr>
      <vt:lpstr>Missä ovat antiikin kulttuurin juuret?</vt:lpstr>
      <vt:lpstr>Kreikkalainen maailma Antiikin kulttuurin aikakaudet</vt:lpstr>
      <vt:lpstr>Kreikkalainen maailma Polyteistinen uskonto</vt:lpstr>
      <vt:lpstr>Kreikkalainen maailma Jumalat Olymposvuorella</vt:lpstr>
      <vt:lpstr>Kreikkalainen maailma Uskonnonharjoittaminen</vt:lpstr>
      <vt:lpstr>Kreikkalainen maailma Olympialaiset</vt:lpstr>
      <vt:lpstr>Kreikkalainen maailma Olympian kisojen ohjelma</vt:lpstr>
      <vt:lpstr>Kreikkalainen maailma Olympian kisojen ohjelma</vt:lpstr>
      <vt:lpstr>Tiedonjanosta tieteisiin Filosofia</vt:lpstr>
      <vt:lpstr>Tiedonjanosta tieteisiin Filosofia</vt:lpstr>
      <vt:lpstr>Tiedonjanosta tieteisiin Muut tieteet</vt:lpstr>
      <vt:lpstr>Kuvataiteet värittävät ympäristöä Arkkitehtuuri</vt:lpstr>
      <vt:lpstr>PowerPoint-esitys</vt:lpstr>
      <vt:lpstr>PowerPoint-esitys</vt:lpstr>
      <vt:lpstr>PowerPoint-esitys</vt:lpstr>
      <vt:lpstr>Kuvataiteet värittävät ympäristöä – patsaat Arkaainen kausi (700–480 eKr.)</vt:lpstr>
      <vt:lpstr>Kuvataiteet värittävät ympäristöä – patsaat Klassinen kausi (480–330 eKr.)</vt:lpstr>
      <vt:lpstr>Kuvataiteet värittävät ympäristöä – patsaat Hellenistinen kausi (330–31 eKr.)</vt:lpstr>
      <vt:lpstr>Kuvataiteet värittävät ympäristöä – maljakot Geometrinen tyyli </vt:lpstr>
      <vt:lpstr>Kuvataiteet värittävät ympäristöä – maljakot Mustakuvioinen tyyli</vt:lpstr>
      <vt:lpstr>Kuvataiteet värittävät ympäristöä – maljakot Punakuvioinen tyyli</vt:lpstr>
      <vt:lpstr>Mytologiaa ja tieteitä Runous</vt:lpstr>
      <vt:lpstr>Mytologiaa ja tieteitä Teatteri</vt:lpstr>
      <vt:lpstr>Hellenistinen kulttuuri</vt:lpstr>
      <vt:lpstr>Rooman kaupunkikulttuuri Plagiointia</vt:lpstr>
      <vt:lpstr>PowerPoint-esitys</vt:lpstr>
      <vt:lpstr>Rooman kaupunkikulttuuri Leipää ja sirkushuveja</vt:lpstr>
      <vt:lpstr>Rooman kaupunkikulttuuri Leipää ja sirkushuveja</vt:lpstr>
      <vt:lpstr>Rooman kaupunkikulttuuri Kylpyläkulttuuri</vt:lpstr>
      <vt:lpstr>Rooman kaupunkikulttuuri Roomalainen oikeus</vt:lpstr>
      <vt:lpstr>PowerPoint-esitys</vt:lpstr>
      <vt:lpstr>Rooman kaupunkikulttuuri Insinöörit</vt:lpstr>
      <vt:lpstr>Rooman kaupunkikulttuuri Tieteet ja taiteet</vt:lpstr>
      <vt:lpstr>Rooman kaupunkikulttuuri Uskonto</vt:lpstr>
      <vt:lpstr>Opettajan omat muistiinpanot</vt:lpstr>
    </vt:vector>
  </TitlesOfParts>
  <Company>Oulun yliopisto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historia  Opettajan materiaali</dc:title>
  <dc:creator>Jari Honkanen</dc:creator>
  <cp:lastModifiedBy>Toni Uusimäki</cp:lastModifiedBy>
  <cp:revision>243</cp:revision>
  <dcterms:created xsi:type="dcterms:W3CDTF">2004-03-12T15:37:03Z</dcterms:created>
  <dcterms:modified xsi:type="dcterms:W3CDTF">2024-04-14T18:04:46Z</dcterms:modified>
</cp:coreProperties>
</file>