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Päivärinta" initials="" lastIdx="1" clrIdx="0"/>
  <p:cmAuthor id="2" name="Vesa Vihervä" initials="" lastIdx="1" clrIdx="1"/>
  <p:cmAuthor id="3" name="Antti Kohi" initials="" lastIdx="2" clrIdx="2"/>
  <p:cmAuthor id="4" name="Hannele Palo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/>
    <p:restoredTop sz="94658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10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dirty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177087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kuva: uusi kirja infograafi s. 123</a:t>
            </a: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8226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1332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Jos karttaa ei voi käyttää, niin sitten uudestaan tuo edellinen muurikuva</a:t>
            </a: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1620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kuvat: vanha kirja, tosin tämä pylväskuva oli vain vanhassa sähköisessä matskussa, paperikirjassa oli vähän erilainen</a:t>
            </a: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23168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kuva: vanha kirja s. 123</a:t>
            </a: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0587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Kevyt tunnin aloitus, kehitin uusikäytön Castro-listalle, vanha opeopas s. 143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6174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7350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2952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Kuva: vanha kirja s. 103</a:t>
            </a: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7547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Kartta: uusi kirja, </a:t>
            </a:r>
            <a:r>
              <a:rPr lang="fi-FI" dirty="0" err="1"/>
              <a:t>infograafi</a:t>
            </a:r>
            <a:endParaRPr lang="fi-FI"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5492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Kartta on WikiCommonsista, pitäisi olla oikeus käyttää? https://upload.wikimedia.org/wikipedia/commons/1/14/NATO_expansion.png</a:t>
            </a: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3557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68930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2247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33826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12		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Supervallat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>
                <a:solidFill>
                  <a:schemeClr val="accent1"/>
                </a:solidFill>
              </a:rPr>
              <a:t>s</a:t>
            </a:r>
            <a:r>
              <a:rPr lang="fi-FI" altLang="fi-FI" sz="2400" b="1" i="0" dirty="0" smtClean="0">
                <a:solidFill>
                  <a:schemeClr val="accent1"/>
                </a:solidFill>
              </a:rPr>
              <a:t>odan kynnyksellä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00900" y="1236300"/>
            <a:ext cx="3479012" cy="363286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Itä-Saksa rakensi keskelle Berliiniä muurin vuonna 1961. Se pysäytti muuttoliikkeen. Tilanne oli kuitenkin kiusallinen kommunistiselle Itä-Saksalle. Miten se selitti muurin tarpeellisuutta?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575" y="634636"/>
            <a:ext cx="4130150" cy="55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06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899592" y="404664"/>
            <a:ext cx="7488832" cy="48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-FI" sz="2000" b="1" i="0" dirty="0">
                <a:solidFill>
                  <a:schemeClr val="dk1"/>
                </a:solidFill>
              </a:rPr>
              <a:t>Itä-Saksan pääministeri  Walter </a:t>
            </a:r>
            <a:r>
              <a:rPr lang="fi-FI" sz="2000" b="1" i="0" dirty="0" err="1">
                <a:solidFill>
                  <a:schemeClr val="dk1"/>
                </a:solidFill>
              </a:rPr>
              <a:t>Ulbricht</a:t>
            </a:r>
            <a:r>
              <a:rPr lang="fi-FI" sz="2000" b="1" i="0" dirty="0">
                <a:solidFill>
                  <a:schemeClr val="dk1"/>
                </a:solidFill>
              </a:rPr>
              <a:t> elokuussa </a:t>
            </a:r>
            <a:r>
              <a:rPr lang="fi-FI" sz="2000" b="1" i="0" dirty="0" smtClean="0">
                <a:solidFill>
                  <a:schemeClr val="dk1"/>
                </a:solidFill>
              </a:rPr>
              <a:t>1961</a:t>
            </a:r>
            <a:endParaRPr lang="fi-FI" sz="2000" b="1" i="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fi-FI" sz="2000" dirty="0" smtClean="0">
                <a:solidFill>
                  <a:schemeClr val="dk1"/>
                </a:solidFill>
                <a:latin typeface="+mn-lt"/>
              </a:rPr>
              <a:t>Vastavallankumoukselliset </a:t>
            </a:r>
            <a:r>
              <a:rPr lang="fi-FI" sz="2000" dirty="0">
                <a:solidFill>
                  <a:schemeClr val="dk1"/>
                </a:solidFill>
                <a:latin typeface="+mn-lt"/>
              </a:rPr>
              <a:t>syöpäläiset, vakoilijat ja sabotöörit, mustan pörssin kauppiaat ja ihmissalakuljettajat, hemmotellut teini-ikäiset huligaanit ja muut kansan demokraattisen järjestyksen viholliset ovat imeneet meidän työläisten ja talonpoikien valtiotamme kuin iilimadot ja luteet tervettä ruumista - - siksi olemme tukkineet raot ja sulkeneet reiät, joiden kautta Saksan kansan pahimmat viholliset olisivat voineet ryömiä</a:t>
            </a:r>
            <a:r>
              <a:rPr lang="fi-FI" sz="2000" dirty="0" smtClean="0">
                <a:solidFill>
                  <a:schemeClr val="dk1"/>
                </a:solidFill>
                <a:latin typeface="+mn-lt"/>
              </a:rPr>
              <a:t>.</a:t>
            </a:r>
            <a:endParaRPr lang="fi-FI" sz="20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2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300900" y="1236300"/>
            <a:ext cx="3555600" cy="3382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>
                <a:latin typeface="+mn-lt"/>
              </a:rPr>
              <a:t>Muuri oli siis kommunistipropagandan mukaan tarpeellinen, koska se suojeli Itä-Saksaa haitallisilta länsivaikutteilta. Miksi Berliinin muurista tuli kylmän sodan symboli?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699" y="1031150"/>
            <a:ext cx="4594752" cy="439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286555" y="5589240"/>
            <a:ext cx="2335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fi-FI" sz="1600" dirty="0">
                <a:latin typeface="+mj-lt"/>
              </a:rPr>
              <a:t>lähde: HS 7.11.2014</a:t>
            </a:r>
          </a:p>
        </p:txBody>
      </p:sp>
    </p:spTree>
    <p:extLst>
      <p:ext uri="{BB962C8B-B14F-4D97-AF65-F5344CB8AC3E}">
        <p14:creationId xmlns:p14="http://schemas.microsoft.com/office/powerpoint/2010/main" xmlns="" val="27576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18600" y="1236300"/>
            <a:ext cx="2902500" cy="4113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>
                <a:latin typeface="+mn-lt"/>
              </a:rPr>
              <a:t>Berliiniä koskevissa kiistoissa tiivistyi kylmän sodan vastakkainasettelu. Lisäksi muuri oli </a:t>
            </a:r>
            <a:r>
              <a:rPr lang="fi-FI" sz="1800" i="0">
                <a:solidFill>
                  <a:schemeClr val="dk1"/>
                </a:solidFill>
                <a:latin typeface="+mn-lt"/>
              </a:rPr>
              <a:t>länsivalloille osoitus siitä, että kommunistiset maat olivat totalitaristisia pakkoyhteiskuntia</a:t>
            </a:r>
            <a:r>
              <a:rPr lang="fi-FI" sz="1800" i="0">
                <a:latin typeface="+mn-lt"/>
              </a:rPr>
              <a:t>.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800" y="200949"/>
            <a:ext cx="3291774" cy="46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725" y="2156600"/>
            <a:ext cx="3046600" cy="411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300925" y="1586175"/>
            <a:ext cx="3058200" cy="3234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 dirty="0" smtClean="0">
                <a:latin typeface="+mn-lt"/>
              </a:rPr>
              <a:t>Berliinin </a:t>
            </a:r>
            <a:r>
              <a:rPr lang="fi-FI" sz="1800" i="0" dirty="0">
                <a:latin typeface="+mn-lt"/>
              </a:rPr>
              <a:t>muurin suuren symbolisen merkityksen vuoksi sen murtuminen (1989) </a:t>
            </a:r>
            <a:r>
              <a:rPr lang="fi-FI" sz="1800" i="0" dirty="0" smtClean="0">
                <a:latin typeface="+mn-lt"/>
              </a:rPr>
              <a:t>symboloi omalta osaltaan kylmän sodan päättymistä.</a:t>
            </a:r>
            <a:endParaRPr lang="fi-FI" sz="1800" i="0" dirty="0">
              <a:latin typeface="+mn-lt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l="28129"/>
          <a:stretch/>
        </p:blipFill>
        <p:spPr>
          <a:xfrm>
            <a:off x="3530074" y="588487"/>
            <a:ext cx="5207174" cy="522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34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3530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dirty="0"/>
              <a:t>Berliini kylmässä sodassa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975" y="1600199"/>
            <a:ext cx="5062450" cy="478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52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12" y="487812"/>
            <a:ext cx="5038725" cy="5229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2" name="Shape 102"/>
          <p:cNvSpPr/>
          <p:nvPr/>
        </p:nvSpPr>
        <p:spPr>
          <a:xfrm>
            <a:off x="269800" y="1446300"/>
            <a:ext cx="3006056" cy="284679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 dirty="0">
                <a:latin typeface="+mn-lt"/>
              </a:rPr>
              <a:t>Myös Berliini oli jaettu miehitysvyöhykkeisiin neljän voittajavallan kesken, vaikka se sijaitsi keskellä NL:n miehitysvyöhykettä.</a:t>
            </a:r>
          </a:p>
        </p:txBody>
      </p:sp>
      <p:sp>
        <p:nvSpPr>
          <p:cNvPr id="103" name="Shape 103"/>
          <p:cNvSpPr/>
          <p:nvPr/>
        </p:nvSpPr>
        <p:spPr>
          <a:xfrm>
            <a:off x="6655825" y="1695050"/>
            <a:ext cx="1197300" cy="11508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i="0" dirty="0"/>
          </a:p>
        </p:txBody>
      </p:sp>
    </p:spTree>
    <p:extLst>
      <p:ext uri="{BB962C8B-B14F-4D97-AF65-F5344CB8AC3E}">
        <p14:creationId xmlns:p14="http://schemas.microsoft.com/office/powerpoint/2010/main" xmlns="" val="1752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12" y="503362"/>
            <a:ext cx="5038725" cy="5229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9" name="Shape 109"/>
          <p:cNvSpPr/>
          <p:nvPr/>
        </p:nvSpPr>
        <p:spPr>
          <a:xfrm>
            <a:off x="467544" y="1412776"/>
            <a:ext cx="3096344" cy="367240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 dirty="0">
                <a:latin typeface="+mn-lt"/>
              </a:rPr>
              <a:t>Kylmän sodan jännitys  huononsi NL:n ja muiden Saksan miehittäjien välejä. Lopulta NL eristi Länsi-Berliinin länsivaltojen </a:t>
            </a:r>
            <a:r>
              <a:rPr lang="fi-FI" sz="1800" i="0" dirty="0" smtClean="0">
                <a:latin typeface="+mn-lt"/>
              </a:rPr>
              <a:t>miehitysvyöhykkeistä ja niin </a:t>
            </a:r>
            <a:r>
              <a:rPr lang="fi-FI" sz="1800" i="0" dirty="0">
                <a:latin typeface="+mn-lt"/>
              </a:rPr>
              <a:t>alkoi Berliinin saarto (1948-49). Miten länsivallat reagoivat siihen?</a:t>
            </a:r>
          </a:p>
        </p:txBody>
      </p:sp>
      <p:sp>
        <p:nvSpPr>
          <p:cNvPr id="110" name="Shape 110"/>
          <p:cNvSpPr/>
          <p:nvPr/>
        </p:nvSpPr>
        <p:spPr>
          <a:xfrm>
            <a:off x="6780250" y="1679500"/>
            <a:ext cx="1197300" cy="11508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1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69800" y="1446300"/>
            <a:ext cx="3322500" cy="3810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 dirty="0"/>
              <a:t>Ne huolsivat Länsi-Berliiniä “ilmasillalla” eli lentokoneiden avulla. Lopulta NL lopetti saarron hyödyttömänä. Mitä merkittäviä seurauksia saarrosta kuitenkin oli?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225" y="1666500"/>
            <a:ext cx="5175374" cy="335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68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69800" y="1446300"/>
            <a:ext cx="3322500" cy="4105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1800" i="0" dirty="0">
                <a:latin typeface="+mn-lt"/>
              </a:rPr>
              <a:t>Miehitysvyöhykkeistä syntyi kaksi erillistä valtiota:</a:t>
            </a:r>
          </a:p>
          <a:p>
            <a:pPr marL="288000" lvl="0" indent="-288000" rtl="0"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fi-FI" sz="1800" i="0" dirty="0">
                <a:latin typeface="+mn-lt"/>
              </a:rPr>
              <a:t>länsimielinen ja demokraattinen Länsi-Saksa (BRD)</a:t>
            </a:r>
          </a:p>
          <a:p>
            <a:pPr marL="288000" lvl="0" indent="-288000" rtl="0"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fi-FI" sz="1800" i="0" dirty="0">
                <a:latin typeface="+mn-lt"/>
              </a:rPr>
              <a:t>NL:n liittolainen, kommunistinen Itä-Saksa</a:t>
            </a:r>
          </a:p>
          <a:p>
            <a:pPr lvl="0" rtl="0">
              <a:spcBef>
                <a:spcPts val="0"/>
              </a:spcBef>
              <a:buNone/>
            </a:pPr>
            <a:endParaRPr sz="1800" i="0" dirty="0"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i-FI" sz="1800" i="0" dirty="0">
                <a:latin typeface="+mn-lt"/>
              </a:rPr>
              <a:t>Mitä merkittävä järjestö perustettiin kriisin seurauksena?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449" y="1362224"/>
            <a:ext cx="4774150" cy="403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82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69800" y="1446300"/>
            <a:ext cx="3294088" cy="3710892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i="0" dirty="0">
                <a:latin typeface="+mn-lt"/>
              </a:rPr>
              <a:t>Länsi-Euroopan maat päättivät tiivistää puolustustaan yhdessä Yhdysvaltojen johdolla. Nato eli </a:t>
            </a:r>
            <a:r>
              <a:rPr lang="fi-FI" sz="2000" i="0" dirty="0" err="1">
                <a:latin typeface="+mn-lt"/>
              </a:rPr>
              <a:t>Pohjois</a:t>
            </a:r>
            <a:r>
              <a:rPr lang="fi-FI" sz="2000" i="0" dirty="0">
                <a:latin typeface="+mn-lt"/>
              </a:rPr>
              <a:t>-Atlantin puolustusliitto perustettiin vuonna 1949.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750" y="1335837"/>
            <a:ext cx="5023599" cy="41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96158" y="5661248"/>
            <a:ext cx="3134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fi-FI" sz="1600" dirty="0">
                <a:latin typeface="+mn-lt"/>
              </a:rPr>
              <a:t>kartta: Wikimedia </a:t>
            </a:r>
            <a:r>
              <a:rPr lang="fi-FI" sz="1600" dirty="0" err="1">
                <a:latin typeface="+mn-lt"/>
              </a:rPr>
              <a:t>Commons</a:t>
            </a:r>
            <a:endParaRPr lang="fi-FI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0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12" y="503362"/>
            <a:ext cx="5038725" cy="5229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5" name="Shape 135"/>
          <p:cNvSpPr/>
          <p:nvPr/>
        </p:nvSpPr>
        <p:spPr>
          <a:xfrm>
            <a:off x="269800" y="1446300"/>
            <a:ext cx="3150072" cy="284679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>
                <a:latin typeface="+mn-lt"/>
              </a:rPr>
              <a:t>Mikä kartassa vihjattu ongelma alkoi vaivata Itä-Saksaa pian sen perustamisen jälkeen?</a:t>
            </a:r>
          </a:p>
        </p:txBody>
      </p:sp>
      <p:sp>
        <p:nvSpPr>
          <p:cNvPr id="136" name="Shape 136"/>
          <p:cNvSpPr/>
          <p:nvPr/>
        </p:nvSpPr>
        <p:spPr>
          <a:xfrm>
            <a:off x="6142650" y="1897225"/>
            <a:ext cx="1259700" cy="7464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27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12" y="503362"/>
            <a:ext cx="5038725" cy="5229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2" name="Shape 142"/>
          <p:cNvSpPr/>
          <p:nvPr/>
        </p:nvSpPr>
        <p:spPr>
          <a:xfrm>
            <a:off x="300900" y="1236300"/>
            <a:ext cx="3262988" cy="4208924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1800" i="0">
                <a:latin typeface="+mn-lt"/>
              </a:rPr>
              <a:t>Muuttoliike: 1950-luvun kuluessa yli </a:t>
            </a:r>
            <a:endParaRPr lang="fi-FI" sz="1800" i="0" smtClean="0"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i-FI" sz="1800" i="0" smtClean="0">
                <a:latin typeface="+mn-lt"/>
              </a:rPr>
              <a:t>2 </a:t>
            </a:r>
            <a:r>
              <a:rPr lang="fi-FI" sz="1800" i="0">
                <a:latin typeface="+mn-lt"/>
              </a:rPr>
              <a:t>000 000 itäsaksalaista muutti Länsi-Berliinin kautta pois Itä-Saksasta. </a:t>
            </a:r>
            <a:r>
              <a:rPr lang="fi-FI" sz="1800" i="0" dirty="0">
                <a:latin typeface="+mn-lt"/>
              </a:rPr>
              <a:t>Neuvostoliitto vaati Berliinin erityisaseman lopettamista ja Länsi-Berliinin liittämistä Itä-Saksaan. Länsivallat eivät suostuneet siihen. Miten tilanne ratkesi?</a:t>
            </a:r>
          </a:p>
        </p:txBody>
      </p:sp>
      <p:sp>
        <p:nvSpPr>
          <p:cNvPr id="143" name="Shape 143"/>
          <p:cNvSpPr/>
          <p:nvPr/>
        </p:nvSpPr>
        <p:spPr>
          <a:xfrm>
            <a:off x="6142650" y="1897225"/>
            <a:ext cx="1259700" cy="7464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62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9D417-8C22-437C-8803-F9A9448B1813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8d9c6b2-3655-4504-8205-749f4c2876db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597</TotalTime>
  <Words>402</Words>
  <Application>Microsoft Office PowerPoint</Application>
  <PresentationFormat>Näytössä katseltava diaesitys (4:3)</PresentationFormat>
  <Paragraphs>34</Paragraphs>
  <Slides>14</Slides>
  <Notes>14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Blank Presentation</vt:lpstr>
      <vt:lpstr>Dia 1</vt:lpstr>
      <vt:lpstr>Berliini kylmässä sodassa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Toni Uusimäki</cp:lastModifiedBy>
  <cp:revision>72</cp:revision>
  <dcterms:created xsi:type="dcterms:W3CDTF">2016-09-06T12:02:22Z</dcterms:created>
  <dcterms:modified xsi:type="dcterms:W3CDTF">2018-01-23T11:31:48Z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