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3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099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9058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941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015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523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540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1456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093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961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867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92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9DB92-0C4F-4129-B523-ACB2273E9393}" type="datetimeFigureOut">
              <a:rPr lang="fi-FI" smtClean="0"/>
              <a:t>10.5.2017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C3FA1-CB3F-4745-96B8-6E546E8B74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968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261" name="Picture 5" descr="voltaire 1694-1778"/>
          <p:cNvPicPr>
            <a:picLocks noChangeAspect="1" noChangeArrowheads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2915874" y="2060575"/>
            <a:ext cx="6792052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romanUcPeriod" startAt="5"/>
            </a:pPr>
            <a:r>
              <a:rPr lang="fi-FI" altLang="fi-FI" sz="4400" b="1"/>
              <a:t> VALISTUS 1700-LUKU</a:t>
            </a:r>
          </a:p>
          <a:p>
            <a:pPr algn="ctr"/>
            <a:r>
              <a:rPr lang="fi-FI" altLang="fi-FI" sz="4400" b="1"/>
              <a:t>ITSEVALTIUS ALKAA </a:t>
            </a:r>
          </a:p>
          <a:p>
            <a:pPr algn="ctr"/>
            <a:r>
              <a:rPr lang="fi-FI" altLang="fi-FI" sz="4400" b="1"/>
              <a:t>MURENTUA</a:t>
            </a:r>
          </a:p>
        </p:txBody>
      </p:sp>
    </p:spTree>
    <p:extLst>
      <p:ext uri="{BB962C8B-B14F-4D97-AF65-F5344CB8AC3E}">
        <p14:creationId xmlns:p14="http://schemas.microsoft.com/office/powerpoint/2010/main" val="100799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8" name="Picture 4" descr="alexander1 1777-18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65175"/>
            <a:ext cx="4514850" cy="47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1524000" y="5516563"/>
            <a:ext cx="32265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altLang="fi-FI" b="1"/>
              <a:t>1777-1825 autonomia Suomelle</a:t>
            </a:r>
          </a:p>
        </p:txBody>
      </p:sp>
      <p:pic>
        <p:nvPicPr>
          <p:cNvPr id="236550" name="Picture 6" descr="fredericI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4" y="1"/>
            <a:ext cx="4522787" cy="630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6551" name="Text Box 7"/>
          <p:cNvSpPr txBox="1">
            <a:spLocks noChangeArrowheads="1"/>
          </p:cNvSpPr>
          <p:nvPr/>
        </p:nvSpPr>
        <p:spPr bwMode="auto">
          <a:xfrm>
            <a:off x="5448300" y="6237288"/>
            <a:ext cx="43162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altLang="fi-FI" b="1"/>
              <a:t>1712-86 sotilas ja Preussin suuruuden luoja</a:t>
            </a:r>
          </a:p>
        </p:txBody>
      </p:sp>
    </p:spTree>
    <p:extLst>
      <p:ext uri="{BB962C8B-B14F-4D97-AF65-F5344CB8AC3E}">
        <p14:creationId xmlns:p14="http://schemas.microsoft.com/office/powerpoint/2010/main" val="206289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3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36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9" grpId="0"/>
      <p:bldP spid="2365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402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0403" name="Text Box 3"/>
          <p:cNvSpPr txBox="1">
            <a:spLocks noChangeArrowheads="1"/>
          </p:cNvSpPr>
          <p:nvPr/>
        </p:nvSpPr>
        <p:spPr bwMode="auto">
          <a:xfrm>
            <a:off x="2424113" y="1341439"/>
            <a:ext cx="839364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 startAt="3"/>
            </a:pPr>
            <a:r>
              <a:rPr lang="fi-FI" altLang="fi-FI" sz="2400" b="1"/>
              <a:t>Jean-Jacques Rousseau 1712-78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Locken oppilas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Valtio-oppi: </a:t>
            </a:r>
            <a:r>
              <a:rPr lang="fi-FI" altLang="fi-FI" sz="2400" b="1" i="1"/>
              <a:t>Yhteiskuntasopimus</a:t>
            </a:r>
          </a:p>
          <a:p>
            <a:pPr lvl="1">
              <a:buFontTx/>
              <a:buChar char="•"/>
            </a:pPr>
            <a:r>
              <a:rPr lang="fi-FI" altLang="fi-FI" sz="2400"/>
              <a:t>Vapaus veljeys ja tasa-arvo</a:t>
            </a:r>
          </a:p>
          <a:p>
            <a:pPr lvl="1">
              <a:buFontTx/>
              <a:buChar char="•"/>
            </a:pPr>
            <a:r>
              <a:rPr lang="fi-FI" altLang="fi-FI" sz="2400"/>
              <a:t>Ihanne pieni valtio kuten Kreikan</a:t>
            </a:r>
          </a:p>
          <a:p>
            <a:pPr lvl="1"/>
            <a:r>
              <a:rPr lang="fi-FI" altLang="fi-FI" sz="2400"/>
              <a:t>    kaupunkivaltiot</a:t>
            </a:r>
          </a:p>
          <a:p>
            <a:pPr lvl="1">
              <a:buFontTx/>
              <a:buChar char="•"/>
            </a:pPr>
            <a:r>
              <a:rPr lang="fi-FI" altLang="fi-FI" sz="2400" b="1"/>
              <a:t>Kansan yhteistahto</a:t>
            </a:r>
            <a:r>
              <a:rPr lang="fi-FI" altLang="fi-FI" sz="2400"/>
              <a:t> ratkaisee ja tahto </a:t>
            </a:r>
          </a:p>
          <a:p>
            <a:pPr lvl="1"/>
            <a:r>
              <a:rPr lang="fi-FI" altLang="fi-FI" sz="2400"/>
              <a:t>    esille esimerkiksi kansanäänestyksellä</a:t>
            </a:r>
          </a:p>
          <a:p>
            <a:pPr lvl="1">
              <a:buFontTx/>
              <a:buChar char="•"/>
            </a:pPr>
            <a:r>
              <a:rPr lang="fi-FI" altLang="fi-FI" sz="2400"/>
              <a:t>Yksilö voidaan pakottaa yhteistahtoon. </a:t>
            </a:r>
          </a:p>
          <a:p>
            <a:pPr lvl="1"/>
            <a:r>
              <a:rPr lang="fi-FI" altLang="fi-FI" sz="2400"/>
              <a:t>    Perusta diktatuurille. Yhteinen hyvä yksilön edelle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Kasvatusoppi: </a:t>
            </a:r>
            <a:r>
              <a:rPr lang="fi-FI" altLang="fi-FI" sz="2400" b="1" i="1"/>
              <a:t>Emile</a:t>
            </a:r>
          </a:p>
          <a:p>
            <a:pPr lvl="1">
              <a:buFontTx/>
              <a:buChar char="•"/>
            </a:pPr>
            <a:r>
              <a:rPr lang="fi-FI" altLang="fi-FI" sz="2400"/>
              <a:t>Vapaa kasvatus luonnossa oppimalla</a:t>
            </a:r>
          </a:p>
          <a:p>
            <a:pPr lvl="1">
              <a:buFontTx/>
              <a:buChar char="•"/>
            </a:pPr>
            <a:r>
              <a:rPr lang="fi-FI" altLang="fi-FI" sz="2400"/>
              <a:t>Jalon villin käsite ja paluu luontoon (Robinson Crusoe </a:t>
            </a:r>
          </a:p>
          <a:p>
            <a:pPr lvl="1"/>
            <a:r>
              <a:rPr lang="fi-FI" altLang="fi-FI" sz="2400"/>
              <a:t>    ja Daniel Defoe)</a:t>
            </a:r>
          </a:p>
        </p:txBody>
      </p:sp>
      <p:pic>
        <p:nvPicPr>
          <p:cNvPr id="230404" name="Picture 4" descr="rousseau 1712-177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4" y="0"/>
            <a:ext cx="2586037" cy="364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67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0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0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230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0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0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30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0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0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30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0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0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230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426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1427" name="Text Box 3"/>
          <p:cNvSpPr txBox="1">
            <a:spLocks noChangeArrowheads="1"/>
          </p:cNvSpPr>
          <p:nvPr/>
        </p:nvSpPr>
        <p:spPr bwMode="auto">
          <a:xfrm>
            <a:off x="2547938" y="855664"/>
            <a:ext cx="75412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>
              <a:buFontTx/>
              <a:buChar char="•"/>
            </a:pPr>
            <a:r>
              <a:rPr lang="fi-FI" altLang="fi-FI" sz="2400"/>
              <a:t>  Kokonaisvaltainen kasvatus, jossa tieto ja tunnepuoli </a:t>
            </a:r>
          </a:p>
          <a:p>
            <a:pPr lvl="1"/>
            <a:r>
              <a:rPr lang="fi-FI" altLang="fi-FI" sz="2400"/>
              <a:t>   huomioon</a:t>
            </a:r>
          </a:p>
          <a:p>
            <a:pPr lvl="1"/>
            <a:r>
              <a:rPr lang="fi-FI" altLang="fi-FI" sz="2400"/>
              <a:t>   Mallin otti Heinrich Pestalozzi &gt; Uno Cygnaeus</a:t>
            </a:r>
          </a:p>
        </p:txBody>
      </p:sp>
      <p:pic>
        <p:nvPicPr>
          <p:cNvPr id="231428" name="Picture 4" descr="Daniel defoe 1660-17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4" y="2133600"/>
            <a:ext cx="3589337" cy="388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1429" name="Text Box 5"/>
          <p:cNvSpPr txBox="1">
            <a:spLocks noChangeArrowheads="1"/>
          </p:cNvSpPr>
          <p:nvPr/>
        </p:nvSpPr>
        <p:spPr bwMode="auto">
          <a:xfrm>
            <a:off x="2351089" y="6049964"/>
            <a:ext cx="14170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altLang="fi-FI" b="1"/>
              <a:t>Daniel Defoe</a:t>
            </a:r>
          </a:p>
          <a:p>
            <a:r>
              <a:rPr lang="fi-FI" altLang="fi-FI" b="1"/>
              <a:t>1660-1731</a:t>
            </a:r>
          </a:p>
        </p:txBody>
      </p:sp>
      <p:pic>
        <p:nvPicPr>
          <p:cNvPr id="231430" name="Picture 6" descr="Robinson C rescu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2133600"/>
            <a:ext cx="2863850" cy="3816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1431" name="Text Box 7"/>
          <p:cNvSpPr txBox="1">
            <a:spLocks noChangeArrowheads="1"/>
          </p:cNvSpPr>
          <p:nvPr/>
        </p:nvSpPr>
        <p:spPr bwMode="auto">
          <a:xfrm>
            <a:off x="6026150" y="5942013"/>
            <a:ext cx="40643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altLang="fi-FI" b="1"/>
              <a:t>Daniel Defoe käytti Robinsonin tarinan</a:t>
            </a:r>
          </a:p>
          <a:p>
            <a:r>
              <a:rPr lang="fi-FI" altLang="fi-FI" b="1"/>
              <a:t>pohjana Alexander Selkirkin haaksirikko-</a:t>
            </a:r>
          </a:p>
          <a:p>
            <a:r>
              <a:rPr lang="fi-FI" altLang="fi-FI" b="1"/>
              <a:t>tarinaa. Perjantai on  ns. jalo villi</a:t>
            </a:r>
          </a:p>
        </p:txBody>
      </p:sp>
    </p:spTree>
    <p:extLst>
      <p:ext uri="{BB962C8B-B14F-4D97-AF65-F5344CB8AC3E}">
        <p14:creationId xmlns:p14="http://schemas.microsoft.com/office/powerpoint/2010/main" val="261193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3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9" grpId="0"/>
      <p:bldP spid="2314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450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2405063" y="566739"/>
            <a:ext cx="621676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 startAt="4"/>
            </a:pPr>
            <a:r>
              <a:rPr lang="fi-FI" altLang="fi-FI" sz="2400" b="1"/>
              <a:t>Montesquieu 1689-1755</a:t>
            </a:r>
          </a:p>
          <a:p>
            <a:r>
              <a:rPr lang="fi-FI" altLang="fi-FI" sz="2400" b="1"/>
              <a:t>    Charles Louis de Secondat de la Brede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Paroni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 b="1" i="1"/>
              <a:t>Persialaiskirjeitä</a:t>
            </a:r>
            <a:r>
              <a:rPr lang="fi-FI" altLang="fi-FI" sz="2400" b="1"/>
              <a:t> </a:t>
            </a:r>
            <a:r>
              <a:rPr lang="fi-FI" altLang="fi-FI" sz="2400"/>
              <a:t>ja</a:t>
            </a:r>
            <a:r>
              <a:rPr lang="fi-FI" altLang="fi-FI" sz="2400" b="1"/>
              <a:t> </a:t>
            </a:r>
            <a:r>
              <a:rPr lang="fi-FI" altLang="fi-FI" sz="2400" b="1" i="1"/>
              <a:t>Lakien henki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 b="1" i="1"/>
              <a:t>    </a:t>
            </a:r>
            <a:r>
              <a:rPr lang="fi-FI" altLang="fi-FI" sz="2400"/>
              <a:t>Kritisoi Ranskan yksinvaltaa verhotusti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Persialaiskirjeissä. Ihaili Englantia.</a:t>
            </a:r>
            <a:endParaRPr lang="fi-FI" altLang="fi-FI" sz="2400" b="1" i="1"/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Valtio-oppi</a:t>
            </a:r>
          </a:p>
          <a:p>
            <a:pPr lvl="1">
              <a:buFontTx/>
              <a:buChar char="•"/>
            </a:pPr>
            <a:r>
              <a:rPr lang="fi-FI" altLang="fi-FI" sz="2400"/>
              <a:t>Valtiomuoto riippuu ulkoisista </a:t>
            </a:r>
          </a:p>
          <a:p>
            <a:pPr lvl="1"/>
            <a:r>
              <a:rPr lang="fi-FI" altLang="fi-FI" sz="2400"/>
              <a:t>    olosuhteista eli sijainti, koko, </a:t>
            </a:r>
          </a:p>
          <a:p>
            <a:pPr lvl="1"/>
            <a:r>
              <a:rPr lang="fi-FI" altLang="fi-FI" sz="2400"/>
              <a:t>    ilmasto maaperä. Geopolitiikka</a:t>
            </a:r>
          </a:p>
          <a:p>
            <a:pPr lvl="1"/>
            <a:r>
              <a:rPr lang="fi-FI" altLang="fi-FI" sz="2400"/>
              <a:t>    Pohjolaan sopii demokratia</a:t>
            </a:r>
          </a:p>
          <a:p>
            <a:pPr lvl="1">
              <a:buFontTx/>
              <a:buChar char="•"/>
            </a:pPr>
            <a:r>
              <a:rPr lang="fi-FI" altLang="fi-FI" sz="2400"/>
              <a:t>Vallan 3-jako Ranskan epäkohtien</a:t>
            </a:r>
          </a:p>
          <a:p>
            <a:pPr lvl="1"/>
            <a:r>
              <a:rPr lang="fi-FI" altLang="fi-FI" sz="2400"/>
              <a:t>    vuoksi, USA 1785 ja Suomi 1917</a:t>
            </a:r>
          </a:p>
        </p:txBody>
      </p:sp>
      <p:pic>
        <p:nvPicPr>
          <p:cNvPr id="232452" name="Picture 4" descr="montesquieu 1689-17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4" y="1341439"/>
            <a:ext cx="2674937" cy="388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07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2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2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32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2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2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32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2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2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32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2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2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232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474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3475" name="Picture 3" descr="kant 1724-18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476250"/>
            <a:ext cx="2678112" cy="316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3476" name="Text Box 4"/>
          <p:cNvSpPr txBox="1">
            <a:spLocks noChangeArrowheads="1"/>
          </p:cNvSpPr>
          <p:nvPr/>
        </p:nvSpPr>
        <p:spPr bwMode="auto">
          <a:xfrm>
            <a:off x="2547938" y="711201"/>
            <a:ext cx="811273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 startAt="5"/>
            </a:pPr>
            <a:r>
              <a:rPr lang="fi-FI" altLang="fi-FI" sz="2400" b="1"/>
              <a:t>Immanuel Kant 1724-1804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Königsberg eli Kaliningrad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Tiedon hankinta: rationalisti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 b="1"/>
              <a:t>Kategorinen imperatiivi </a:t>
            </a:r>
            <a:r>
              <a:rPr lang="fi-FI" altLang="fi-FI" sz="2400"/>
              <a:t>eli jos 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ihminen käyttäytyy siten, että siitä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voi tehdä yleisen lain, niin hän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käyttäytyy oikein. Pohja yli-ihmiselle.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Vaikutus natsien arjalais-käsitykseen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Valtio-oppi: Ihminen järkiolento, joten järki ohjaa valtion 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toimintaa. Järki synnyttää valtioiden välille rauhan ja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eräänlaisen yhteiskuntasopimuksen eli liiton &gt; KL, 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YK, EU </a:t>
            </a:r>
          </a:p>
        </p:txBody>
      </p:sp>
    </p:spTree>
    <p:extLst>
      <p:ext uri="{BB962C8B-B14F-4D97-AF65-F5344CB8AC3E}">
        <p14:creationId xmlns:p14="http://schemas.microsoft.com/office/powerpoint/2010/main" val="215622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3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3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33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34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34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334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34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34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334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34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34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2334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34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34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334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498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2497138" y="260351"/>
            <a:ext cx="8170862" cy="532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>
              <a:tabLst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tabLst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tabLst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tabLst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tabLst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tabLst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lphaUcPeriod" startAt="4"/>
            </a:pPr>
            <a:r>
              <a:rPr lang="fi-FI" altLang="fi-FI" b="1"/>
              <a:t> Seuraukset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Valistuneet yksinvaltiaat: Fredrik Suuri &gt; valtion ja 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kansan etu hallitsijan ehdoilla. Aleksanteri I, Kustaa III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 u="sng"/>
              <a:t>Järkevä ajattelu</a:t>
            </a:r>
            <a:r>
              <a:rPr lang="fi-FI" altLang="fi-FI" sz="2400"/>
              <a:t> ja usko edistykseen syrjäyttivät taika- ja </a:t>
            </a:r>
          </a:p>
          <a:p>
            <a:r>
              <a:rPr lang="fi-FI" altLang="fi-FI" sz="2400"/>
              <a:t>    auktoriteettiuskon &gt;  noitavainot loppuvat 1700-l.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Länsimaisen yhteiskuntaopin perusajatukset 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3-jako, demokratia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Edistysusko &gt; taloudellinen toiminta vilkastuu</a:t>
            </a:r>
          </a:p>
          <a:p>
            <a:pPr lvl="1">
              <a:buFontTx/>
              <a:buChar char="•"/>
            </a:pPr>
            <a:r>
              <a:rPr lang="fi-FI" altLang="fi-FI" sz="2400"/>
              <a:t>Suomessa hyödyn aikakausi</a:t>
            </a:r>
          </a:p>
          <a:p>
            <a:pPr lvl="1"/>
            <a:r>
              <a:rPr lang="fi-FI" altLang="fi-FI" sz="2400"/>
              <a:t>    Koskenperkaus ja peruna</a:t>
            </a:r>
          </a:p>
          <a:p>
            <a:pPr lvl="1"/>
            <a:r>
              <a:rPr lang="fi-FI" altLang="fi-FI" sz="2400"/>
              <a:t>    Järvenlaskut ja peltoa?</a:t>
            </a:r>
          </a:p>
          <a:p>
            <a:pPr lvl="1">
              <a:buFontTx/>
              <a:buChar char="•"/>
            </a:pPr>
            <a:r>
              <a:rPr lang="fi-FI" altLang="fi-FI" sz="2400"/>
              <a:t>Esim. Carl von Linne loi </a:t>
            </a:r>
          </a:p>
          <a:p>
            <a:pPr lvl="1"/>
            <a:r>
              <a:rPr lang="fi-FI" altLang="fi-FI" sz="2400"/>
              <a:t>    Ruotsissa kasviopin ja </a:t>
            </a:r>
          </a:p>
          <a:p>
            <a:pPr lvl="1"/>
            <a:r>
              <a:rPr lang="fi-FI" altLang="fi-FI" sz="2400"/>
              <a:t>    latinalaiset nimet kasveille</a:t>
            </a:r>
          </a:p>
        </p:txBody>
      </p:sp>
      <p:pic>
        <p:nvPicPr>
          <p:cNvPr id="234500" name="Picture 4" descr="linnaeus 1707- 177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9" y="3357564"/>
            <a:ext cx="3051175" cy="3500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5951538" y="5734050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altLang="fi-FI" b="1"/>
              <a:t>Linnaeus</a:t>
            </a:r>
          </a:p>
          <a:p>
            <a:r>
              <a:rPr lang="fi-FI" altLang="fi-FI" b="1"/>
              <a:t>1707-78</a:t>
            </a:r>
          </a:p>
        </p:txBody>
      </p:sp>
    </p:spTree>
    <p:extLst>
      <p:ext uri="{BB962C8B-B14F-4D97-AF65-F5344CB8AC3E}">
        <p14:creationId xmlns:p14="http://schemas.microsoft.com/office/powerpoint/2010/main" val="74405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3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4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4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34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4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4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34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4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4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34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4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4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34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4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4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234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4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4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34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34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622" name="Picture 6" descr="voltaire 1694-1778"/>
          <p:cNvPicPr>
            <a:picLocks noChangeAspect="1" noChangeArrowheads="1"/>
          </p:cNvPicPr>
          <p:nvPr/>
        </p:nvPicPr>
        <p:blipFill>
          <a:blip r:embed="rId2">
            <a:lum brigh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9619" name="Rectangle 3"/>
          <p:cNvSpPr>
            <a:spLocks noChangeArrowheads="1"/>
          </p:cNvSpPr>
          <p:nvPr/>
        </p:nvSpPr>
        <p:spPr bwMode="auto">
          <a:xfrm>
            <a:off x="2424113" y="1052514"/>
            <a:ext cx="795655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  Kasvatusoptimismi &gt; kansakoulu/ Pestalozzi ja Uno </a:t>
            </a:r>
          </a:p>
          <a:p>
            <a:r>
              <a:rPr lang="fi-FI" altLang="fi-FI" sz="2400"/>
              <a:t>    Cygnaeus.</a:t>
            </a:r>
          </a:p>
          <a:p>
            <a:r>
              <a:rPr lang="fi-FI" altLang="fi-FI" sz="2400"/>
              <a:t>    Esim. </a:t>
            </a:r>
            <a:r>
              <a:rPr lang="fi-FI" altLang="fi-FI" sz="2400" i="1"/>
              <a:t>Robinson Crusoe</a:t>
            </a:r>
            <a:r>
              <a:rPr lang="fi-FI" altLang="fi-FI" sz="2400"/>
              <a:t> on valistuksen</a:t>
            </a:r>
          </a:p>
          <a:p>
            <a:r>
              <a:rPr lang="fi-FI" altLang="fi-FI" sz="2400"/>
              <a:t>    kasvatusoptimismin ja järjen voitto luonnosta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  Tiedon levitys tuli tärkeäksi: Sanomalehdet ja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talousseurat. Suomen Talousseura ja Aurora-seura ja 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lehti (H. G. Porthan)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  Porvariston merkitys kasvaa/ teollistuminen &gt; kirkko ja </a:t>
            </a:r>
          </a:p>
          <a:p>
            <a:r>
              <a:rPr lang="fi-FI" altLang="fi-FI" sz="2400"/>
              <a:t>    aateli menettävät mahtinsa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  Ranskan vallankumous (Rousseau) ja Napoleon, USA,</a:t>
            </a:r>
          </a:p>
          <a:p>
            <a:r>
              <a:rPr lang="fi-FI" altLang="fi-FI" sz="2400"/>
              <a:t>    Suomen autonomia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  Vapaus ja tasa-arvo: Neekeriorjuus alkaa vähitellen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poistua</a:t>
            </a:r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4081463" y="58054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i-FI" altLang="fi-FI" b="1"/>
          </a:p>
        </p:txBody>
      </p:sp>
    </p:spTree>
    <p:extLst>
      <p:ext uri="{BB962C8B-B14F-4D97-AF65-F5344CB8AC3E}">
        <p14:creationId xmlns:p14="http://schemas.microsoft.com/office/powerpoint/2010/main" val="21048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3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9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9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39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9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9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239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034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0037" name="Text Box 5"/>
          <p:cNvSpPr txBox="1">
            <a:spLocks noChangeArrowheads="1"/>
          </p:cNvSpPr>
          <p:nvPr/>
        </p:nvSpPr>
        <p:spPr bwMode="auto">
          <a:xfrm>
            <a:off x="1992313" y="549276"/>
            <a:ext cx="8566150" cy="532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lphaUcPeriod"/>
            </a:pPr>
            <a:r>
              <a:rPr lang="fi-FI" altLang="fi-FI" b="1"/>
              <a:t> Valtiollinen tilanne 1700-l.</a:t>
            </a:r>
          </a:p>
          <a:p>
            <a:pPr lvl="1">
              <a:buFontTx/>
              <a:buAutoNum type="arabicPeriod"/>
            </a:pPr>
            <a:r>
              <a:rPr lang="fi-FI" altLang="fi-FI" sz="2400" b="1"/>
              <a:t>Ranska johtava valtio 1648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Ludvig XIV:n ajan lopulla(1715) Ranska joutui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fi-FI" altLang="fi-FI" sz="2400"/>
              <a:t>    ahtaalle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Venäjä uudistui Pietari I:n aikana ja nujersi Ranskan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fi-FI" altLang="fi-FI" sz="2400"/>
              <a:t>    liittolaisen Ruotsin 1700-1721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Preussi nousi Fredrik II:n aikana johtavaksi sotilas-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fi-FI" altLang="fi-FI" sz="2400"/>
              <a:t>    vallaksi</a:t>
            </a:r>
          </a:p>
          <a:p>
            <a:pPr lvl="1">
              <a:buFont typeface="Arial" panose="020B0604020202020204" pitchFamily="34" charset="0"/>
              <a:buAutoNum type="arabicPeriod" startAt="2"/>
            </a:pPr>
            <a:r>
              <a:rPr lang="fi-FI" altLang="fi-FI" sz="2400" b="1"/>
              <a:t>Siirtomaat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Suuri siirtomaasota 1756-63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Ranska menetti siirtomaat Englannille (Kanada,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fi-FI" altLang="fi-FI" sz="2400"/>
              <a:t>    Intia) ja köyhtyi ratkaisevasti sodissa. Seuraus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fi-FI" altLang="fi-FI" sz="2400"/>
              <a:t>    vallankumous 1789</a:t>
            </a:r>
          </a:p>
          <a:p>
            <a:pPr lvl="1">
              <a:buFont typeface="Arial" panose="020B0604020202020204" pitchFamily="34" charset="0"/>
              <a:buNone/>
            </a:pPr>
            <a:endParaRPr lang="fi-FI" altLang="fi-FI" sz="2400"/>
          </a:p>
        </p:txBody>
      </p:sp>
    </p:spTree>
    <p:extLst>
      <p:ext uri="{BB962C8B-B14F-4D97-AF65-F5344CB8AC3E}">
        <p14:creationId xmlns:p14="http://schemas.microsoft.com/office/powerpoint/2010/main" val="288224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0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0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0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0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0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00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0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0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00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0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0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00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0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0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00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0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0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00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00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00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000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00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00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000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00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00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000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00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00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000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00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00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000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00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00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3000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058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1059" name="Text Box 3"/>
          <p:cNvSpPr txBox="1">
            <a:spLocks noChangeArrowheads="1"/>
          </p:cNvSpPr>
          <p:nvPr/>
        </p:nvSpPr>
        <p:spPr bwMode="auto">
          <a:xfrm>
            <a:off x="1919289" y="0"/>
            <a:ext cx="8321509" cy="784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AutoNum type="arabicPeriod" startAt="3"/>
            </a:pPr>
            <a:r>
              <a:rPr lang="fi-FI" altLang="fi-FI" sz="2400" b="1"/>
              <a:t>Itsevaltius vaikeuksissa</a:t>
            </a:r>
          </a:p>
          <a:p>
            <a:pPr lvl="2">
              <a:buFontTx/>
              <a:buAutoNum type="alphaLcPeriod"/>
            </a:pPr>
            <a:r>
              <a:rPr lang="fi-FI" altLang="fi-FI" sz="2400" b="1"/>
              <a:t>Englanti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Mainio vallankumous 1688. 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Kuningas Wilhelm II Oranialainen alkoi hallita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fi-FI" altLang="fi-FI" sz="2400"/>
              <a:t>    parlamentin kanssa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Ihannemaa valistuksen filosofeille</a:t>
            </a:r>
          </a:p>
          <a:p>
            <a:pPr lvl="2">
              <a:buFont typeface="Arial" panose="020B0604020202020204" pitchFamily="34" charset="0"/>
              <a:buAutoNum type="alphaLcPeriod" startAt="2"/>
            </a:pPr>
            <a:r>
              <a:rPr lang="fi-FI" altLang="fi-FI" sz="2400" b="1"/>
              <a:t>USA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1776 itsenäinen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Kansanvaltainen perustuslaki 1787, 3-jako ja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fi-FI" altLang="fi-FI" sz="2400"/>
              <a:t>    tasa-arvo</a:t>
            </a:r>
          </a:p>
          <a:p>
            <a:pPr lvl="2">
              <a:buFont typeface="Arial" panose="020B0604020202020204" pitchFamily="34" charset="0"/>
              <a:buAutoNum type="alphaLcPeriod" startAt="3"/>
            </a:pPr>
            <a:r>
              <a:rPr lang="fi-FI" altLang="fi-FI" sz="2400" b="1"/>
              <a:t>Ranska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Köyhtyi sodissa, valtion rahat lopussa, inflaatio,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fi-FI" altLang="fi-FI" sz="2400"/>
              <a:t>    verorasitus kasvoi, aatelia ei verotettu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1789 vallankumous. 1793 Kuningas Ludvig XVI ja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fi-FI" altLang="fi-FI" sz="2400"/>
              <a:t>    Marie Antoinette mestattiin. 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Tasavalta ja hirmuhallinto: Robespierre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fi-FI" altLang="fi-FI" sz="2400"/>
              <a:t>1799 Napoleon valtaan, sodat, 1804 keisari,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fi-FI" altLang="fi-FI" sz="2400"/>
              <a:t>    1812 Venäjän retki, Waterloo 1815 ja tuho.</a:t>
            </a:r>
          </a:p>
          <a:p>
            <a:pPr lvl="2">
              <a:buFont typeface="Arial" panose="020B0604020202020204" pitchFamily="34" charset="0"/>
              <a:buNone/>
            </a:pPr>
            <a:endParaRPr lang="fi-FI" altLang="fi-FI" sz="2400"/>
          </a:p>
          <a:p>
            <a:pPr lvl="2">
              <a:buFont typeface="Arial" panose="020B0604020202020204" pitchFamily="34" charset="0"/>
              <a:buNone/>
            </a:pPr>
            <a:endParaRPr lang="fi-FI" altLang="fi-FI" sz="2400"/>
          </a:p>
          <a:p>
            <a:pPr lvl="2">
              <a:buFont typeface="Arial" panose="020B0604020202020204" pitchFamily="34" charset="0"/>
              <a:buNone/>
            </a:pPr>
            <a:endParaRPr lang="fi-FI" altLang="fi-FI" sz="2400" b="1"/>
          </a:p>
        </p:txBody>
      </p:sp>
    </p:spTree>
    <p:extLst>
      <p:ext uri="{BB962C8B-B14F-4D97-AF65-F5344CB8AC3E}">
        <p14:creationId xmlns:p14="http://schemas.microsoft.com/office/powerpoint/2010/main" val="407686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0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1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1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01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1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1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01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1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1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01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1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1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301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01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1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01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1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1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301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10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10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3010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10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10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010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10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10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3010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085" name="Picture 5" descr="BASTILLE 17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41275"/>
            <a:ext cx="9144000" cy="694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2086" name="Text Box 6"/>
          <p:cNvSpPr txBox="1">
            <a:spLocks noChangeArrowheads="1"/>
          </p:cNvSpPr>
          <p:nvPr/>
        </p:nvSpPr>
        <p:spPr bwMode="auto">
          <a:xfrm>
            <a:off x="5067301" y="88900"/>
            <a:ext cx="10230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altLang="fi-FI" sz="1600" b="1"/>
              <a:t>14.7.1789</a:t>
            </a:r>
          </a:p>
        </p:txBody>
      </p:sp>
      <p:pic>
        <p:nvPicPr>
          <p:cNvPr id="302087" name="Picture 7" descr="Marie Antoinette 1755-179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413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2088" name="Text Box 8"/>
          <p:cNvSpPr txBox="1">
            <a:spLocks noChangeArrowheads="1"/>
          </p:cNvSpPr>
          <p:nvPr/>
        </p:nvSpPr>
        <p:spPr bwMode="auto">
          <a:xfrm>
            <a:off x="5303839" y="6021388"/>
            <a:ext cx="1650773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altLang="fi-FI" sz="1600" b="1"/>
              <a:t>Marie Antoinette</a:t>
            </a:r>
          </a:p>
        </p:txBody>
      </p:sp>
    </p:spTree>
    <p:extLst>
      <p:ext uri="{BB962C8B-B14F-4D97-AF65-F5344CB8AC3E}">
        <p14:creationId xmlns:p14="http://schemas.microsoft.com/office/powerpoint/2010/main" val="249327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6" grpId="0"/>
      <p:bldP spid="3020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1919288" y="620713"/>
            <a:ext cx="1321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lphaUcPeriod" startAt="2"/>
            </a:pPr>
            <a:r>
              <a:rPr lang="fi-FI" altLang="fi-FI" b="1"/>
              <a:t> Tausta</a:t>
            </a: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2351089" y="1196976"/>
            <a:ext cx="8023225" cy="605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fi-FI" altLang="fi-FI" sz="2400" b="1"/>
              <a:t>Mitä valistus on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Ajatussuunta ja kulttuurivirtaus, joka painotti järkeä ja 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uskoi edistykseen ja luonnonoikeuteen sekä onneen. 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Porvaristo kannatti.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Syntyi Englannissa ja levisi Ranskaa ja muualle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Kritisoi kirkkoa ja yksinvaltaa. Verhottiin kirjallisuudessa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usein keksittyyn ympäristöön koston pelossa</a:t>
            </a:r>
          </a:p>
          <a:p>
            <a:pPr>
              <a:buFont typeface="Arial" panose="020B0604020202020204" pitchFamily="34" charset="0"/>
              <a:buAutoNum type="arabicPeriod" startAt="2"/>
            </a:pPr>
            <a:r>
              <a:rPr lang="fi-FI" altLang="fi-FI" sz="2400" b="1"/>
              <a:t>Perusta luotiin 1600-luvulla</a:t>
            </a:r>
          </a:p>
          <a:p>
            <a:pPr lvl="1">
              <a:buFont typeface="Arial" panose="020B0604020202020204" pitchFamily="34" charset="0"/>
              <a:buAutoNum type="alphaLcPeriod"/>
            </a:pPr>
            <a:r>
              <a:rPr lang="fi-FI" altLang="fi-FI" sz="2400" b="1"/>
              <a:t>Hugo Grotius 1583-1645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Hollantilainen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Ihmisellä luonnollisia synnynnäisiä oikeuksia esim.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fi-FI" altLang="fi-FI" sz="2400"/>
              <a:t>    vapaus ja tasa-arvo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Valtio perustuu yhteiseen sopimukseen eli oikeus-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fi-FI" altLang="fi-FI" sz="2400"/>
              <a:t>    normistoon</a:t>
            </a:r>
          </a:p>
          <a:p>
            <a:pPr lvl="1">
              <a:buFont typeface="Arial" panose="020B0604020202020204" pitchFamily="34" charset="0"/>
              <a:buNone/>
            </a:pPr>
            <a:endParaRPr lang="fi-FI" altLang="fi-FI" sz="2400"/>
          </a:p>
          <a:p>
            <a:r>
              <a:rPr lang="fi-FI" altLang="fi-FI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06835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5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25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5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25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5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5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25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2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2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252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5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5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25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52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52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252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52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52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252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52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52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2252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52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52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2252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52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52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2252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52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52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252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306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07" name="Picture 3" descr="groti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341439"/>
            <a:ext cx="5942013" cy="4421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08" name="Picture 4" descr="grotius kirj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50" y="1341438"/>
            <a:ext cx="3206750" cy="4392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23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6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6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330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2640014" y="620714"/>
            <a:ext cx="779091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lphaLcPeriod" startAt="2"/>
            </a:pPr>
            <a:r>
              <a:rPr lang="fi-FI" altLang="fi-FI" sz="2400" b="1"/>
              <a:t>John Locke 1632-1704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Englantilainen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Hylkäsi ehdottoman vallan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Valta perustuu yhteiskunta-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fi-FI" altLang="fi-FI" sz="2400"/>
              <a:t>    sopimukseen kansan ja hallitsijan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fi-FI" altLang="fi-FI" sz="2400"/>
              <a:t>    kesken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Halusi jakaa vallan kahtia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fi-FI" altLang="fi-FI" sz="2400"/>
              <a:t>    estääkseen väärinkäytökset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Hallitsija saa vallan kansalta ja hänen on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fi-FI" altLang="fi-FI" sz="2400"/>
              <a:t>    suojeltava kansan luonnollisia oikeuksia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Usko perustuu järkeen siksi oltava suvaitsevainen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fi-FI" altLang="fi-FI" sz="2400"/>
              <a:t>    muita kohtaan. Suvaitsevuus kuitenkin rajallista</a:t>
            </a:r>
          </a:p>
          <a:p>
            <a:pPr>
              <a:buFont typeface="Arial" panose="020B0604020202020204" pitchFamily="34" charset="0"/>
              <a:buChar char="–"/>
            </a:pPr>
            <a:endParaRPr lang="fi-FI" altLang="fi-FI" sz="2400"/>
          </a:p>
          <a:p>
            <a:endParaRPr lang="fi-FI" altLang="fi-FI" sz="2400"/>
          </a:p>
          <a:p>
            <a:endParaRPr lang="fi-FI" altLang="fi-FI" sz="2400"/>
          </a:p>
        </p:txBody>
      </p:sp>
      <p:pic>
        <p:nvPicPr>
          <p:cNvPr id="227332" name="Picture 4" descr="locke 1632-17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114" y="0"/>
            <a:ext cx="2401887" cy="364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99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7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7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27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7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7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27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7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7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27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7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7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227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354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2711450" y="269865"/>
            <a:ext cx="779251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lphaLcPeriod" startAt="3"/>
            </a:pPr>
            <a:r>
              <a:rPr lang="fi-FI" altLang="fi-FI" sz="2400" b="1"/>
              <a:t>Luonnontieteiden voittokulku ja tieteellinen </a:t>
            </a:r>
          </a:p>
          <a:p>
            <a:r>
              <a:rPr lang="fi-FI" altLang="fi-FI" sz="2400" b="1"/>
              <a:t>    ajattelu</a:t>
            </a:r>
            <a:endParaRPr lang="fi-FI" altLang="fi-FI" sz="2400"/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Usko erehtymättömiin auktoriteetteihin murtui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 b="1"/>
              <a:t>Newton</a:t>
            </a:r>
            <a:r>
              <a:rPr lang="fi-FI" altLang="fi-FI" sz="2400"/>
              <a:t> ja mekaaninen maailmankuva iski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fi-FI" altLang="fi-FI" sz="2400"/>
              <a:t>    uskontoon ja Raamatun kirjaimelliseen tulkintaan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Syntyi Englannissa ja levisi Ranskaan ja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fi-FI" altLang="fi-FI" sz="2400"/>
              <a:t>    Amerikkaan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fi-FI" altLang="fi-FI" sz="2400"/>
              <a:t>Ranskassa alettiin julkaista 1750-l tietosanakirjaa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fi-FI" altLang="fi-FI" sz="2400"/>
              <a:t>    (Encyclopedia), joka levitti uutta aatetta</a:t>
            </a:r>
          </a:p>
        </p:txBody>
      </p:sp>
    </p:spTree>
    <p:extLst>
      <p:ext uri="{BB962C8B-B14F-4D97-AF65-F5344CB8AC3E}">
        <p14:creationId xmlns:p14="http://schemas.microsoft.com/office/powerpoint/2010/main" val="4942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378" name="Picture 2" descr="voltaire 1694-1778"/>
          <p:cNvPicPr>
            <a:picLocks noChangeAspect="1" noChangeArrowheads="1"/>
          </p:cNvPicPr>
          <p:nvPr/>
        </p:nvPicPr>
        <p:blipFill>
          <a:blip r:embed="rId2">
            <a:lum brigh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9379" name="Text Box 3"/>
          <p:cNvSpPr txBox="1">
            <a:spLocks noChangeArrowheads="1"/>
          </p:cNvSpPr>
          <p:nvPr/>
        </p:nvSpPr>
        <p:spPr bwMode="auto">
          <a:xfrm>
            <a:off x="2116139" y="539750"/>
            <a:ext cx="29460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lphaUcPeriod" startAt="3"/>
            </a:pPr>
            <a:r>
              <a:rPr lang="fi-FI" altLang="fi-FI" b="1"/>
              <a:t> Ajattelijat ja ajatukset</a:t>
            </a: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2640013" y="1225551"/>
            <a:ext cx="704814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fi-FI" altLang="fi-FI" sz="2400" b="1"/>
              <a:t> John Locke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Empiristi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Luonnonoikeus ja yhteiskuntasopimus</a:t>
            </a:r>
          </a:p>
          <a:p>
            <a:pPr>
              <a:buFont typeface="Arial" panose="020B0604020202020204" pitchFamily="34" charset="0"/>
              <a:buAutoNum type="arabicPeriod" startAt="2"/>
            </a:pPr>
            <a:r>
              <a:rPr lang="fi-FI" altLang="fi-FI" sz="2400" b="1"/>
              <a:t>Francois- Marie Arouet eli Voltaire 1694-1778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Hyvä kirjoittaja, terävä kieli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Kirkon ahdasmielisyyttä 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vastaan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Luonnonoikeus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Yhteiskuntasopimus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Valistunut yksinvaltias paras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eli </a:t>
            </a:r>
            <a:r>
              <a:rPr lang="fi-FI" altLang="fi-FI" sz="2400" b="1" i="1"/>
              <a:t>kaikki kansan puolesta 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 b="1" i="1"/>
              <a:t>    ei mitään kansan avulla</a:t>
            </a:r>
          </a:p>
          <a:p>
            <a:pPr>
              <a:buFont typeface="Arial" panose="020B0604020202020204" pitchFamily="34" charset="0"/>
              <a:buChar char="–"/>
            </a:pPr>
            <a:r>
              <a:rPr lang="fi-FI" altLang="fi-FI" sz="2400"/>
              <a:t>Vaikutus mm. Fredrik Suuri</a:t>
            </a:r>
          </a:p>
          <a:p>
            <a:pPr>
              <a:buFont typeface="Arial" panose="020B0604020202020204" pitchFamily="34" charset="0"/>
              <a:buNone/>
            </a:pPr>
            <a:r>
              <a:rPr lang="fi-FI" altLang="fi-FI" sz="2400"/>
              <a:t>    Aleksanteri I ja Kustaa III</a:t>
            </a:r>
          </a:p>
          <a:p>
            <a:pPr>
              <a:buFont typeface="Arial" panose="020B0604020202020204" pitchFamily="34" charset="0"/>
              <a:buChar char="–"/>
            </a:pPr>
            <a:endParaRPr lang="fi-FI" altLang="fi-FI" sz="2400"/>
          </a:p>
        </p:txBody>
      </p:sp>
      <p:pic>
        <p:nvPicPr>
          <p:cNvPr id="229381" name="Picture 5" descr="voltaire 1694-17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4" y="2897188"/>
            <a:ext cx="3360737" cy="396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04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93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93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293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93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93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293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93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93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293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93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93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2293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93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93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293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93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93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293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93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93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2293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93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93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2293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Microsoft Office PowerPoint</Application>
  <PresentationFormat>Laajakuva</PresentationFormat>
  <Paragraphs>169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Opettaja</dc:creator>
  <cp:lastModifiedBy>Opettaja</cp:lastModifiedBy>
  <cp:revision>1</cp:revision>
  <dcterms:created xsi:type="dcterms:W3CDTF">2017-05-10T12:28:00Z</dcterms:created>
  <dcterms:modified xsi:type="dcterms:W3CDTF">2017-05-10T12:28:30Z</dcterms:modified>
</cp:coreProperties>
</file>