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embeddedFontLst>
    <p:embeddedFont>
      <p:font typeface="Verdana" pitchFamily="34" charset="0"/>
      <p:regular r:id="rId22"/>
      <p:bold r:id="rId23"/>
      <p:italic r:id="rId24"/>
      <p:boldItalic r:id="rId25"/>
    </p:embeddedFont>
    <p:embeddedFont>
      <p:font typeface="Merriweather Sans" charset="0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58084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66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64483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55904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Forum IV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4267200" y="1981200"/>
            <a:ext cx="4241400" cy="158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20</a:t>
            </a:r>
            <a:endParaRPr lang="fi-FI" sz="240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Jatkuuko Euroopan ”loisto”?</a:t>
            </a:r>
            <a:endParaRPr lang="fi-FI" sz="2400" b="1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7" name="Group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925763309"/>
              </p:ext>
            </p:extLst>
          </p:nvPr>
        </p:nvGraphicFramePr>
        <p:xfrm>
          <a:off x="685800" y="609600"/>
          <a:ext cx="7772400" cy="5257801"/>
        </p:xfrm>
        <a:graphic>
          <a:graphicData uri="http://schemas.openxmlformats.org/drawingml/2006/table">
            <a:tbl>
              <a:tblPr/>
              <a:tblGrid>
                <a:gridCol w="2301875"/>
                <a:gridCol w="5470525"/>
              </a:tblGrid>
              <a:tr h="1374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KESKEISET TAIDESUUN-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TAUKSET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renessanssi, klassiset ihanteet, barokki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VAPAA-AJAN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teatteri, ooppera, hovikulttuuri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 ASEMA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 alistettu asema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5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MERKITTÄVIÄ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HENKILÖITÄ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Erasmus Rotterdamilainen, Luther, Kopernikus, Michelangelo, da Vinci, Galilei, Newton, Ludvig XIV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801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8775"/>
            <a:ext cx="7772400" cy="1143000"/>
          </a:xfrm>
        </p:spPr>
        <p:txBody>
          <a:bodyPr/>
          <a:lstStyle/>
          <a:p>
            <a:r>
              <a:rPr lang="fi-FI" altLang="fi-FI" b="1"/>
              <a:t>KERTAUSTA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36863"/>
            <a:ext cx="7772400" cy="1222375"/>
          </a:xfrm>
        </p:spPr>
        <p:txBody>
          <a:bodyPr/>
          <a:lstStyle/>
          <a:p>
            <a:pPr algn="ctr">
              <a:buFontTx/>
              <a:buNone/>
            </a:pPr>
            <a:r>
              <a:rPr lang="fi-FI" altLang="fi-FI"/>
              <a:t>VALISTUKSEN AIKAKAUSI</a:t>
            </a:r>
          </a:p>
          <a:p>
            <a:pPr algn="ctr">
              <a:buFontTx/>
              <a:buNone/>
            </a:pPr>
            <a:r>
              <a:rPr lang="fi-FI" altLang="fi-FI"/>
              <a:t>1700-luku</a:t>
            </a:r>
          </a:p>
        </p:txBody>
      </p:sp>
    </p:spTree>
    <p:extLst>
      <p:ext uri="{BB962C8B-B14F-4D97-AF65-F5344CB8AC3E}">
        <p14:creationId xmlns:p14="http://schemas.microsoft.com/office/powerpoint/2010/main" xmlns="" val="23528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93" name="Group 2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358833073"/>
              </p:ext>
            </p:extLst>
          </p:nvPr>
        </p:nvGraphicFramePr>
        <p:xfrm>
          <a:off x="685800" y="609600"/>
          <a:ext cx="7772400" cy="5118101"/>
        </p:xfrm>
        <a:graphic>
          <a:graphicData uri="http://schemas.openxmlformats.org/drawingml/2006/table">
            <a:tbl>
              <a:tblPr/>
              <a:tblGrid>
                <a:gridCol w="2446338"/>
                <a:gridCol w="5326062"/>
              </a:tblGrid>
              <a:tr h="996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YHTEISKUNTA-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JÄRJESTELMÄ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itsevaltius, Yhdysvaltojen itsenäistyminen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AIKAKAUDEN AATTEITA</a:t>
                      </a: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valistus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KULTTUURIA LUOVA VOIMA</a:t>
                      </a: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hallitsijat, porvaristo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USKONTO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kirkon ja taikauskon arvostelu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MAAILMANKUVA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järjen korostus ja edistysuskon synty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29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5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4046938327"/>
              </p:ext>
            </p:extLst>
          </p:nvPr>
        </p:nvGraphicFramePr>
        <p:xfrm>
          <a:off x="685800" y="609600"/>
          <a:ext cx="7772400" cy="5272088"/>
        </p:xfrm>
        <a:graphic>
          <a:graphicData uri="http://schemas.openxmlformats.org/drawingml/2006/table">
            <a:tbl>
              <a:tblPr/>
              <a:tblGrid>
                <a:gridCol w="2301875"/>
                <a:gridCol w="5470525"/>
              </a:tblGrid>
              <a:tr h="1374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KESKEISET TAIDESUUN-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TAUKSET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barokki ja rokokoo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VAPAA-AJAN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hovikulttuuri, salongit, lukeminen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 ASEMA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ihanteista huolimatta naisen asema ei parane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5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MERKITTÄVIÄ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HENKILÖITÄ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Locke</a:t>
                      </a: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Voltaire, Montesquieu, </a:t>
                      </a:r>
                      <a:r>
                        <a:rPr kumimoji="0" lang="fi-FI" altLang="fi-FI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Rousseau</a:t>
                      </a:r>
                      <a:endParaRPr kumimoji="0" lang="fi-FI" alt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93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8775"/>
            <a:ext cx="7772400" cy="1143000"/>
          </a:xfrm>
        </p:spPr>
        <p:txBody>
          <a:bodyPr/>
          <a:lstStyle/>
          <a:p>
            <a:r>
              <a:rPr lang="fi-FI" altLang="fi-FI" b="1" dirty="0"/>
              <a:t>KERTAUSTA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36863"/>
            <a:ext cx="7772400" cy="1222375"/>
          </a:xfrm>
        </p:spPr>
        <p:txBody>
          <a:bodyPr/>
          <a:lstStyle/>
          <a:p>
            <a:pPr algn="ctr">
              <a:buFontTx/>
              <a:buNone/>
            </a:pPr>
            <a:r>
              <a:rPr lang="fi-FI" altLang="fi-FI"/>
              <a:t>UUSIN AIKA </a:t>
            </a:r>
          </a:p>
          <a:p>
            <a:pPr algn="ctr">
              <a:buFontTx/>
              <a:buNone/>
            </a:pPr>
            <a:r>
              <a:rPr lang="fi-FI" altLang="fi-FI"/>
              <a:t>1789–1914</a:t>
            </a:r>
          </a:p>
        </p:txBody>
      </p:sp>
    </p:spTree>
    <p:extLst>
      <p:ext uri="{BB962C8B-B14F-4D97-AF65-F5344CB8AC3E}">
        <p14:creationId xmlns:p14="http://schemas.microsoft.com/office/powerpoint/2010/main" xmlns="" val="65587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92" name="Group 3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683552289"/>
              </p:ext>
            </p:extLst>
          </p:nvPr>
        </p:nvGraphicFramePr>
        <p:xfrm>
          <a:off x="685800" y="620713"/>
          <a:ext cx="7772400" cy="5421567"/>
        </p:xfrm>
        <a:graphic>
          <a:graphicData uri="http://schemas.openxmlformats.org/drawingml/2006/table">
            <a:tbl>
              <a:tblPr/>
              <a:tblGrid>
                <a:gridCol w="2446338"/>
                <a:gridCol w="5326062"/>
              </a:tblGrid>
              <a:tr h="985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YHTEISKUNTA-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JÄRJESTELMÄ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Ranskan vallankumous ja yhteiskuntien vähittäinen demokratisoituminen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AIKAKAUDEN AATTEITA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konservatismi, liberalismi, nationalismi ja sosialismi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KULTTUURIA LUOVA VOIMA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porvaristo, kansallisvaltio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USKONTO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uusklassismi, romantiikka, realismi ja impressionismi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MAAILMANKUVA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kaupunkikulttuuri, teatteri, konsertit, matkailu, lehdistö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336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9" name="Group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553909573"/>
              </p:ext>
            </p:extLst>
          </p:nvPr>
        </p:nvGraphicFramePr>
        <p:xfrm>
          <a:off x="685800" y="609600"/>
          <a:ext cx="7772400" cy="5272088"/>
        </p:xfrm>
        <a:graphic>
          <a:graphicData uri="http://schemas.openxmlformats.org/drawingml/2006/table">
            <a:tbl>
              <a:tblPr/>
              <a:tblGrid>
                <a:gridCol w="2301875"/>
                <a:gridCol w="5470525"/>
              </a:tblGrid>
              <a:tr h="1374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KESKEISET TAIDESUUN-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TAUKSET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uusklassismi, romantiikka, realismi ja impressionismi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VAPAA-AJAN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kaupunkikulttuuri, teatteri, konsertit, matkailu, lehdistö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 ASEMA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taloudellinen asema paranee, naisasialiike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5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MERKITTÄVIÄ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HENKILÖITÄ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Mill</a:t>
                      </a: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Marx, Darwin, Monet, Hegel, Victoria, Einstein, Freud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85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8775"/>
            <a:ext cx="7772400" cy="1143000"/>
          </a:xfrm>
        </p:spPr>
        <p:txBody>
          <a:bodyPr/>
          <a:lstStyle/>
          <a:p>
            <a:r>
              <a:rPr lang="fi-FI" altLang="fi-FI" b="1"/>
              <a:t>KERTAUSTA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36863"/>
            <a:ext cx="7772400" cy="1222375"/>
          </a:xfrm>
        </p:spPr>
        <p:txBody>
          <a:bodyPr/>
          <a:lstStyle/>
          <a:p>
            <a:pPr algn="ctr">
              <a:buFontTx/>
              <a:buNone/>
            </a:pPr>
            <a:r>
              <a:rPr lang="fi-FI" altLang="fi-FI" dirty="0"/>
              <a:t>NYKYAIKA </a:t>
            </a:r>
          </a:p>
          <a:p>
            <a:pPr algn="ctr">
              <a:buFontTx/>
              <a:buNone/>
            </a:pPr>
            <a:r>
              <a:rPr lang="fi-FI" altLang="fi-FI" dirty="0"/>
              <a:t>1914</a:t>
            </a:r>
            <a:r>
              <a:rPr lang="fi-FI" altLang="fi-FI" dirty="0">
                <a:cs typeface="Arial" panose="020B0604020202020204" pitchFamily="34" charset="0"/>
              </a:rPr>
              <a:t>–</a:t>
            </a: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xmlns="" val="8074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36" name="Group 2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4062155828"/>
              </p:ext>
            </p:extLst>
          </p:nvPr>
        </p:nvGraphicFramePr>
        <p:xfrm>
          <a:off x="693357" y="413117"/>
          <a:ext cx="7772400" cy="5622925"/>
        </p:xfrm>
        <a:graphic>
          <a:graphicData uri="http://schemas.openxmlformats.org/drawingml/2006/table">
            <a:tbl>
              <a:tblPr/>
              <a:tblGrid>
                <a:gridCol w="2446338"/>
                <a:gridCol w="5326062"/>
              </a:tblGrid>
              <a:tr h="969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YHTEISKUNTA-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JÄRJESTELMÄ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demokratia, diktatuurit maailmansotien välillä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AIKAKAUDEN AATTEITA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konservatismi, liberalismi, nationalismi ja sosialismi, demokratia, fasismi, kommunismi ja vihreä aate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KULTTUURIA LUOVA VOIMA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massat, kansallisvaltiot, tekniset keksinnöt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USKONTO</a:t>
                      </a: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uskonnosta yksilön henkilökohtainen asia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MAAILMANKUVA</a:t>
                      </a: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tieteisusko, maailmankuvan pirstoutuminen, valistuksen ihanteet tasa-arvosta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80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7" name="Group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846772075"/>
              </p:ext>
            </p:extLst>
          </p:nvPr>
        </p:nvGraphicFramePr>
        <p:xfrm>
          <a:off x="685800" y="609600"/>
          <a:ext cx="7772400" cy="5257801"/>
        </p:xfrm>
        <a:graphic>
          <a:graphicData uri="http://schemas.openxmlformats.org/drawingml/2006/table">
            <a:tbl>
              <a:tblPr/>
              <a:tblGrid>
                <a:gridCol w="2301875"/>
                <a:gridCol w="5470525"/>
              </a:tblGrid>
              <a:tr h="1374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KESKEISET TAIDESUUN-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TAUKSET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lukuisat eri taidesuunnat, taiteen pirstoutuminen, populaari- ja massakulttuuri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VAPAA-AJAN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populaarikulttuurin eri muodot, urheilu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 ASEMA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naisille poliittiset oikeudet, naisten tasa-arvoisempi asema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5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MERKITTÄVIÄ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HENKILÖITÄ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Einstein, Freud, Picasso, Dali, Hitler, Stalin, Chaplin, Elvis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91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8775"/>
            <a:ext cx="7772400" cy="1143000"/>
          </a:xfrm>
        </p:spPr>
        <p:txBody>
          <a:bodyPr/>
          <a:lstStyle/>
          <a:p>
            <a:r>
              <a:rPr lang="fi-FI" altLang="fi-FI" b="1" dirty="0"/>
              <a:t>KERTAUSTA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36863"/>
            <a:ext cx="7772400" cy="1222375"/>
          </a:xfrm>
        </p:spPr>
        <p:txBody>
          <a:bodyPr/>
          <a:lstStyle/>
          <a:p>
            <a:pPr algn="ctr">
              <a:buFontTx/>
              <a:buNone/>
            </a:pPr>
            <a:r>
              <a:rPr lang="fi-FI" altLang="fi-FI" dirty="0"/>
              <a:t>ANTIIKKI </a:t>
            </a:r>
          </a:p>
          <a:p>
            <a:pPr algn="ctr">
              <a:buFontTx/>
              <a:buNone/>
            </a:pPr>
            <a:r>
              <a:rPr lang="fi-FI" altLang="fi-FI" dirty="0"/>
              <a:t>noin 800 eKr.–400 jKr.</a:t>
            </a:r>
          </a:p>
          <a:p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xmlns="" val="19519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08" name="Group 7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1515332117"/>
              </p:ext>
            </p:extLst>
          </p:nvPr>
        </p:nvGraphicFramePr>
        <p:xfrm>
          <a:off x="685800" y="541338"/>
          <a:ext cx="7772400" cy="5484115"/>
        </p:xfrm>
        <a:graphic>
          <a:graphicData uri="http://schemas.openxmlformats.org/drawingml/2006/table">
            <a:tbl>
              <a:tblPr/>
              <a:tblGrid>
                <a:gridCol w="2446338"/>
                <a:gridCol w="5326062"/>
              </a:tblGrid>
              <a:tr h="1039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YHTEISKUNTA-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JÄRJESTELMÄ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Kreikka: aristokratia ja demokratia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Rooma: tasavalta ja keisarikausi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AIKAKAUDEN AATTEITA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Kreikka: usko omaan ylivertaisuuteen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Rooma: keisarikultti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KULTTUURIA LUOVA VOIMA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kreikkalainen pyrkimys täydellisyyteen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roomalainen käytännöllisyys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USKONTO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antiikin uskonnot ja jumalat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kristinuskon synty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MAAILMANKUVA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myyttinen, filosofian synty, Aristoteleen ja Ptolemaioksen opit tähtitaivaasta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4630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82" name="Group 2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4172926330"/>
              </p:ext>
            </p:extLst>
          </p:nvPr>
        </p:nvGraphicFramePr>
        <p:xfrm>
          <a:off x="685800" y="765175"/>
          <a:ext cx="7772400" cy="4987926"/>
        </p:xfrm>
        <a:graphic>
          <a:graphicData uri="http://schemas.openxmlformats.org/drawingml/2006/table">
            <a:tbl>
              <a:tblPr/>
              <a:tblGrid>
                <a:gridCol w="2301875"/>
                <a:gridCol w="5470525"/>
              </a:tblGrid>
              <a:tr h="1303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KESKEISET TAIDESUUN-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TAUKSET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arkaainen kausi, klassinen kausi, hellenismi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VAPAA-AJAN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Kreikka: uskonnolliset juhlat; teatteri, olympialaiset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Rooma: huvitukset; gladiaattorit, sirkusajot, kylpylät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 ASEMA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Kreikassa naisen alistettu asema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Roomassa naisen oikeuksien kasvu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MERKITTÄVIÄ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HENKILÖITÄ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Homeros, Sokrates, Aristoteles, Aleksanteri Suuri, Platon, Vergilius, Cicero, </a:t>
                      </a:r>
                      <a:r>
                        <a:rPr kumimoji="0" lang="fi-FI" altLang="fi-FI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Konstantinus</a:t>
                      </a: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Suuri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030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8775"/>
            <a:ext cx="7772400" cy="1143000"/>
          </a:xfrm>
        </p:spPr>
        <p:txBody>
          <a:bodyPr/>
          <a:lstStyle/>
          <a:p>
            <a:r>
              <a:rPr lang="fi-FI" altLang="fi-FI" b="1"/>
              <a:t>KERTAUSTA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36863"/>
            <a:ext cx="7772400" cy="1222375"/>
          </a:xfrm>
        </p:spPr>
        <p:txBody>
          <a:bodyPr/>
          <a:lstStyle/>
          <a:p>
            <a:pPr algn="ctr">
              <a:buFontTx/>
              <a:buNone/>
            </a:pPr>
            <a:r>
              <a:rPr lang="fi-FI" altLang="fi-FI"/>
              <a:t>KESKIAIKA </a:t>
            </a:r>
          </a:p>
          <a:p>
            <a:pPr algn="ctr">
              <a:buFontTx/>
              <a:buNone/>
            </a:pPr>
            <a:r>
              <a:rPr lang="fi-FI" altLang="fi-FI"/>
              <a:t>400–1500</a:t>
            </a:r>
          </a:p>
        </p:txBody>
      </p:sp>
    </p:spTree>
    <p:extLst>
      <p:ext uri="{BB962C8B-B14F-4D97-AF65-F5344CB8AC3E}">
        <p14:creationId xmlns:p14="http://schemas.microsoft.com/office/powerpoint/2010/main" xmlns="" val="32483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3" name="Group 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003390260"/>
              </p:ext>
            </p:extLst>
          </p:nvPr>
        </p:nvGraphicFramePr>
        <p:xfrm>
          <a:off x="685800" y="609600"/>
          <a:ext cx="8087906" cy="5257801"/>
        </p:xfrm>
        <a:graphic>
          <a:graphicData uri="http://schemas.openxmlformats.org/drawingml/2006/table">
            <a:tbl>
              <a:tblPr/>
              <a:tblGrid>
                <a:gridCol w="2545643"/>
                <a:gridCol w="5542263"/>
              </a:tblGrid>
              <a:tr h="1060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YHTEISKUNTA-JÄRJESTELMÄ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feodalismi, katolisen kirkon ja paavin suuri valta, kansallisvaltioiden synty keskiajan lopulla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AIKAKAUDEN AATTEITA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kristinusko, aikakauden lopulla humanismi ja renessanssi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2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LUOVA VOIMA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kirkko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kristinusko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MAAILMANKUVA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maakeskinen maailmankuva, kirkon opit kuolemanjälkeisestä elämästä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48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37" name="Group 4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618615140"/>
              </p:ext>
            </p:extLst>
          </p:nvPr>
        </p:nvGraphicFramePr>
        <p:xfrm>
          <a:off x="685800" y="609600"/>
          <a:ext cx="7772400" cy="5257800"/>
        </p:xfrm>
        <a:graphic>
          <a:graphicData uri="http://schemas.openxmlformats.org/drawingml/2006/table">
            <a:tbl>
              <a:tblPr/>
              <a:tblGrid>
                <a:gridCol w="2301875"/>
                <a:gridCol w="5470525"/>
              </a:tblGrid>
              <a:tr h="1314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KESKEISET TAIDESUUN-TAUKSET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kristillinen taide, romaaninen ja goottilainen tyyli, ritarirunous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VAPAA-AJAN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kristilliset tavat, karnevaalit, ritarikulttuuri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naisen alistettu asema, kristillinen ja ihanteellinen naiskuva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MERKITTÄVIÄ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HENKILÖITÄ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paavit, Tuomas Akvinolainen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0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8775"/>
            <a:ext cx="7772400" cy="1143000"/>
          </a:xfrm>
        </p:spPr>
        <p:txBody>
          <a:bodyPr/>
          <a:lstStyle/>
          <a:p>
            <a:r>
              <a:rPr lang="fi-FI" altLang="fi-FI" b="1"/>
              <a:t>KERTAUSTA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36863"/>
            <a:ext cx="7772400" cy="1222375"/>
          </a:xfrm>
        </p:spPr>
        <p:txBody>
          <a:bodyPr/>
          <a:lstStyle/>
          <a:p>
            <a:pPr algn="ctr">
              <a:buFontTx/>
              <a:buNone/>
            </a:pPr>
            <a:r>
              <a:rPr lang="fi-FI" altLang="fi-FI" dirty="0"/>
              <a:t>UUDEN AJAN MURROS</a:t>
            </a:r>
          </a:p>
          <a:p>
            <a:pPr algn="ctr">
              <a:buFontTx/>
              <a:buNone/>
            </a:pPr>
            <a:r>
              <a:rPr lang="fi-FI" altLang="fi-FI" dirty="0"/>
              <a:t>1500</a:t>
            </a:r>
            <a:r>
              <a:rPr lang="fi-FI" altLang="fi-FI" dirty="0">
                <a:cs typeface="Arial" panose="020B0604020202020204" pitchFamily="34" charset="0"/>
              </a:rPr>
              <a:t>–1700</a:t>
            </a:r>
            <a:r>
              <a:rPr lang="fi-FI" alt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1643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521" name="Group 3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402990061"/>
              </p:ext>
            </p:extLst>
          </p:nvPr>
        </p:nvGraphicFramePr>
        <p:xfrm>
          <a:off x="685800" y="362894"/>
          <a:ext cx="7772400" cy="5811648"/>
        </p:xfrm>
        <a:graphic>
          <a:graphicData uri="http://schemas.openxmlformats.org/drawingml/2006/table">
            <a:tbl>
              <a:tblPr/>
              <a:tblGrid>
                <a:gridCol w="2446338"/>
                <a:gridCol w="5326062"/>
              </a:tblGrid>
              <a:tr h="1403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YHTEISKUNTA-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JÄRJESTELMÄ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kansallisvaltioiden kuninkaiden asema vahvistui, kirkon asema heikkeni,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itsevaltius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AIKAKAUDEN AATTEITA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humanismi, renessanssi, uskonpuhdistus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KULTTUURIA LUOVA VOIMA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hallitsijat, ruhtinaat, kirkko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USKONTO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uskonpuhdistus ja vastauskonpuhdistus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MAAILMANKUVA</a:t>
                      </a:r>
                      <a:endParaRPr kumimoji="0" lang="fi-FI" altLang="fi-F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292929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luonnontieteellisen ja mekanistisen maailmankuvan synty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52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529</Words>
  <Application>Microsoft Office PowerPoint</Application>
  <PresentationFormat>Näytössä katseltava diaesitys (4:3)</PresentationFormat>
  <Paragraphs>161</Paragraphs>
  <Slides>19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3" baseType="lpstr">
      <vt:lpstr>Arial</vt:lpstr>
      <vt:lpstr>Verdana</vt:lpstr>
      <vt:lpstr>Merriweather Sans</vt:lpstr>
      <vt:lpstr>Blank Presentation</vt:lpstr>
      <vt:lpstr>Dia 1</vt:lpstr>
      <vt:lpstr>KERTAUSTA</vt:lpstr>
      <vt:lpstr>Dia 3</vt:lpstr>
      <vt:lpstr>Dia 4</vt:lpstr>
      <vt:lpstr>KERTAUSTA</vt:lpstr>
      <vt:lpstr>Dia 6</vt:lpstr>
      <vt:lpstr>Dia 7</vt:lpstr>
      <vt:lpstr>KERTAUSTA</vt:lpstr>
      <vt:lpstr>Dia 9</vt:lpstr>
      <vt:lpstr>Dia 10</vt:lpstr>
      <vt:lpstr>KERTAUSTA</vt:lpstr>
      <vt:lpstr>Dia 12</vt:lpstr>
      <vt:lpstr>Dia 13</vt:lpstr>
      <vt:lpstr>KERTAUSTA</vt:lpstr>
      <vt:lpstr>Dia 15</vt:lpstr>
      <vt:lpstr>Dia 16</vt:lpstr>
      <vt:lpstr>KERTAUSTA</vt:lpstr>
      <vt:lpstr>Dia 18</vt:lpstr>
      <vt:lpstr>Dia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Lehtinen, Karri V</dc:creator>
  <cp:lastModifiedBy>Toni Uusimäki</cp:lastModifiedBy>
  <cp:revision>3</cp:revision>
  <dcterms:modified xsi:type="dcterms:W3CDTF">2019-05-23T09:10:46Z</dcterms:modified>
</cp:coreProperties>
</file>