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2"/>
  </p:notesMasterIdLst>
  <p:sldIdLst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58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59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43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92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5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87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37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rgbClr val="FFFFFF"/>
                </a:solidFill>
                <a:latin typeface="Verdana" pitchFamily="34" charset="0"/>
              </a:rPr>
              <a:t>Forum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380596" y="861057"/>
            <a:ext cx="4047388" cy="4922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Aurinkokuningas Ludvig XIV vierailemassa Ranskan tiedeakatemiassa. Henrik </a:t>
            </a:r>
            <a:r>
              <a:rPr lang="fi-FI" sz="2000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Tesslinin</a:t>
            </a:r>
            <a:r>
              <a:rPr lang="fi-FI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maalaus vuodelta 1667.</a:t>
            </a:r>
          </a:p>
          <a:p>
            <a:pPr lvl="0" rtl="0">
              <a:spcBef>
                <a:spcPts val="0"/>
              </a:spcBef>
              <a:buNone/>
            </a:pPr>
            <a:endParaRPr lang="fi-FI" sz="2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i-FI" sz="20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Tehtävät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i-FI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Pohdi, miksi kuningas halusi kuvauttaa itsensä tiedeakatemiassa.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i-FI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Minkälaisia yksityiskohtia kuvassa on ja miksi ne on siihen valittu?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984" y="1036787"/>
            <a:ext cx="4114776" cy="457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0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00" y="1018600"/>
            <a:ext cx="5002600" cy="525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404325" y="1018600"/>
            <a:ext cx="3219000" cy="4922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 dirty="0">
                <a:latin typeface="+mj-lt"/>
              </a:rPr>
              <a:t>Näkökulmia kuvanavaukseen:</a:t>
            </a:r>
          </a:p>
          <a:p>
            <a:pPr marL="457200" lvl="0" indent="-2304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1800" i="0" dirty="0">
                <a:latin typeface="+mj-lt"/>
              </a:rPr>
              <a:t>Kuningas halusi esiintyä tieteiden suojelijana ja edistäjänä. Tieteiden kehittäminen oli muodissa ja siitä oli hyötyä valtiolle, sillä tieteiden avulla kyettiin edistämään esimerkiksi kaivos- ja aseteollisuutta.</a:t>
            </a:r>
          </a:p>
        </p:txBody>
      </p:sp>
    </p:spTree>
    <p:extLst>
      <p:ext uri="{BB962C8B-B14F-4D97-AF65-F5344CB8AC3E}">
        <p14:creationId xmlns:p14="http://schemas.microsoft.com/office/powerpoint/2010/main" val="332275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00" y="1018600"/>
            <a:ext cx="5002600" cy="525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04325" y="1018600"/>
            <a:ext cx="3219000" cy="4922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304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1800" i="0" dirty="0">
                <a:latin typeface="+mj-lt"/>
              </a:rPr>
              <a:t>Pöydällä on kirjoja ja piirroksia, ne korostavat tietoa ja tiedettä. Piirrosten aiheina näyttää olevan keksintöjä.</a:t>
            </a:r>
          </a:p>
          <a:p>
            <a:pPr lvl="0" rtl="0">
              <a:spcBef>
                <a:spcPts val="0"/>
              </a:spcBef>
              <a:buNone/>
            </a:pPr>
            <a:endParaRPr sz="1800" i="0" dirty="0">
              <a:latin typeface="+mj-lt"/>
            </a:endParaRPr>
          </a:p>
          <a:p>
            <a:pPr lvl="0" rtl="0">
              <a:spcBef>
                <a:spcPts val="0"/>
              </a:spcBef>
              <a:buNone/>
            </a:pPr>
            <a:endParaRPr sz="1800" i="0" dirty="0">
              <a:latin typeface="+mj-lt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l="29157" t="51442" r="39526" b="17292"/>
          <a:stretch/>
        </p:blipFill>
        <p:spPr>
          <a:xfrm>
            <a:off x="5003825" y="2333725"/>
            <a:ext cx="3005601" cy="315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52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00" y="1018600"/>
            <a:ext cx="5002600" cy="525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228709" y="1018600"/>
            <a:ext cx="3504663" cy="52551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64400" lvl="0" indent="-2304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i="0" dirty="0">
              <a:latin typeface="+mj-lt"/>
            </a:endParaRPr>
          </a:p>
          <a:p>
            <a:pPr marL="464400" lvl="0" indent="-2304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1800" i="0" dirty="0">
                <a:latin typeface="+mj-lt"/>
              </a:rPr>
              <a:t>Etualalla on maapallo, joka osaltaan korostaa tiedettä ja  maailmankuvan muuttumista löytöretkien seurauksena. Maapallon alla on </a:t>
            </a:r>
            <a:r>
              <a:rPr lang="fi-FI" sz="1800" i="0" dirty="0" err="1">
                <a:latin typeface="+mj-lt"/>
              </a:rPr>
              <a:t>sekstanni</a:t>
            </a:r>
            <a:r>
              <a:rPr lang="fi-FI" sz="1800" i="0" dirty="0">
                <a:latin typeface="+mj-lt"/>
              </a:rPr>
              <a:t> eli laite, jolla saatettiin paikantaa laivojen sijainti merellä.</a:t>
            </a:r>
          </a:p>
          <a:p>
            <a:pPr marL="464400" lvl="0" indent="-2304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1800" i="0" dirty="0">
                <a:latin typeface="+mj-lt"/>
              </a:rPr>
              <a:t>Maapallo symboloi myös sitä, että Ranska oli suurvalta, jolla oli siirtomaaomistuksia.</a:t>
            </a:r>
          </a:p>
          <a:p>
            <a:pPr marL="464400" lvl="0" indent="-2304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i="0" dirty="0">
              <a:latin typeface="+mj-lt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56275" t="62515" r="10185" b="2965"/>
          <a:stretch/>
        </p:blipFill>
        <p:spPr>
          <a:xfrm>
            <a:off x="5516974" y="2793249"/>
            <a:ext cx="3218998" cy="348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19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00" y="1018600"/>
            <a:ext cx="5002600" cy="525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404325" y="1018600"/>
            <a:ext cx="3219000" cy="4922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64400" lvl="0" indent="-2304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1800" i="0" dirty="0">
                <a:latin typeface="+mj-lt"/>
              </a:rPr>
              <a:t>Miehet tutkivat/esittelevät isoa seinäkarttaa. Tämäkin yksityiskohta korostaa tiedettä ja muuttuvaa maailmankuvaa.</a:t>
            </a:r>
          </a:p>
          <a:p>
            <a:pPr marL="464400" lvl="0" indent="-2304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i="0" dirty="0">
              <a:latin typeface="+mj-lt"/>
            </a:endParaRPr>
          </a:p>
          <a:p>
            <a:pPr marL="464400" lvl="0" indent="-2304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i="0" dirty="0">
              <a:latin typeface="+mj-lt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68614" b="33796"/>
          <a:stretch/>
        </p:blipFill>
        <p:spPr>
          <a:xfrm>
            <a:off x="6543348" y="1018600"/>
            <a:ext cx="2371676" cy="5255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39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200" y="1018600"/>
            <a:ext cx="5002600" cy="525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404325" y="1018600"/>
            <a:ext cx="3219000" cy="4922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-FI" sz="1800" i="0" dirty="0">
                <a:latin typeface="+mj-lt"/>
              </a:rPr>
              <a:t>Itämainen matto on nostettu pöydän peitteeksi. Ne olivat kalliita. Maton esiin nostaminen oli ajalle tyypillistä varakkuuden korostamista. Tieteen kehittyminen yhdistetään tässä siis vaurauteen.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i="0" dirty="0">
              <a:latin typeface="+mj-lt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20020" t="65280" r="43405"/>
          <a:stretch/>
        </p:blipFill>
        <p:spPr>
          <a:xfrm>
            <a:off x="4035775" y="3063662"/>
            <a:ext cx="3218998" cy="3210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4744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69D417-8C22-437C-8803-F9A9448B181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4FD2DD6E-41AC-4D3A-A8B5-1111DEEF208D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9154</TotalTime>
  <Words>169</Words>
  <Application>Microsoft Office PowerPoint</Application>
  <PresentationFormat>Näytössä katseltava diaesitys (4:3)</PresentationFormat>
  <Paragraphs>13</Paragraphs>
  <Slides>6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Blank Presentation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Venla Koski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koti</cp:lastModifiedBy>
  <cp:revision>59</cp:revision>
  <dcterms:created xsi:type="dcterms:W3CDTF">2010-04-19T08:09:13Z</dcterms:created>
  <dcterms:modified xsi:type="dcterms:W3CDTF">2018-03-08T19:34:21Z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