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562" r:id="rId2"/>
    <p:sldId id="409" r:id="rId3"/>
    <p:sldId id="371" r:id="rId4"/>
    <p:sldId id="256" r:id="rId5"/>
    <p:sldId id="292" r:id="rId6"/>
    <p:sldId id="257" r:id="rId7"/>
    <p:sldId id="534" r:id="rId8"/>
    <p:sldId id="258" r:id="rId9"/>
    <p:sldId id="259" r:id="rId10"/>
    <p:sldId id="260" r:id="rId11"/>
    <p:sldId id="544" r:id="rId12"/>
    <p:sldId id="269" r:id="rId13"/>
    <p:sldId id="524" r:id="rId14"/>
    <p:sldId id="529" r:id="rId15"/>
    <p:sldId id="535" r:id="rId16"/>
    <p:sldId id="270" r:id="rId17"/>
    <p:sldId id="265" r:id="rId18"/>
    <p:sldId id="261" r:id="rId19"/>
    <p:sldId id="262" r:id="rId20"/>
    <p:sldId id="531" r:id="rId21"/>
    <p:sldId id="266" r:id="rId22"/>
    <p:sldId id="267" r:id="rId23"/>
    <p:sldId id="268" r:id="rId24"/>
    <p:sldId id="271" r:id="rId25"/>
    <p:sldId id="538" r:id="rId26"/>
    <p:sldId id="290" r:id="rId27"/>
    <p:sldId id="273" r:id="rId28"/>
    <p:sldId id="289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83" r:id="rId46"/>
    <p:sldId id="584" r:id="rId47"/>
    <p:sldId id="585" r:id="rId48"/>
    <p:sldId id="586" r:id="rId49"/>
    <p:sldId id="587" r:id="rId50"/>
    <p:sldId id="588" r:id="rId51"/>
    <p:sldId id="589" r:id="rId52"/>
    <p:sldId id="590" r:id="rId53"/>
    <p:sldId id="592" r:id="rId54"/>
    <p:sldId id="593" r:id="rId55"/>
    <p:sldId id="594" r:id="rId56"/>
    <p:sldId id="595" r:id="rId57"/>
    <p:sldId id="596" r:id="rId58"/>
    <p:sldId id="597" r:id="rId59"/>
    <p:sldId id="598" r:id="rId60"/>
    <p:sldId id="599" r:id="rId61"/>
    <p:sldId id="600" r:id="rId62"/>
    <p:sldId id="601" r:id="rId6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FFFD5"/>
    <a:srgbClr val="D3D3D3"/>
    <a:srgbClr val="D5D5FF"/>
    <a:srgbClr val="FF3300"/>
    <a:srgbClr val="FFFFC3"/>
    <a:srgbClr val="EEEEEE"/>
    <a:srgbClr val="E7B7FF"/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24" autoAdjust="0"/>
  </p:normalViewPr>
  <p:slideViewPr>
    <p:cSldViewPr>
      <p:cViewPr>
        <p:scale>
          <a:sx n="75" d="100"/>
          <a:sy n="75" d="100"/>
        </p:scale>
        <p:origin x="-94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28" tIns="46213" rIns="92428" bIns="46213" numCol="1" anchor="t" anchorCtr="0" compatLnSpc="1">
            <a:prstTxWarp prst="textNoShape">
              <a:avLst/>
            </a:prstTxWarp>
          </a:bodyPr>
          <a:lstStyle>
            <a:lvl1pPr defTabSz="92440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28" tIns="46213" rIns="92428" bIns="46213" numCol="1" anchor="t" anchorCtr="0" compatLnSpc="1">
            <a:prstTxWarp prst="textNoShape">
              <a:avLst/>
            </a:prstTxWarp>
          </a:bodyPr>
          <a:lstStyle>
            <a:lvl1pPr algn="r" defTabSz="92440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28" tIns="46213" rIns="92428" bIns="46213" numCol="1" anchor="b" anchorCtr="0" compatLnSpc="1">
            <a:prstTxWarp prst="textNoShape">
              <a:avLst/>
            </a:prstTxWarp>
          </a:bodyPr>
          <a:lstStyle>
            <a:lvl1pPr defTabSz="92440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28" tIns="46213" rIns="92428" bIns="46213" numCol="1" anchor="b" anchorCtr="0" compatLnSpc="1">
            <a:prstTxWarp prst="textNoShape">
              <a:avLst/>
            </a:prstTxWarp>
          </a:bodyPr>
          <a:lstStyle>
            <a:lvl1pPr algn="r" defTabSz="924402">
              <a:defRPr sz="1200"/>
            </a:lvl1pPr>
          </a:lstStyle>
          <a:p>
            <a:pPr>
              <a:defRPr/>
            </a:pPr>
            <a:fld id="{28ABE473-1491-4F18-9875-69E6F3DD4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defTabSz="914889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defTabSz="914889" eaLnBrk="0" hangingPunct="0">
              <a:defRPr sz="1200"/>
            </a:lvl1pPr>
          </a:lstStyle>
          <a:p>
            <a:pPr>
              <a:defRPr/>
            </a:pPr>
            <a:fld id="{F214815D-1CEA-49D1-83FA-61F3EE969134}" type="datetimeFigureOut">
              <a:rPr lang="en-US"/>
              <a:pPr>
                <a:defRPr/>
              </a:pPr>
              <a:t>4/2/2020</a:t>
            </a:fld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7187" cy="44688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Muokkaa tekstin perustyylejä napsauttamalla</a:t>
            </a:r>
          </a:p>
          <a:p>
            <a:pPr lvl="1"/>
            <a:r>
              <a:rPr lang="en-US" noProof="0" smtClean="0"/>
              <a:t>toinen taso</a:t>
            </a:r>
          </a:p>
          <a:p>
            <a:pPr lvl="2"/>
            <a:r>
              <a:rPr lang="en-US" noProof="0" smtClean="0"/>
              <a:t>kolmas taso</a:t>
            </a:r>
          </a:p>
          <a:p>
            <a:pPr lvl="3"/>
            <a:r>
              <a:rPr lang="en-US" noProof="0" smtClean="0"/>
              <a:t>neljäs taso</a:t>
            </a:r>
          </a:p>
          <a:p>
            <a:pPr lvl="4"/>
            <a:r>
              <a:rPr lang="en-US" noProof="0" smtClean="0"/>
              <a:t>viides taso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defTabSz="914889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defTabSz="914889" eaLnBrk="0" hangingPunct="0">
              <a:defRPr sz="1200"/>
            </a:lvl1pPr>
          </a:lstStyle>
          <a:p>
            <a:pPr>
              <a:defRPr/>
            </a:pPr>
            <a:fld id="{74EB4AC4-5AC5-4A7C-9626-83B428F1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6656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1A7533F-F4E1-4047-86A5-7FE657BBF0DF}" type="slidenum">
              <a:rPr lang="en-US" altLang="fi-FI" smtClean="0"/>
              <a:pPr defTabSz="914400"/>
              <a:t>2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578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E0EFB81D-516F-4523-8F76-18604BD6D82D}" type="slidenum">
              <a:rPr lang="en-US" altLang="fi-FI" smtClean="0"/>
              <a:pPr defTabSz="914400"/>
              <a:t>13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680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6206F1DF-A0D7-4624-A9D9-415B66492251}" type="slidenum">
              <a:rPr lang="en-US" altLang="fi-FI" smtClean="0"/>
              <a:pPr defTabSz="914400"/>
              <a:t>14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782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E7946E18-B59B-4401-B693-DB651F13E3DB}" type="slidenum">
              <a:rPr lang="en-US" altLang="fi-FI" smtClean="0"/>
              <a:pPr defTabSz="914400"/>
              <a:t>16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885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2F084A24-4DDD-459F-80F3-EDAAEEB9D075}" type="slidenum">
              <a:rPr lang="en-US" altLang="fi-FI" smtClean="0"/>
              <a:pPr defTabSz="914400"/>
              <a:t>17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987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37BC216F-8569-4631-A047-43EC23B4E1D6}" type="slidenum">
              <a:rPr lang="en-US" altLang="fi-FI" smtClean="0"/>
              <a:pPr defTabSz="914400"/>
              <a:t>18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8090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3F6DACAE-79F2-4054-84AF-86DB00DAA290}" type="slidenum">
              <a:rPr lang="en-US" altLang="fi-FI" smtClean="0"/>
              <a:pPr defTabSz="914400"/>
              <a:t>19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81924" name="Dian numeron paikkamerkki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5988" eaLnBrk="0" hangingPunct="0"/>
            <a:fld id="{00F68F0A-CE85-4721-A3C3-FB7F78646E5D}" type="slidenum">
              <a:rPr lang="en-US" altLang="fi-FI" sz="1200"/>
              <a:pPr algn="r" defTabSz="915988" eaLnBrk="0" hangingPunct="0"/>
              <a:t>20</a:t>
            </a:fld>
            <a:endParaRPr lang="en-US" altLang="fi-FI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8294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15C2A117-0DCC-43B3-A34B-A00F113BCF3B}" type="slidenum">
              <a:rPr lang="en-US" altLang="fi-FI" smtClean="0"/>
              <a:pPr defTabSz="914400"/>
              <a:t>21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8397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61E7A58D-536B-4639-9582-DE76480241F9}" type="slidenum">
              <a:rPr lang="en-US" altLang="fi-FI" smtClean="0"/>
              <a:pPr defTabSz="914400"/>
              <a:t>22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8499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97615435-14FF-47EC-9FAC-3CBE937D6ED9}" type="slidenum">
              <a:rPr lang="en-US" altLang="fi-FI" smtClean="0"/>
              <a:pPr defTabSz="914400"/>
              <a:t>23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6758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F5AE6ACE-8859-48CD-B1F3-5CB30A7D8128}" type="slidenum">
              <a:rPr lang="en-US" altLang="fi-FI" smtClean="0"/>
              <a:pPr defTabSz="914400"/>
              <a:t>3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860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28B63C64-5C54-4701-AE1B-91BB94853126}" type="slidenum">
              <a:rPr lang="en-US" altLang="fi-FI" smtClean="0"/>
              <a:pPr defTabSz="914400"/>
              <a:t>24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8704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345B71D7-00F4-4340-B02F-2CE0653C8B86}" type="slidenum">
              <a:rPr lang="en-US" altLang="fi-FI" smtClean="0"/>
              <a:pPr defTabSz="914400"/>
              <a:t>26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8806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F84CC402-9DAD-47BD-BC37-7284E8D177AD}" type="slidenum">
              <a:rPr lang="en-US" altLang="fi-FI" smtClean="0"/>
              <a:pPr defTabSz="914400"/>
              <a:t>27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8909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999F80A2-5CDE-47F4-9265-1BAB70738610}" type="slidenum">
              <a:rPr lang="en-US" altLang="fi-FI" smtClean="0"/>
              <a:pPr defTabSz="914400"/>
              <a:t>28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011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8780BB1E-352D-4C56-9EEB-EC0276BB2908}" type="slidenum">
              <a:rPr lang="en-US" altLang="fi-FI" smtClean="0"/>
              <a:pPr defTabSz="914400"/>
              <a:t>29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114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F2C734D9-0A8A-4030-BDC5-87E8E1246EC4}" type="slidenum">
              <a:rPr lang="en-US" altLang="fi-FI" smtClean="0"/>
              <a:pPr defTabSz="914400"/>
              <a:t>30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216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60A720D1-D6B3-4D05-B3B5-0B3157347778}" type="slidenum">
              <a:rPr lang="en-US" altLang="fi-FI" smtClean="0"/>
              <a:pPr defTabSz="914400"/>
              <a:t>31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318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62B50E70-DE6E-4C1A-93DD-AA7968FA2105}" type="slidenum">
              <a:rPr lang="en-US" altLang="fi-FI" smtClean="0"/>
              <a:pPr defTabSz="914400"/>
              <a:t>32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421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9298A4F1-8E35-417F-A071-8A53C1A92F11}" type="slidenum">
              <a:rPr lang="en-US" altLang="fi-FI" smtClean="0"/>
              <a:pPr defTabSz="914400"/>
              <a:t>33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523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E01EE8A8-6367-4593-8BAA-3360CAC0940A}" type="slidenum">
              <a:rPr lang="en-US" altLang="fi-FI" smtClean="0"/>
              <a:pPr defTabSz="914400"/>
              <a:t>34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6861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79DFA56C-53DE-49CE-930C-17E36C91A5DB}" type="slidenum">
              <a:rPr lang="en-US" altLang="fi-FI" smtClean="0"/>
              <a:pPr defTabSz="914400"/>
              <a:t>4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626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EE1C11E3-CE18-4CE9-834C-B98CBB776706}" type="slidenum">
              <a:rPr lang="en-US" altLang="fi-FI" smtClean="0"/>
              <a:pPr defTabSz="914400"/>
              <a:t>35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728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261685B8-6120-441F-8ACF-9D0509853517}" type="slidenum">
              <a:rPr lang="en-US" altLang="fi-FI" smtClean="0"/>
              <a:pPr defTabSz="914400"/>
              <a:t>36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830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108357C5-6CAC-4D52-B329-21C1DF7093C3}" type="slidenum">
              <a:rPr lang="en-US" altLang="fi-FI" smtClean="0"/>
              <a:pPr defTabSz="914400"/>
              <a:t>37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9933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4BAFD694-2BF2-40E3-856F-231D896D0B90}" type="slidenum">
              <a:rPr lang="en-US" altLang="fi-FI" smtClean="0"/>
              <a:pPr defTabSz="914400"/>
              <a:t>38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10035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C8D7872C-1C5C-42FA-975A-AFDF724263FD}" type="slidenum">
              <a:rPr lang="en-US" altLang="fi-FI" smtClean="0"/>
              <a:pPr defTabSz="914400"/>
              <a:t>39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10138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E0F49FA0-04DE-4405-9B45-0CC6FA5982C1}" type="slidenum">
              <a:rPr lang="en-US" altLang="fi-FI" smtClean="0"/>
              <a:pPr defTabSz="914400"/>
              <a:t>40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10240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400A0ED1-53C6-42D8-9723-85F598E6FD36}" type="slidenum">
              <a:rPr lang="en-US" altLang="fi-FI" smtClean="0"/>
              <a:pPr defTabSz="914400"/>
              <a:t>41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10342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DF7B4250-072A-43AB-B933-8A8F5807E443}" type="slidenum">
              <a:rPr lang="en-US" altLang="fi-FI" smtClean="0"/>
              <a:pPr defTabSz="914400"/>
              <a:t>42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10445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8A7E1A11-54C3-40B9-B881-DD05A23B3F7B}" type="slidenum">
              <a:rPr lang="en-US" altLang="fi-FI" smtClean="0"/>
              <a:pPr defTabSz="914400"/>
              <a:t>43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10547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960C5D09-4128-4BB3-A669-B356CAEDEB3B}" type="slidenum">
              <a:rPr lang="en-US" altLang="fi-FI" smtClean="0"/>
              <a:pPr defTabSz="914400"/>
              <a:t>44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6963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10C6926B-8B49-4F95-A2A8-5E0BCED893FC}" type="slidenum">
              <a:rPr lang="en-US" altLang="fi-FI" smtClean="0"/>
              <a:pPr defTabSz="914400"/>
              <a:t>5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066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5B33EE81-A7F4-4C13-8B49-9B817DDB2C89}" type="slidenum">
              <a:rPr lang="en-US" altLang="fi-FI" smtClean="0"/>
              <a:pPr defTabSz="914400"/>
              <a:t>6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168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C543D477-2C2A-431A-A740-85F9C53A7C6C}" type="slidenum">
              <a:rPr lang="en-US" altLang="fi-FI" smtClean="0"/>
              <a:pPr defTabSz="914400"/>
              <a:t>8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270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000424A-F514-4245-9766-C7F3A82C3790}" type="slidenum">
              <a:rPr lang="en-US" altLang="fi-FI" smtClean="0"/>
              <a:pPr defTabSz="914400"/>
              <a:t>9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373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88A13989-2953-4199-8895-7974EF01624C}" type="slidenum">
              <a:rPr lang="en-US" altLang="fi-FI" smtClean="0"/>
              <a:pPr defTabSz="914400"/>
              <a:t>10</a:t>
            </a:fld>
            <a:endParaRPr lang="en-US" alt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  <p:sp>
        <p:nvSpPr>
          <p:cNvPr id="7475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53CA36C5-8078-45EE-8811-AF46507260A9}" type="slidenum">
              <a:rPr lang="en-US" altLang="fi-FI" smtClean="0"/>
              <a:pPr defTabSz="914400"/>
              <a:t>12</a:t>
            </a:fld>
            <a:endParaRPr lang="en-US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EA03-ED39-4A9F-8AB4-7ECB1862E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03EF-E41E-4A4C-B958-5E49CD537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FD44-93BA-4A8F-8506-355DF22A7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Otsikko, ClipArt-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lipArt-paikkamerkki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0AFAD-B4BC-464E-BB1F-A348AD98CD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BBA0-D415-4933-9B1F-5BD65CD604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C89A-23EA-4FD4-AB8B-C9315F1AFB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6B81-F3FE-41A3-9C4E-B961D6791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FB7E-17BD-44CD-BA83-DFF6761AC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C6D73-2900-4E6E-8732-E6F15A3EC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EBD6-0FA1-45F5-B427-C1C8BB061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0796E-1B5E-4C4D-BB3E-4A553458E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7ED9D-FC15-4CD2-9745-2537286138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951D7-7FDB-4A53-B5FC-E5A4735BB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91E5-D86C-4801-9524-01F6E2BAF3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CF67-854D-42FF-B68E-AC8312C0E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Muokkaa tekstin perustyylejä napsauttamalla</a:t>
            </a:r>
          </a:p>
          <a:p>
            <a:pPr lvl="1"/>
            <a:r>
              <a:rPr lang="en-GB" altLang="fi-FI" smtClean="0"/>
              <a:t>toinen taso</a:t>
            </a:r>
          </a:p>
          <a:p>
            <a:pPr lvl="2"/>
            <a:r>
              <a:rPr lang="en-GB" altLang="fi-FI" smtClean="0"/>
              <a:t>kolmas taso</a:t>
            </a:r>
          </a:p>
          <a:p>
            <a:pPr lvl="3"/>
            <a:r>
              <a:rPr lang="en-GB" altLang="fi-FI" smtClean="0"/>
              <a:t>neljäs taso</a:t>
            </a:r>
          </a:p>
          <a:p>
            <a:pPr lvl="4"/>
            <a:r>
              <a:rPr lang="en-GB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305F20-8721-408D-B6DB-68B93A75FD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Excel_97-2003_Worksheet2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0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785813"/>
            <a:ext cx="7772400" cy="1576387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cs typeface="Arial" charset="0"/>
              </a:rPr>
              <a:t>Suomen aatehistoria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2051" name="Rectangle 2051"/>
          <p:cNvSpPr>
            <a:spLocks noGrp="1" noChangeArrowheads="1"/>
          </p:cNvSpPr>
          <p:nvPr>
            <p:ph type="subTitle" idx="4294967295"/>
          </p:nvPr>
        </p:nvSpPr>
        <p:spPr>
          <a:xfrm>
            <a:off x="928688" y="2205038"/>
            <a:ext cx="6900862" cy="410368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fi-FI" altLang="fi-FI" sz="3600" smtClean="0">
                <a:latin typeface="Arial" charset="0"/>
                <a:cs typeface="Arial" charset="0"/>
              </a:rPr>
              <a:t>29.10.-5.12.2013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i-FI" altLang="fi-FI" sz="360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ti klo 14-16 HU205 ja to klo 16-18 PR119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(paitsi 14.11. SÄ118)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fi-FI" altLang="fi-FI" sz="240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700094P historian perusopinnot (2 op)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GB" altLang="fi-FI" sz="3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smtClean="0">
                <a:latin typeface="Arial" charset="0"/>
                <a:cs typeface="Arial" charset="0"/>
              </a:rPr>
              <a:t>Latina universaalina kielenä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981200"/>
            <a:ext cx="4067175" cy="4114800"/>
          </a:xfrm>
        </p:spPr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tiede ja tieto universaalia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ei käännösongelmia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ei kommunikaatio-vaikeuksia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ei kielirajoja eri maiden yliopistojen välillä</a:t>
            </a:r>
            <a:endParaRPr lang="en-GB" altLang="fi-FI" sz="2400" smtClean="0">
              <a:latin typeface="Arial" charset="0"/>
              <a:cs typeface="Arial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95738" cy="4114800"/>
          </a:xfrm>
        </p:spPr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korkea kynnys tiedemaailmaan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tiede vain harvojen käytössä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tieteen saavutukset eivät kulkeutuneet oppineiden piirin ulkopuolelle</a:t>
            </a:r>
          </a:p>
          <a:p>
            <a:pPr eaLnBrk="1" hangingPunct="1"/>
            <a:endParaRPr lang="en-GB" altLang="fi-FI" sz="24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Arial" charset="0"/>
                <a:cs typeface="Arial" charset="0"/>
              </a:rPr>
              <a:t>Tiede keskiajalla</a:t>
            </a:r>
          </a:p>
        </p:txBody>
      </p:sp>
      <p:sp>
        <p:nvSpPr>
          <p:cNvPr id="12291" name="Sisällön paikkamerkki 5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088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cs typeface="Arial" charset="0"/>
              </a:rPr>
              <a:t>keskiajalla tieteellistä ajattelua kutsuttiin yleisesti filosofiaksi</a:t>
            </a:r>
          </a:p>
          <a:p>
            <a:r>
              <a:rPr lang="fi-FI" altLang="fi-FI" smtClean="0">
                <a:latin typeface="Arial" charset="0"/>
                <a:cs typeface="Arial" charset="0"/>
              </a:rPr>
              <a:t>aristoteelinen filosofia = skolastiikka (skolastinen filosofia)</a:t>
            </a:r>
          </a:p>
          <a:p>
            <a:r>
              <a:rPr lang="fi-FI" altLang="fi-FI" smtClean="0">
                <a:latin typeface="Arial" charset="0"/>
                <a:cs typeface="Arial" charset="0"/>
              </a:rPr>
              <a:t>kokonaisjärjestelmä: ihminen ja universumi</a:t>
            </a:r>
          </a:p>
          <a:p>
            <a:r>
              <a:rPr lang="fi-FI" altLang="fi-FI" smtClean="0">
                <a:latin typeface="Arial" charset="0"/>
                <a:cs typeface="Arial" charset="0"/>
              </a:rPr>
              <a:t>tarkasteli Jumalan luomaa maailmaa luomisessa säädettyjen lainalaisuuksien mukaisesti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85750"/>
            <a:ext cx="8051800" cy="1143000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Aristoteelinen filosofia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08000" y="1485900"/>
            <a:ext cx="8026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fi-FI" altLang="fi-FI" sz="2800" b="1">
                <a:latin typeface="Arial" charset="0"/>
                <a:cs typeface="Arial" charset="0"/>
              </a:rPr>
              <a:t>teoreettinen eli spekulatiivinen filosofia</a:t>
            </a:r>
          </a:p>
          <a:p>
            <a:pPr marL="457200" indent="-457200"/>
            <a:r>
              <a:rPr lang="fi-FI" altLang="fi-FI" sz="2400">
                <a:latin typeface="Arial" charset="0"/>
                <a:cs typeface="Arial" charset="0"/>
              </a:rPr>
              <a:t>	a. </a:t>
            </a:r>
            <a:r>
              <a:rPr lang="fi-FI" altLang="fi-FI" sz="2400" b="1">
                <a:latin typeface="Arial" charset="0"/>
                <a:cs typeface="Arial" charset="0"/>
              </a:rPr>
              <a:t>varsinaiset teoreettiset tieteet</a:t>
            </a:r>
          </a:p>
          <a:p>
            <a:pPr marL="457200" indent="-457200"/>
            <a:r>
              <a:rPr lang="fi-FI" altLang="fi-FI" sz="2400">
                <a:latin typeface="Arial" charset="0"/>
                <a:cs typeface="Arial" charset="0"/>
              </a:rPr>
              <a:t>		1. metafysiikka: abstrakti tietoisuus 	olevaisesta itsestään</a:t>
            </a:r>
          </a:p>
          <a:p>
            <a:pPr marL="457200" indent="-457200"/>
            <a:r>
              <a:rPr lang="fi-FI" altLang="fi-FI" sz="2400">
                <a:latin typeface="Arial" charset="0"/>
                <a:cs typeface="Arial" charset="0"/>
              </a:rPr>
              <a:t>		2. matemaattiset tieteet: abstrakti 		tietoisuus havaittavasta olevaisesta</a:t>
            </a:r>
          </a:p>
          <a:p>
            <a:pPr marL="457200" indent="-457200"/>
            <a:r>
              <a:rPr lang="fi-FI" altLang="fi-FI" sz="2400">
                <a:latin typeface="Arial" charset="0"/>
                <a:cs typeface="Arial" charset="0"/>
              </a:rPr>
              <a:t>		3. fysiikka: tietoisuus havaittavista 	luonnollisista asioista</a:t>
            </a:r>
          </a:p>
          <a:p>
            <a:pPr marL="457200" indent="-457200"/>
            <a:r>
              <a:rPr lang="fi-FI" altLang="fi-FI" sz="2400">
                <a:latin typeface="Arial" charset="0"/>
                <a:cs typeface="Arial" charset="0"/>
              </a:rPr>
              <a:t>	b. </a:t>
            </a:r>
            <a:r>
              <a:rPr lang="fi-FI" altLang="fi-FI" sz="2400" b="1">
                <a:latin typeface="Arial" charset="0"/>
                <a:cs typeface="Arial" charset="0"/>
              </a:rPr>
              <a:t>metodiset tieteet</a:t>
            </a:r>
            <a:r>
              <a:rPr lang="fi-FI" altLang="fi-FI" sz="2400">
                <a:latin typeface="Arial" charset="0"/>
                <a:cs typeface="Arial" charset="0"/>
              </a:rPr>
              <a:t>: trivium-aineet</a:t>
            </a:r>
          </a:p>
          <a:p>
            <a:pPr marL="457200" indent="-457200"/>
            <a:endParaRPr lang="fi-FI" altLang="fi-FI" sz="2400">
              <a:latin typeface="Arial Black" pitchFamily="34" charset="0"/>
            </a:endParaRPr>
          </a:p>
        </p:txBody>
      </p:sp>
      <p:pic>
        <p:nvPicPr>
          <p:cNvPr id="13316" name="Kuva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6650" y="4265613"/>
            <a:ext cx="2706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051800" cy="1143000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Aristoteelinen filosofia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28625" y="1714500"/>
            <a:ext cx="8026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fi-FI" altLang="fi-FI" sz="2400">
              <a:latin typeface="Arial" charset="0"/>
              <a:cs typeface="Arial" charset="0"/>
            </a:endParaRPr>
          </a:p>
          <a:p>
            <a:pPr marL="457200" indent="-457200"/>
            <a:r>
              <a:rPr lang="fi-FI" altLang="fi-FI" sz="2400">
                <a:latin typeface="Arial" charset="0"/>
                <a:cs typeface="Arial" charset="0"/>
              </a:rPr>
              <a:t>B. </a:t>
            </a:r>
            <a:r>
              <a:rPr lang="fi-FI" altLang="fi-FI" sz="2800" b="1">
                <a:latin typeface="Arial" charset="0"/>
                <a:cs typeface="Arial" charset="0"/>
              </a:rPr>
              <a:t>käytännöllinen filosofia</a:t>
            </a:r>
          </a:p>
          <a:p>
            <a:pPr marL="457200" indent="-457200"/>
            <a:r>
              <a:rPr lang="fi-FI" altLang="fi-FI" sz="2400">
                <a:latin typeface="Arial" charset="0"/>
                <a:cs typeface="Arial" charset="0"/>
              </a:rPr>
              <a:t>	a. </a:t>
            </a:r>
            <a:r>
              <a:rPr lang="fi-FI" altLang="fi-FI" sz="2400" b="1">
                <a:latin typeface="Arial" charset="0"/>
                <a:cs typeface="Arial" charset="0"/>
              </a:rPr>
              <a:t>aktiiviset tieteet</a:t>
            </a:r>
            <a:r>
              <a:rPr lang="fi-FI" altLang="fi-FI" sz="2400">
                <a:latin typeface="Arial" charset="0"/>
                <a:cs typeface="Arial" charset="0"/>
              </a:rPr>
              <a:t>: yhteiskunnalliset alueet, joissa käytetään apuna henkisiä kykyjä</a:t>
            </a:r>
          </a:p>
          <a:p>
            <a:pPr marL="457200" indent="-457200"/>
            <a:r>
              <a:rPr lang="fi-FI" altLang="fi-FI" sz="2400">
                <a:latin typeface="Arial" charset="0"/>
                <a:cs typeface="Arial" charset="0"/>
              </a:rPr>
              <a:t>	b. </a:t>
            </a:r>
            <a:r>
              <a:rPr lang="fi-FI" altLang="fi-FI" sz="2400" b="1">
                <a:latin typeface="Arial" charset="0"/>
                <a:cs typeface="Arial" charset="0"/>
              </a:rPr>
              <a:t>faktiiviset tieteet</a:t>
            </a:r>
            <a:r>
              <a:rPr lang="fi-FI" altLang="fi-FI" sz="2400">
                <a:latin typeface="Arial" charset="0"/>
                <a:cs typeface="Arial" charset="0"/>
              </a:rPr>
              <a:t>: alueet, joissa käytetään mekaniikkaa eli välineitä </a:t>
            </a:r>
            <a:r>
              <a:rPr lang="fi-FI" altLang="fi-FI" sz="2400">
                <a:latin typeface="Arial Black" pitchFamily="34" charset="0"/>
              </a:rPr>
              <a:t>		</a:t>
            </a:r>
          </a:p>
        </p:txBody>
      </p:sp>
      <p:pic>
        <p:nvPicPr>
          <p:cNvPr id="14340" name="Kuva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3933825"/>
            <a:ext cx="3289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isch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457200"/>
            <a:ext cx="9864726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4000" smtClean="0">
                <a:latin typeface="Arial" charset="0"/>
                <a:cs typeface="Arial" charset="0"/>
              </a:rPr>
              <a:t>SCIENTIA – ARS (ARTES)</a:t>
            </a:r>
            <a:endParaRPr lang="en-US" altLang="fi-FI" sz="4000" smtClean="0">
              <a:latin typeface="Arial" charset="0"/>
              <a:cs typeface="Arial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981200"/>
            <a:ext cx="7631112" cy="41148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cs typeface="Arial" charset="0"/>
              </a:rPr>
              <a:t>scientia = varsinaiset tieteet, teoreettinen filosofia</a:t>
            </a:r>
          </a:p>
          <a:p>
            <a:r>
              <a:rPr lang="fi-FI" altLang="fi-FI" smtClean="0">
                <a:latin typeface="Arial" charset="0"/>
                <a:cs typeface="Arial" charset="0"/>
              </a:rPr>
              <a:t>ars (taito) = käytännöllinen filosofia</a:t>
            </a:r>
          </a:p>
          <a:p>
            <a:r>
              <a:rPr lang="fi-FI" altLang="fi-FI" smtClean="0">
                <a:latin typeface="Arial" charset="0"/>
                <a:cs typeface="Arial" charset="0"/>
              </a:rPr>
              <a:t>vain scientialla ja artes liberales -aineilla oli paikkansa perinteisessä yliopistossa </a:t>
            </a:r>
            <a:endParaRPr lang="en-US" altLang="fi-FI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Aristoteelinen filosofia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mtClean="0">
                <a:latin typeface="Arial" charset="0"/>
                <a:cs typeface="Arial" charset="0"/>
              </a:rPr>
              <a:t>tieto on itseisarvo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mtClean="0">
                <a:latin typeface="Arial" charset="0"/>
                <a:cs typeface="Arial" charset="0"/>
              </a:rPr>
              <a:t>kattava kuva maailmasta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mtClean="0">
                <a:latin typeface="Arial" charset="0"/>
                <a:cs typeface="Arial" charset="0"/>
              </a:rPr>
              <a:t>kaikki tieto on jo olemassa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mtClean="0">
                <a:latin typeface="Arial" charset="0"/>
                <a:cs typeface="Arial" charset="0"/>
                <a:sym typeface="Symbol" pitchFamily="18" charset="2"/>
              </a:rPr>
              <a:t>     tieteen tarkoitus ei ole uuden tiedon etsiminen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mtClean="0">
                <a:latin typeface="Arial" charset="0"/>
                <a:cs typeface="Arial" charset="0"/>
                <a:sym typeface="Symbol" pitchFamily="18" charset="2"/>
              </a:rPr>
              <a:t>metodina aristoteelinen logiikka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mtClean="0">
                <a:latin typeface="Arial" charset="0"/>
                <a:cs typeface="Arial" charset="0"/>
                <a:sym typeface="Symbol" pitchFamily="18" charset="2"/>
              </a:rPr>
              <a:t>tarkoitus jäsentää tietoa ja löytää siitä Jumalan tarkoitus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Artes liberales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TRIVIUM</a:t>
            </a:r>
          </a:p>
          <a:p>
            <a:pPr algn="ctr" eaLnBrk="1" hangingPunct="1"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grammatiikka</a:t>
            </a:r>
          </a:p>
          <a:p>
            <a:pPr algn="ctr" eaLnBrk="1" hangingPunct="1"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retoriikka</a:t>
            </a:r>
          </a:p>
          <a:p>
            <a:pPr algn="ctr" eaLnBrk="1" hangingPunct="1"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dialektiikka</a:t>
            </a:r>
            <a:endParaRPr lang="en-GB" altLang="fi-FI" sz="2400" smtClean="0">
              <a:latin typeface="Arial" charset="0"/>
              <a:cs typeface="Arial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QUADRIVIUM</a:t>
            </a:r>
          </a:p>
          <a:p>
            <a:pPr algn="ctr" eaLnBrk="1" hangingPunct="1"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aritmetiikka</a:t>
            </a:r>
          </a:p>
          <a:p>
            <a:pPr algn="ctr" eaLnBrk="1" hangingPunct="1"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geometria</a:t>
            </a:r>
          </a:p>
          <a:p>
            <a:pPr algn="ctr" eaLnBrk="1" hangingPunct="1"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astronomia</a:t>
            </a:r>
          </a:p>
          <a:p>
            <a:pPr algn="ctr" eaLnBrk="1" hangingPunct="1"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</a:rPr>
              <a:t>musiikki</a:t>
            </a:r>
            <a:endParaRPr lang="en-GB" altLang="fi-FI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Koulutustarve keskiajalla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i-FI" altLang="fi-FI" sz="3200" b="1" smtClean="0">
                <a:latin typeface="Arial" charset="0"/>
                <a:cs typeface="Arial" charset="0"/>
              </a:rPr>
              <a:t>Kirkko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korkea yliopistollinen koulutus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pappiskoulutus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opin puhtauden vaaliminen</a:t>
            </a:r>
            <a:endParaRPr lang="en-GB" altLang="fi-FI" sz="2400" smtClean="0">
              <a:latin typeface="Arial" charset="0"/>
              <a:cs typeface="Arial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i-FI" altLang="fi-FI" sz="3200" b="1" smtClean="0">
                <a:latin typeface="Arial" charset="0"/>
                <a:cs typeface="Arial" charset="0"/>
              </a:rPr>
              <a:t>Maallinen valta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luku-, kirjoitus- ja laskutaito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käskyjen välittäminen alamaisille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veronkanto</a:t>
            </a:r>
            <a:endParaRPr lang="en-GB" altLang="fi-FI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Koulut Suomessa keskiajalla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48175"/>
          </a:xfrm>
        </p:spPr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Turun katedraalikoulu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Viipurin kaupunkikoulu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Rauman kaupunkikoulu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Turun pyhän Olavin luostarin koulu (1249)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Viipurin dominikaaniluostarin koulu (1392)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Kökarin fransiskaaniluostarin koulu (1300-luku)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Viipurin fransiskaaniluostarin koulu (1403)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Rauman fransiskaaniluostarin koulu (1449)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Naantalin birgittalaisluostarin koulu (1462)</a:t>
            </a:r>
          </a:p>
          <a:p>
            <a:pPr eaLnBrk="1" hangingPunct="1"/>
            <a:endParaRPr lang="fi-FI" altLang="fi-FI" sz="24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pPr algn="ctr">
              <a:buFontTx/>
              <a:buNone/>
            </a:pPr>
            <a:r>
              <a:rPr lang="fi-FI" altLang="fi-FI" sz="4000" smtClean="0">
                <a:latin typeface="Arial" charset="0"/>
                <a:cs typeface="Arial" charset="0"/>
              </a:rPr>
              <a:t>aate- ja oppihistoria</a:t>
            </a:r>
          </a:p>
          <a:p>
            <a:pPr algn="ctr">
              <a:buFontTx/>
              <a:buNone/>
            </a:pPr>
            <a:r>
              <a:rPr lang="fi-FI" altLang="fi-FI" sz="4000" smtClean="0">
                <a:latin typeface="Arial" charset="0"/>
                <a:cs typeface="Arial" charset="0"/>
              </a:rPr>
              <a:t>idé- och lärdomshistoria</a:t>
            </a:r>
          </a:p>
          <a:p>
            <a:pPr algn="ctr">
              <a:buFontTx/>
              <a:buNone/>
            </a:pPr>
            <a:r>
              <a:rPr lang="fi-FI" altLang="fi-FI" sz="4000" smtClean="0">
                <a:latin typeface="Arial" charset="0"/>
                <a:cs typeface="Arial" charset="0"/>
              </a:rPr>
              <a:t>vetenskapshistoria</a:t>
            </a:r>
          </a:p>
          <a:p>
            <a:pPr algn="ctr">
              <a:buFontTx/>
              <a:buNone/>
            </a:pPr>
            <a:r>
              <a:rPr lang="fi-FI" altLang="fi-FI" sz="4000" smtClean="0">
                <a:latin typeface="Arial" charset="0"/>
                <a:cs typeface="Arial" charset="0"/>
              </a:rPr>
              <a:t>history of science</a:t>
            </a:r>
          </a:p>
          <a:p>
            <a:pPr algn="ctr">
              <a:buFontTx/>
              <a:buNone/>
            </a:pPr>
            <a:r>
              <a:rPr lang="fi-FI" altLang="fi-FI" sz="4000" smtClean="0">
                <a:latin typeface="Arial" charset="0"/>
                <a:cs typeface="Arial" charset="0"/>
              </a:rPr>
              <a:t>history of ideas</a:t>
            </a:r>
          </a:p>
          <a:p>
            <a:pPr algn="ctr">
              <a:buFontTx/>
              <a:buNone/>
            </a:pPr>
            <a:r>
              <a:rPr lang="fi-FI" altLang="fi-FI" sz="4000" smtClean="0">
                <a:latin typeface="Arial" charset="0"/>
                <a:cs typeface="Arial" charset="0"/>
              </a:rPr>
              <a:t>intellectual history</a:t>
            </a:r>
          </a:p>
          <a:p>
            <a:pPr algn="ctr">
              <a:buFontTx/>
              <a:buNone/>
            </a:pPr>
            <a:r>
              <a:rPr lang="fi-FI" altLang="fi-FI" sz="4000" smtClean="0">
                <a:latin typeface="Arial" charset="0"/>
                <a:cs typeface="Arial" charset="0"/>
              </a:rPr>
              <a:t>Geistesgeschichte</a:t>
            </a:r>
            <a:endParaRPr lang="en-US" altLang="fi-FI" sz="4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4213" y="5029200"/>
            <a:ext cx="234315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luostarikoulut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2362200"/>
            <a:ext cx="21336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yliopistot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286500" y="5029200"/>
            <a:ext cx="257175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yksityisopetus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138488" y="5029200"/>
            <a:ext cx="3005137" cy="847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kaupunkikoulut</a:t>
            </a:r>
          </a:p>
          <a:p>
            <a:pPr algn="ctr"/>
            <a:r>
              <a:rPr lang="fi-FI" altLang="fi-FI" sz="2400">
                <a:latin typeface="Arial Black" pitchFamily="34" charset="0"/>
              </a:rPr>
              <a:t>seurakuntakoulut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571875" y="3733800"/>
            <a:ext cx="28575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katedraalikoulut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143000" y="2362200"/>
            <a:ext cx="21336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seminaarit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2133600" y="28956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2286000" y="4267200"/>
            <a:ext cx="19812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2209800" y="2924175"/>
            <a:ext cx="1857375" cy="210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4787900" y="42672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 flipV="1">
            <a:off x="5562600" y="4267200"/>
            <a:ext cx="20574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flipV="1">
            <a:off x="5867400" y="2924175"/>
            <a:ext cx="1752600" cy="210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5029200" y="2819400"/>
            <a:ext cx="22860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4953000" y="28956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391400" y="2362200"/>
            <a:ext cx="104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fi-FI" sz="2400">
                <a:latin typeface="Arial Black" pitchFamily="34" charset="0"/>
              </a:rPr>
              <a:t>papit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500188" y="1000125"/>
            <a:ext cx="5697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altLang="fi-FI" sz="3200" b="1">
                <a:latin typeface="Arial Black" pitchFamily="34" charset="0"/>
              </a:rPr>
              <a:t>Koulunkäynti keskiajalla</a:t>
            </a:r>
            <a:endParaRPr lang="en-GB" altLang="fi-FI" sz="3200" b="1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Kouluopetus keskiajalla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klo 5-17 ma-la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ei oppikirjoja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latina opetus etusijalla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ankara kuri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ei luokkajakoa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kesäisin teinimatkat</a:t>
            </a:r>
          </a:p>
          <a:p>
            <a:pPr eaLnBrk="1" hangingPunct="1"/>
            <a:endParaRPr lang="en-GB" altLang="fi-FI" sz="2800" smtClean="0">
              <a:latin typeface="Arial Black" pitchFamily="34" charset="0"/>
            </a:endParaRPr>
          </a:p>
        </p:txBody>
      </p:sp>
      <p:pic>
        <p:nvPicPr>
          <p:cNvPr id="22532" name="Picture 4" descr="koulu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798763"/>
            <a:ext cx="3810000" cy="2479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923925"/>
          </a:xfrm>
        </p:spPr>
        <p:txBody>
          <a:bodyPr/>
          <a:lstStyle/>
          <a:p>
            <a:pPr eaLnBrk="1" hangingPunct="1"/>
            <a:r>
              <a:rPr lang="en-GB" altLang="fi-FI" sz="4000" smtClean="0">
                <a:latin typeface="Arial" charset="0"/>
                <a:cs typeface="Arial" charset="0"/>
              </a:rPr>
              <a:t>Varhaiset yliopistot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538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yliopistojen tunnusmerkit: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 smtClean="0">
                <a:latin typeface="Arial" charset="0"/>
                <a:cs typeface="Arial" charset="0"/>
              </a:rPr>
              <a:t>autonomisia opillisia yhteisöjä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 smtClean="0">
                <a:latin typeface="Arial" charset="0"/>
                <a:cs typeface="Arial" charset="0"/>
              </a:rPr>
              <a:t>opiskelijat myös oman alueen ulkopuolelta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i-FI" altLang="fi-FI" sz="2000" smtClean="0">
                <a:latin typeface="Arial" charset="0"/>
                <a:cs typeface="Arial" charset="0"/>
              </a:rPr>
              <a:t>    (studium generale)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 smtClean="0">
                <a:latin typeface="Arial" charset="0"/>
                <a:cs typeface="Arial" charset="0"/>
              </a:rPr>
              <a:t>maistereiden tai opiskelijoiden yhteisö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000" smtClean="0">
                <a:latin typeface="Arial" charset="0"/>
                <a:cs typeface="Arial" charset="0"/>
              </a:rPr>
              <a:t>maallisen tai hengellisen esivallan hyväksyntä (muodot vakiintuivat 1400-luvulla)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Bologna, 1000-luvun loppu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Napoli 1224; keisarillinen lupa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Toulouse 1229; paavillinen lupa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Pariisi 1215/1291</a:t>
            </a:r>
          </a:p>
          <a:p>
            <a:pPr eaLnBrk="1" hangingPunct="1">
              <a:lnSpc>
                <a:spcPct val="90000"/>
              </a:lnSpc>
            </a:pPr>
            <a:endParaRPr lang="en-GB" altLang="fi-FI" sz="24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09600"/>
            <a:ext cx="8237538" cy="1143000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Pariisin yliopisto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8" y="1981200"/>
            <a:ext cx="48577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000" smtClean="0">
                <a:latin typeface="Arial" charset="0"/>
                <a:cs typeface="Arial" charset="0"/>
              </a:rPr>
              <a:t>1100-luvulla luostari- ja katedraalikouluja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000" smtClean="0">
                <a:latin typeface="Arial" charset="0"/>
                <a:cs typeface="Arial" charset="0"/>
              </a:rPr>
              <a:t>vapaiden opettajien kollegioita (Pierre Abélard)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000" smtClean="0">
                <a:latin typeface="Arial" charset="0"/>
                <a:cs typeface="Arial" charset="0"/>
              </a:rPr>
              <a:t>1215 Pariisin piispa ja Notre Damen kansleri vahvistivat statuutit (säännöt)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tieteellinen autonomia (oikeus antaa oppiarvoja, päättää itse opetuksesta)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juridinen autonomia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taloudellinen autonomia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000" smtClean="0">
                <a:latin typeface="Arial" charset="0"/>
                <a:cs typeface="Arial" charset="0"/>
              </a:rPr>
              <a:t>1291 paavillinen lupa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000" smtClean="0">
                <a:latin typeface="Arial" charset="0"/>
                <a:cs typeface="Arial" charset="0"/>
              </a:rPr>
              <a:t>universitas magistrorum</a:t>
            </a:r>
            <a:endParaRPr lang="en-GB" altLang="fi-FI" sz="2000" smtClean="0">
              <a:latin typeface="Arial" charset="0"/>
              <a:cs typeface="Arial" charset="0"/>
            </a:endParaRPr>
          </a:p>
        </p:txBody>
      </p:sp>
      <p:pic>
        <p:nvPicPr>
          <p:cNvPr id="24580" name="Picture 4" descr="Pariisi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000250"/>
            <a:ext cx="26130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75" y="609600"/>
            <a:ext cx="7642225" cy="838200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Pariisin yliopisto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47663" y="1828800"/>
            <a:ext cx="254793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altLang="fi-FI">
              <a:latin typeface="Arial Black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67063" y="1828800"/>
            <a:ext cx="254793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altLang="fi-FI">
              <a:latin typeface="Arial Black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986463" y="1828800"/>
            <a:ext cx="254793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altLang="fi-FI">
              <a:latin typeface="Arial Black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021013" y="3810000"/>
            <a:ext cx="292258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altLang="fi-FI">
              <a:latin typeface="Arial Black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770063" y="5410200"/>
            <a:ext cx="104933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altLang="fi-FI">
              <a:latin typeface="Arial Black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217863" y="5410200"/>
            <a:ext cx="104933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altLang="fi-FI">
              <a:latin typeface="Arial Black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741863" y="5410200"/>
            <a:ext cx="104933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altLang="fi-FI">
              <a:latin typeface="Arial Black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189663" y="5410200"/>
            <a:ext cx="104933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altLang="fi-FI">
              <a:latin typeface="Arial Black" pitchFamily="34" charset="0"/>
            </a:endParaRP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3643313" y="6248400"/>
            <a:ext cx="20002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kansakunnat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17145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artistinen</a:t>
            </a:r>
          </a:p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tiedekunta</a:t>
            </a: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642938" y="2209800"/>
            <a:ext cx="178593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teologinen</a:t>
            </a:r>
          </a:p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tiedekunta</a:t>
            </a:r>
          </a:p>
        </p:txBody>
      </p:sp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3214688" y="2133600"/>
            <a:ext cx="235743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oikeustieteellinen</a:t>
            </a:r>
          </a:p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tiedekunta</a:t>
            </a:r>
          </a:p>
        </p:txBody>
      </p:sp>
      <p:sp>
        <p:nvSpPr>
          <p:cNvPr id="25615" name="WordArt 15"/>
          <p:cNvSpPr>
            <a:spLocks noChangeArrowheads="1" noChangeShapeType="1" noTextEdit="1"/>
          </p:cNvSpPr>
          <p:nvPr/>
        </p:nvSpPr>
        <p:spPr bwMode="auto">
          <a:xfrm>
            <a:off x="6072188" y="2209800"/>
            <a:ext cx="235743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lääketieteellinen</a:t>
            </a:r>
          </a:p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tiedekunta</a:t>
            </a:r>
          </a:p>
        </p:txBody>
      </p:sp>
      <p:sp>
        <p:nvSpPr>
          <p:cNvPr id="25616" name="WordArt 16"/>
          <p:cNvSpPr>
            <a:spLocks noChangeArrowheads="1" noChangeShapeType="1" noTextEdit="1"/>
          </p:cNvSpPr>
          <p:nvPr/>
        </p:nvSpPr>
        <p:spPr bwMode="auto">
          <a:xfrm>
            <a:off x="785813" y="3810000"/>
            <a:ext cx="17145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maisteri</a:t>
            </a:r>
          </a:p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2 vuotta</a:t>
            </a:r>
          </a:p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baccalaureus</a:t>
            </a:r>
          </a:p>
          <a:p>
            <a:pPr algn="ctr"/>
            <a:r>
              <a:rPr lang="fi-FI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4 vuotta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4691063" y="3124200"/>
            <a:ext cx="254793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 flipV="1">
            <a:off x="4495800" y="3124200"/>
            <a:ext cx="4603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 flipV="1">
            <a:off x="1720850" y="3124200"/>
            <a:ext cx="26225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Arial" charset="0"/>
                <a:cs typeface="Arial" charset="0"/>
              </a:rPr>
              <a:t>Opintojen kulku</a:t>
            </a:r>
            <a:endParaRPr lang="en-US" altLang="fi-FI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00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baccalaureus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20 vuotta täyttänyt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vähintään neljä vuotta grammatiikan, logiikan ja psykologian luennoilla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seurannut kaksi vuotta väitöksiä ja osallistunut väitösharjoituksiin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kansakunnan järjestämä tutkinto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determinointi: julkisen  väitösharjoituksen johtaminen</a:t>
            </a:r>
          </a:p>
          <a:p>
            <a:pPr>
              <a:lnSpc>
                <a:spcPct val="8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maisteri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2 vuotta luentojen seuraamista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antaa alkeisopetusta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tutkinto, näyteluento ja vala (kaksi vuotta opettajana Pariisissa)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kirkollinen opetuslupa</a:t>
            </a:r>
          </a:p>
          <a:p>
            <a:pPr lvl="1">
              <a:lnSpc>
                <a:spcPct val="80000"/>
              </a:lnSpc>
            </a:pPr>
            <a:r>
              <a:rPr lang="fi-FI" altLang="fi-FI" sz="1800" smtClean="0">
                <a:latin typeface="Arial" charset="0"/>
                <a:cs typeface="Arial" charset="0"/>
              </a:rPr>
              <a:t>edellytti korporaation jäsenyyttä</a:t>
            </a:r>
            <a:endParaRPr lang="en-US" altLang="fi-FI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0"/>
          <p:cNvGraphicFramePr>
            <a:graphicFrameLocks noChangeAspect="1"/>
          </p:cNvGraphicFramePr>
          <p:nvPr/>
        </p:nvGraphicFramePr>
        <p:xfrm>
          <a:off x="242888" y="1271588"/>
          <a:ext cx="8658225" cy="4314825"/>
        </p:xfrm>
        <a:graphic>
          <a:graphicData uri="http://schemas.openxmlformats.org/presentationml/2006/ole">
            <p:oleObj spid="_x0000_s27650" name="Worksheet" r:id="rId4" imgW="8658454" imgH="4315054" progId="Excel.Sheet.8">
              <p:embed/>
            </p:oleObj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" y="56388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i-FI" sz="1200" b="1">
                <a:latin typeface="Arial Black" pitchFamily="34" charset="0"/>
              </a:rPr>
              <a:t>Jussi Nuorteva (1997): Suomalaisten ulkomainen opinkäynti ennen Turun Akatemian perustamista 1640.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sz="4000" smtClean="0">
                <a:latin typeface="Arial" charset="0"/>
                <a:cs typeface="Arial" charset="0"/>
              </a:rPr>
              <a:t>Opetus uskonpuhdistuksen aikana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kirkon omaisuuden takavarikointi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  <a:sym typeface="Symbol" pitchFamily="18" charset="2"/>
              </a:rPr>
              <a:t> koulutukseen ei varoja: opettaja- ja oppilasmäärät romahtivat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  <a:sym typeface="Symbol" pitchFamily="18" charset="2"/>
              </a:rPr>
              <a:t>syvin lama 1540- ja 1550-luvuilla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  <a:sym typeface="Symbol" pitchFamily="18" charset="2"/>
              </a:rPr>
              <a:t>kuitenkin koulujen lukumäärä kasvoi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  <a:sym typeface="Symbol" pitchFamily="18" charset="2"/>
              </a:rPr>
              <a:t>koulutuksen tavoite laajeni kirkon eliitin kouluttamisesta paljon laajemmalle alueelle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  <a:sym typeface="Symbol" pitchFamily="18" charset="2"/>
              </a:rPr>
              <a:t>keskitetty hallintojärjestelmä edellytti koulutettuja virkamiehiä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  <a:sym typeface="Symbol" pitchFamily="18" charset="2"/>
              </a:rPr>
              <a:t>koulu-uudistus 1600-luvun alussa</a:t>
            </a:r>
            <a:endParaRPr lang="en-GB" altLang="fi-FI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024"/>
          <p:cNvGraphicFramePr>
            <a:graphicFrameLocks noChangeAspect="1"/>
          </p:cNvGraphicFramePr>
          <p:nvPr/>
        </p:nvGraphicFramePr>
        <p:xfrm>
          <a:off x="381000" y="1219200"/>
          <a:ext cx="8420100" cy="4314825"/>
        </p:xfrm>
        <a:graphic>
          <a:graphicData uri="http://schemas.openxmlformats.org/presentationml/2006/ole">
            <p:oleObj spid="_x0000_s29698" name="Worksheet" r:id="rId4" imgW="8420405" imgH="431505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101012" cy="1143000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Kirjat keskiajalla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429625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ennen 1450-lukua käsinkirjoitettuja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harvinaisia ja kalliita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1450-luvulla Johannes Gutenberg keksi painaa kirjoja irrallisilla kirjakkeilla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inkunaabelit, 1400-luvun lopulla painettuja kirjoja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teologista kirjallisuutta ja oppikirjoja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paperiset tuhoutuneet, pergamenttikirjat tuhottu (tilikirjojen pehmusteet)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HYK:ssä fragmentteja 1500 kirjasta</a:t>
            </a:r>
            <a:endParaRPr lang="en-GB" altLang="fi-FI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28625" y="609600"/>
            <a:ext cx="8143875" cy="1143000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kirjallisuutta: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40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28625" y="1981200"/>
            <a:ext cx="8143875" cy="4114800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Suomen tieteen historia 1 (2001)</a:t>
            </a:r>
          </a:p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Suomen kulttuurihistoria 1-2 (2002-2003)</a:t>
            </a:r>
          </a:p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Klinge, Matti: Kuninkaallinen Turun Akatemia 1640-1808 (1987)</a:t>
            </a:r>
          </a:p>
          <a:p>
            <a:pPr eaLnBrk="1" hangingPunct="1">
              <a:buFontTx/>
              <a:buNone/>
            </a:pPr>
            <a:endParaRPr lang="en-GB" altLang="fi-FI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Keskiajan kirjalliset lähteet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Hallinnolliset dokumentit: 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Turun tuomiokirkon musta kirja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Codex Aboensis (Skokloster)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Finlands medeltidsurkunder (1910-35)</a:t>
            </a:r>
            <a:endParaRPr lang="en-GB" altLang="fi-FI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fi-FI" sz="2400" smtClean="0">
                <a:latin typeface="Arial" charset="0"/>
                <a:cs typeface="Arial" charset="0"/>
              </a:rPr>
              <a:t>Kirkolliset lähteet:</a:t>
            </a:r>
            <a:endParaRPr lang="en-GB" altLang="fi-FI" sz="28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fi-FI" sz="2400" smtClean="0">
                <a:latin typeface="Arial" charset="0"/>
                <a:cs typeface="Arial" charset="0"/>
              </a:rPr>
              <a:t>Piae Cantiones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fi-FI" sz="2400" smtClean="0">
                <a:latin typeface="Arial" charset="0"/>
                <a:cs typeface="Arial" charset="0"/>
              </a:rPr>
              <a:t>Missale Aboense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fi-FI" sz="2400" smtClean="0">
                <a:latin typeface="Arial" charset="0"/>
                <a:cs typeface="Arial" charset="0"/>
              </a:rPr>
              <a:t>Manuale Aboense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fi-FI" sz="2400" smtClean="0">
                <a:latin typeface="Arial" charset="0"/>
                <a:cs typeface="Arial" charset="0"/>
              </a:rPr>
              <a:t>Pyhän Henrikin legenda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fi-FI" sz="2400" smtClean="0">
                <a:latin typeface="Arial" charset="0"/>
                <a:cs typeface="Arial" charset="0"/>
              </a:rPr>
              <a:t>Piispainkronikka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Piae cantiones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keskiaikainen hymnikokoelma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suurelta osin suomalaista alkuperää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akrostikon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ensimmäinen painos 1582 (Theodoricus Petri)</a:t>
            </a:r>
          </a:p>
        </p:txBody>
      </p:sp>
      <p:pic>
        <p:nvPicPr>
          <p:cNvPr id="32772" name="Picture 4" descr="piae2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1100" y="1981200"/>
            <a:ext cx="28194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smtClean="0">
                <a:latin typeface="Arial" charset="0"/>
                <a:cs typeface="Arial" charset="0"/>
              </a:rPr>
              <a:t>Jöns Budde (n. 1437-1491)</a:t>
            </a:r>
            <a:endParaRPr lang="en-US" altLang="fi-FI" sz="4000" smtClean="0">
              <a:latin typeface="Arial" charset="0"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Char char="v"/>
            </a:pPr>
            <a:r>
              <a:rPr lang="fi-FI" altLang="fi-FI" sz="2800" smtClean="0">
                <a:latin typeface="Arial" charset="0"/>
                <a:cs typeface="Arial" charset="0"/>
              </a:rPr>
              <a:t>birgittalaismunkki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fi-FI" altLang="fi-FI" sz="2800" smtClean="0">
                <a:latin typeface="Arial" charset="0"/>
                <a:cs typeface="Arial" charset="0"/>
              </a:rPr>
              <a:t>Etelä-Pohjanmaalta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fi-FI" altLang="fi-FI" sz="2800" smtClean="0">
                <a:latin typeface="Arial" charset="0"/>
                <a:cs typeface="Arial" charset="0"/>
              </a:rPr>
              <a:t>varhaisin tunnettu suomalainen kirjoittaja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fi-FI" altLang="fi-FI" sz="2800" smtClean="0">
                <a:latin typeface="Arial" charset="0"/>
                <a:cs typeface="Arial" charset="0"/>
              </a:rPr>
              <a:t>23 kirjoitusta säilynyt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fi-FI" altLang="fi-FI" sz="2800" smtClean="0">
                <a:latin typeface="Arial" charset="0"/>
                <a:cs typeface="Arial" charset="0"/>
              </a:rPr>
              <a:t>Jöns Buddes bok (222 s.)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fi-FI" altLang="fi-FI" sz="2800" smtClean="0">
                <a:latin typeface="Arial" charset="0"/>
                <a:cs typeface="Arial" charset="0"/>
              </a:rPr>
              <a:t>Lucidarius</a:t>
            </a:r>
            <a:endParaRPr lang="en-US" altLang="fi-FI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Missale Aboense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71875" y="1981200"/>
            <a:ext cx="5072063" cy="4114800"/>
          </a:xfrm>
        </p:spPr>
        <p:txBody>
          <a:bodyPr/>
          <a:lstStyle/>
          <a:p>
            <a:pPr eaLnBrk="1" hangingPunct="1"/>
            <a:r>
              <a:rPr lang="fi-FI" altLang="fi-FI" sz="2600" smtClean="0">
                <a:latin typeface="Arial" charset="0"/>
                <a:cs typeface="Arial" charset="0"/>
              </a:rPr>
              <a:t>1488 Lyypekissä</a:t>
            </a:r>
          </a:p>
          <a:p>
            <a:pPr eaLnBrk="1" hangingPunct="1"/>
            <a:r>
              <a:rPr lang="fi-FI" altLang="fi-FI" sz="2600" smtClean="0">
                <a:latin typeface="Arial" charset="0"/>
                <a:cs typeface="Arial" charset="0"/>
              </a:rPr>
              <a:t>yli 500-sivuinen</a:t>
            </a:r>
          </a:p>
          <a:p>
            <a:pPr eaLnBrk="1" hangingPunct="1"/>
            <a:r>
              <a:rPr lang="fi-FI" altLang="fi-FI" sz="2600" smtClean="0">
                <a:latin typeface="Arial" charset="0"/>
                <a:cs typeface="Arial" charset="0"/>
              </a:rPr>
              <a:t>piispa Kondrad Bitz ja tuomiorovasti Maunu Särkilahti</a:t>
            </a:r>
          </a:p>
          <a:p>
            <a:pPr eaLnBrk="1" hangingPunct="1"/>
            <a:r>
              <a:rPr lang="fi-FI" altLang="fi-FI" sz="2600" smtClean="0">
                <a:latin typeface="Arial" charset="0"/>
                <a:cs typeface="Arial" charset="0"/>
              </a:rPr>
              <a:t>dominikaaninen messukirja</a:t>
            </a:r>
          </a:p>
          <a:p>
            <a:pPr eaLnBrk="1" hangingPunct="1"/>
            <a:r>
              <a:rPr lang="en-GB" altLang="fi-FI" sz="2600" smtClean="0">
                <a:latin typeface="Arial" charset="0"/>
                <a:cs typeface="Arial" charset="0"/>
              </a:rPr>
              <a:t>yksi täydellinen kappale säilynyt Tanskassa</a:t>
            </a:r>
          </a:p>
        </p:txBody>
      </p:sp>
      <p:pic>
        <p:nvPicPr>
          <p:cNvPr id="34820" name="Picture 4" descr="fi0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000250"/>
            <a:ext cx="27654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Manuale Aboense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7625" y="1981200"/>
            <a:ext cx="46005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1522 Halberstadtissa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132-sivuinen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käsikirja jumalan-palvelusmenoja varten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piispa Arvid Kurki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i-FI" sz="2400" smtClean="0">
                <a:latin typeface="Arial" charset="0"/>
                <a:cs typeface="Arial" charset="0"/>
              </a:rPr>
              <a:t>kaksi pergamentti-kappaletta koottu fragmenteista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i-FI" sz="2400" smtClean="0">
                <a:latin typeface="Arial" charset="0"/>
                <a:cs typeface="Arial" charset="0"/>
              </a:rPr>
              <a:t>yksi paperiversio löytynyt Lohjan seurakunnan arkistosta</a:t>
            </a:r>
          </a:p>
          <a:p>
            <a:pPr eaLnBrk="1" hangingPunct="1">
              <a:lnSpc>
                <a:spcPct val="90000"/>
              </a:lnSpc>
            </a:pPr>
            <a:endParaRPr lang="en-GB" altLang="fi-FI" sz="2400" smtClean="0">
              <a:latin typeface="Arial Black" pitchFamily="34" charset="0"/>
            </a:endParaRPr>
          </a:p>
        </p:txBody>
      </p:sp>
      <p:pic>
        <p:nvPicPr>
          <p:cNvPr id="35844" name="Picture 4" descr="fi02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2000250"/>
            <a:ext cx="3079750" cy="41148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989887" cy="1143000"/>
          </a:xfrm>
        </p:spPr>
        <p:txBody>
          <a:bodyPr/>
          <a:lstStyle/>
          <a:p>
            <a:pPr eaLnBrk="1" hangingPunct="1"/>
            <a:r>
              <a:rPr lang="en-GB" altLang="fi-FI" sz="3600" smtClean="0">
                <a:latin typeface="Arial" charset="0"/>
                <a:cs typeface="Arial" charset="0"/>
              </a:rPr>
              <a:t>Mikael Agricola (1508/12-1557)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981200"/>
            <a:ext cx="4643437" cy="4114800"/>
          </a:xfrm>
        </p:spPr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syntyi Pernajassa 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aloitti koulun Viipurissa, siirtyi sitten Turkuun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Wittenbergissä 1536-39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Turun koulun rehtori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Turun piispa 1554-57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kuoli 1557 paluumatkalla Moskovasta</a:t>
            </a:r>
          </a:p>
          <a:p>
            <a:pPr eaLnBrk="1" hangingPunct="1"/>
            <a:endParaRPr lang="en-GB" altLang="fi-FI" sz="2400" smtClean="0">
              <a:latin typeface="Arial Black" pitchFamily="34" charset="0"/>
            </a:endParaRPr>
          </a:p>
        </p:txBody>
      </p:sp>
      <p:pic>
        <p:nvPicPr>
          <p:cNvPr id="36868" name="Picture 4" descr="kuva1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5" y="2044700"/>
            <a:ext cx="3571875" cy="3986213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Se Wsi Testamenti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1548 Tukholmassa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Agricola teki käännöksen pääosin jo Wittenbergissä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painos 500 kappaletta</a:t>
            </a:r>
          </a:p>
          <a:p>
            <a:pPr eaLnBrk="1" hangingPunct="1"/>
            <a:endParaRPr lang="en-GB" altLang="fi-FI" sz="2400" smtClean="0">
              <a:latin typeface="Arial Black" pitchFamily="34" charset="0"/>
            </a:endParaRPr>
          </a:p>
        </p:txBody>
      </p:sp>
      <p:pic>
        <p:nvPicPr>
          <p:cNvPr id="37892" name="Picture 4" descr="Raamattu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1981200"/>
            <a:ext cx="3038475" cy="41148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smtClean="0">
                <a:latin typeface="Arial" charset="0"/>
                <a:cs typeface="Arial" charset="0"/>
              </a:rPr>
              <a:t>Abckiria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8" y="1981200"/>
            <a:ext cx="4672012" cy="4114800"/>
          </a:xfrm>
        </p:spPr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1542/43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kirjaimet ja niiden ääntämisohjeet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kymmenen käskyä, uskontunnustus, Isä meidän, Ave Maria ja muita rukouksia sekä kasteen, ripin ja ehtoollisen sakramentti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lukusanat suomeksi</a:t>
            </a:r>
          </a:p>
        </p:txBody>
      </p:sp>
      <p:pic>
        <p:nvPicPr>
          <p:cNvPr id="38916" name="Picture 4" descr="abcalku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000250"/>
            <a:ext cx="2625725" cy="4114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smtClean="0">
                <a:latin typeface="Arial" charset="0"/>
                <a:cs typeface="Arial" charset="0"/>
              </a:rPr>
              <a:t>Yxi wähä suomenkielinen Wirsikirja (1583)</a:t>
            </a:r>
            <a:endParaRPr lang="en-US" altLang="fi-FI" sz="4000" smtClean="0">
              <a:latin typeface="Arial" charset="0"/>
              <a:cs typeface="Arial" charset="0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318000" cy="4114800"/>
          </a:xfrm>
        </p:spPr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Jaakko Finno (n. 1540-1588)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101 virttä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suurin osa käännöksiä</a:t>
            </a:r>
            <a:r>
              <a:rPr lang="fi-FI" altLang="fi-FI" sz="280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fi-FI" altLang="fi-FI" sz="2400" smtClean="0">
                <a:latin typeface="Arial" charset="0"/>
                <a:cs typeface="Arial" charset="0"/>
              </a:rPr>
              <a:t>Lutherin virret</a:t>
            </a:r>
          </a:p>
          <a:p>
            <a:pPr lvl="1" eaLnBrk="1" hangingPunct="1"/>
            <a:r>
              <a:rPr lang="fi-FI" altLang="fi-FI" sz="2400" smtClean="0">
                <a:latin typeface="Arial" charset="0"/>
                <a:cs typeface="Arial" charset="0"/>
              </a:rPr>
              <a:t>ruotsalaisten uskonpuhdistajien virret</a:t>
            </a:r>
          </a:p>
          <a:p>
            <a:pPr lvl="1" eaLnBrk="1" hangingPunct="1"/>
            <a:r>
              <a:rPr lang="fi-FI" altLang="fi-FI" sz="2400" smtClean="0">
                <a:latin typeface="Arial" charset="0"/>
                <a:cs typeface="Arial" charset="0"/>
              </a:rPr>
              <a:t>Jumala ompi linnamme</a:t>
            </a:r>
            <a:endParaRPr lang="en-US" altLang="fi-FI" sz="2400" smtClean="0">
              <a:latin typeface="Arial" charset="0"/>
              <a:cs typeface="Arial" charset="0"/>
            </a:endParaRPr>
          </a:p>
        </p:txBody>
      </p:sp>
      <p:pic>
        <p:nvPicPr>
          <p:cNvPr id="39940" name="Picture 6" descr="wirsikirj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566988"/>
            <a:ext cx="3454400" cy="3281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Pyhän Henrikin legenda</a:t>
            </a:r>
            <a:endParaRPr lang="en-GB" altLang="fi-FI" smtClean="0"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rinnakkainen Pyhän Eerikin legendalle Ruotsissa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Henrikin translaatio Nousiaisista Turkuun 1292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legendan rakenne:</a:t>
            </a:r>
          </a:p>
          <a:p>
            <a:pPr lvl="1" eaLnBrk="1" hangingPunct="1"/>
            <a:r>
              <a:rPr lang="en-GB" altLang="fi-FI" sz="2000" smtClean="0">
                <a:latin typeface="Arial" charset="0"/>
                <a:cs typeface="Arial" charset="0"/>
              </a:rPr>
              <a:t>varsinainen legenda (4 liuskaa)		</a:t>
            </a:r>
            <a:r>
              <a:rPr lang="en-GB" altLang="fi-FI" sz="2000" b="1" smtClean="0">
                <a:latin typeface="Arial" charset="0"/>
                <a:cs typeface="Arial" charset="0"/>
                <a:sym typeface="Symbol" pitchFamily="18" charset="2"/>
              </a:rPr>
              <a:t></a:t>
            </a:r>
          </a:p>
          <a:p>
            <a:pPr lvl="2" eaLnBrk="1" hangingPunct="1">
              <a:lnSpc>
                <a:spcPct val="55000"/>
              </a:lnSpc>
              <a:buFontTx/>
              <a:buNone/>
            </a:pPr>
            <a:r>
              <a:rPr lang="en-GB" altLang="fi-FI" sz="1800" smtClean="0">
                <a:latin typeface="Arial" charset="0"/>
                <a:cs typeface="Arial" charset="0"/>
                <a:sym typeface="Symbol" pitchFamily="18" charset="2"/>
              </a:rPr>
              <a:t>						</a:t>
            </a:r>
            <a:r>
              <a:rPr lang="en-GB" altLang="fi-FI" sz="1800" b="1" smtClean="0">
                <a:latin typeface="Arial" charset="0"/>
                <a:cs typeface="Arial" charset="0"/>
                <a:sym typeface="Symbol" pitchFamily="18" charset="2"/>
              </a:rPr>
              <a:t></a:t>
            </a:r>
            <a:r>
              <a:rPr lang="en-GB" altLang="fi-FI" sz="1800" smtClean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GB" altLang="fi-FI" sz="2000" smtClean="0">
                <a:latin typeface="Arial" charset="0"/>
                <a:cs typeface="Arial" charset="0"/>
                <a:sym typeface="Symbol" pitchFamily="18" charset="2"/>
              </a:rPr>
              <a:t>officium</a:t>
            </a:r>
            <a:endParaRPr lang="en-GB" altLang="fi-FI" sz="20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55000"/>
              </a:lnSpc>
            </a:pPr>
            <a:r>
              <a:rPr lang="en-GB" altLang="fi-FI" sz="2000" smtClean="0">
                <a:latin typeface="Arial" charset="0"/>
                <a:cs typeface="Arial" charset="0"/>
              </a:rPr>
              <a:t>laulettava runo-osa			</a:t>
            </a:r>
            <a:r>
              <a:rPr lang="en-GB" altLang="fi-FI" sz="2000" b="1" smtClean="0">
                <a:latin typeface="Arial" charset="0"/>
                <a:cs typeface="Arial" charset="0"/>
                <a:sym typeface="Symbol" pitchFamily="18" charset="2"/>
              </a:rPr>
              <a:t></a:t>
            </a:r>
            <a:endParaRPr lang="en-GB" altLang="fi-FI" sz="2000" b="1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GB" altLang="fi-FI" sz="2000" smtClean="0">
                <a:latin typeface="Arial" charset="0"/>
                <a:cs typeface="Arial" charset="0"/>
              </a:rPr>
              <a:t>messu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laajennettu versio 1400-luvulla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Henrikin surmanvirsi</a:t>
            </a:r>
          </a:p>
          <a:p>
            <a:pPr eaLnBrk="1" hangingPunct="1"/>
            <a:endParaRPr lang="en-GB" altLang="fi-FI" sz="2400" smtClean="0">
              <a:latin typeface="Arial Black" pitchFamily="34" charset="0"/>
            </a:endParaRPr>
          </a:p>
          <a:p>
            <a:pPr lvl="1" eaLnBrk="1" hangingPunct="1">
              <a:buFontTx/>
              <a:buNone/>
            </a:pPr>
            <a:endParaRPr lang="en-GB" altLang="fi-FI" sz="200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1000125"/>
          </a:xfrm>
        </p:spPr>
        <p:txBody>
          <a:bodyPr/>
          <a:lstStyle/>
          <a:p>
            <a:pPr eaLnBrk="1" hangingPunct="1"/>
            <a:r>
              <a:rPr lang="fi-FI" altLang="fi-FI" sz="3600" smtClean="0">
                <a:latin typeface="Arial" charset="0"/>
                <a:cs typeface="Arial" charset="0"/>
              </a:rPr>
              <a:t>Suomen aatehistoria ja tieteenhistoria</a:t>
            </a:r>
            <a:endParaRPr lang="en-GB" altLang="fi-FI" sz="3600" smtClean="0"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736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fi-FI" altLang="fi-FI" sz="2800" b="1" smtClean="0">
                <a:latin typeface="Arial" charset="0"/>
                <a:cs typeface="Arial" charset="0"/>
              </a:rPr>
              <a:t>yliopisto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opiskelu keskiajalla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Turun akatemian perustaminen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yliopiston organisaatio ja opiskelu</a:t>
            </a:r>
          </a:p>
          <a:p>
            <a:pPr lvl="2" algn="ctr" eaLnBrk="1" hangingPunct="1">
              <a:lnSpc>
                <a:spcPct val="90000"/>
              </a:lnSpc>
            </a:pPr>
            <a:r>
              <a:rPr lang="fi-FI" altLang="fi-FI" sz="2800" b="1" smtClean="0">
                <a:latin typeface="Arial" charset="0"/>
                <a:cs typeface="Arial" charset="0"/>
              </a:rPr>
              <a:t>usko - tiede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keskiajan opillinen ilmapiiri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puhdasoppisuuden aika </a:t>
            </a:r>
          </a:p>
          <a:p>
            <a:pPr algn="ctr" eaLnBrk="1" hangingPunct="1">
              <a:lnSpc>
                <a:spcPct val="90000"/>
              </a:lnSpc>
            </a:pPr>
            <a:r>
              <a:rPr lang="fi-FI" altLang="fi-FI" sz="2800" b="1" smtClean="0">
                <a:latin typeface="Arial" charset="0"/>
                <a:cs typeface="Arial" charset="0"/>
              </a:rPr>
              <a:t>hyöty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1700-luvun hyötyajattelu</a:t>
            </a:r>
            <a:endParaRPr lang="fi-FI" altLang="fi-FI" sz="2400" b="1" smtClean="0">
              <a:latin typeface="Arial" charset="0"/>
              <a:cs typeface="Arial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fi-FI" altLang="fi-FI" sz="2000" smtClean="0"/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fi-FI" altLang="fi-FI" sz="24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i-FI" altLang="fi-FI" sz="2800" smtClean="0"/>
              <a:t>	</a:t>
            </a:r>
          </a:p>
          <a:p>
            <a:pPr eaLnBrk="1" hangingPunct="1">
              <a:lnSpc>
                <a:spcPct val="90000"/>
              </a:lnSpc>
            </a:pPr>
            <a:endParaRPr lang="fi-FI" altLang="fi-FI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fi-FI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76338"/>
          </a:xfrm>
        </p:spPr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keskiaikaiset kronikat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33863"/>
          </a:xfrm>
        </p:spPr>
        <p:txBody>
          <a:bodyPr/>
          <a:lstStyle/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Eerikinkronikka</a:t>
            </a:r>
          </a:p>
          <a:p>
            <a:pPr lvl="1" eaLnBrk="1" hangingPunct="1"/>
            <a:r>
              <a:rPr lang="fi-FI" altLang="fi-FI" sz="2400" smtClean="0">
                <a:latin typeface="Arial" charset="0"/>
                <a:cs typeface="Arial" charset="0"/>
              </a:rPr>
              <a:t>1322-1332</a:t>
            </a:r>
          </a:p>
          <a:p>
            <a:pPr lvl="1" eaLnBrk="1" hangingPunct="1"/>
            <a:r>
              <a:rPr lang="fi-FI" altLang="fi-FI" sz="2400" smtClean="0">
                <a:latin typeface="Arial" charset="0"/>
                <a:cs typeface="Arial" charset="0"/>
              </a:rPr>
              <a:t>ensimmäinen ja toinen ristiretki Suomeen</a:t>
            </a:r>
          </a:p>
          <a:p>
            <a:pPr lvl="1" eaLnBrk="1" hangingPunct="1"/>
            <a:r>
              <a:rPr lang="fi-FI" altLang="fi-FI" sz="2400" smtClean="0">
                <a:latin typeface="Arial" charset="0"/>
                <a:cs typeface="Arial" charset="0"/>
              </a:rPr>
              <a:t>Mathias Kettilmundinpoika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proosakronikka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pieni riimikronikka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Kaarlenkronikka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Sturenkronikka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Uskonpuhdistuksen historiankirjoitus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981200"/>
            <a:ext cx="8143875" cy="4376738"/>
          </a:xfrm>
        </p:spPr>
        <p:txBody>
          <a:bodyPr/>
          <a:lstStyle/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Johann Carion: Chronica (1532)</a:t>
            </a:r>
          </a:p>
          <a:p>
            <a:pPr lvl="1" eaLnBrk="1" hangingPunct="1"/>
            <a:r>
              <a:rPr lang="fi-FI" altLang="fi-FI" sz="2400" smtClean="0">
                <a:latin typeface="Arial" charset="0"/>
                <a:cs typeface="Arial" charset="0"/>
              </a:rPr>
              <a:t>Danielin kirjasta neljä maailmanvaltaa ja –kautta: babylonialainen, persialainen, kreikkalainen ja roomalainen</a:t>
            </a:r>
          </a:p>
          <a:p>
            <a:pPr lvl="1" eaLnBrk="1" hangingPunct="1"/>
            <a:r>
              <a:rPr lang="fi-FI" altLang="fi-FI" sz="2400" smtClean="0">
                <a:latin typeface="Arial" charset="0"/>
                <a:cs typeface="Arial" charset="0"/>
              </a:rPr>
              <a:t>Philipp Melanchthon toimitti uudestaan ja vahvisti teologista tendenssiä</a:t>
            </a:r>
          </a:p>
          <a:p>
            <a:pPr lvl="1" eaLnBrk="1" hangingPunct="1"/>
            <a:r>
              <a:rPr lang="fi-FI" altLang="fi-FI" sz="2400" smtClean="0">
                <a:latin typeface="Arial" charset="0"/>
                <a:cs typeface="Arial" charset="0"/>
              </a:rPr>
              <a:t>oppikirjaksi koko luterilaiseen maailmaan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historiasta tuli etsiä Jumalan käden jälki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moraalinen esimerkkikokoelma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600" smtClean="0">
                <a:latin typeface="Arial" charset="0"/>
                <a:cs typeface="Arial" charset="0"/>
              </a:rPr>
              <a:t>Historiankirjoituksen alku Suomessa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Mikael Agricola: Uusi testamentti, johdanto</a:t>
            </a:r>
          </a:p>
          <a:p>
            <a:pPr lvl="1" eaLnBrk="1" hangingPunct="1"/>
            <a:r>
              <a:rPr lang="fi-FI" altLang="fi-FI" smtClean="0">
                <a:latin typeface="Arial" charset="0"/>
                <a:cs typeface="Arial" charset="0"/>
              </a:rPr>
              <a:t>Suomen käännyttämisen historia</a:t>
            </a:r>
          </a:p>
          <a:p>
            <a:pPr lvl="1" eaLnBrk="1" hangingPunct="1"/>
            <a:r>
              <a:rPr lang="fi-FI" altLang="fi-FI" smtClean="0">
                <a:latin typeface="Arial" charset="0"/>
                <a:cs typeface="Arial" charset="0"/>
              </a:rPr>
              <a:t>Olaus Petri: Swensk Cröneka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Mikael Agricola: Daavidin psalttari (1551)</a:t>
            </a:r>
          </a:p>
          <a:p>
            <a:pPr lvl="1" eaLnBrk="1" hangingPunct="1"/>
            <a:r>
              <a:rPr lang="fi-FI" altLang="fi-FI" smtClean="0">
                <a:latin typeface="Arial" charset="0"/>
                <a:cs typeface="Arial" charset="0"/>
              </a:rPr>
              <a:t>luettelo suomalaisista muinaisjumalista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Paavali Juusten: Piispainkronikka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8001000" cy="1395412"/>
          </a:xfrm>
        </p:spPr>
        <p:txBody>
          <a:bodyPr/>
          <a:lstStyle/>
          <a:p>
            <a:pPr eaLnBrk="1" hangingPunct="1"/>
            <a:r>
              <a:rPr lang="fi-FI" altLang="fi-FI" sz="3600" smtClean="0">
                <a:latin typeface="Arial" charset="0"/>
                <a:cs typeface="Arial" charset="0"/>
              </a:rPr>
              <a:t>Paavali Juusten (n. 1516-1575)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57375"/>
            <a:ext cx="4743450" cy="4238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aloitti koulun Viipurissa, siirtyi sitten Turkuun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Wittenbergissä 1543-47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Turun koulun rehtori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Viipurin piispa 1554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Turun piispa 1563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1569 Moskovassa rauhanneuvottelut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400" smtClean="0">
                <a:latin typeface="Arial" charset="0"/>
                <a:cs typeface="Arial" charset="0"/>
                <a:sym typeface="Symbol" pitchFamily="18" charset="2"/>
              </a:rPr>
              <a:t>      2½ vuotta vankeudessa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>
                <a:latin typeface="Arial" charset="0"/>
                <a:cs typeface="Arial" charset="0"/>
              </a:rPr>
              <a:t>Piispainkronikka</a:t>
            </a:r>
          </a:p>
        </p:txBody>
      </p:sp>
      <p:pic>
        <p:nvPicPr>
          <p:cNvPr id="45060" name="Picture 4" descr="Juusten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5" y="3214688"/>
            <a:ext cx="3454400" cy="2792412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600" smtClean="0">
                <a:latin typeface="Arial" charset="0"/>
                <a:cs typeface="Arial" charset="0"/>
              </a:rPr>
              <a:t>Juustenin Piipainkronikka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57375"/>
            <a:ext cx="7772400" cy="4500563"/>
          </a:xfrm>
        </p:spPr>
        <p:txBody>
          <a:bodyPr/>
          <a:lstStyle/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julkaistiin 1728 Christian Nettelbladtin </a:t>
            </a:r>
            <a:r>
              <a:rPr lang="fi-FI" altLang="fi-FI" sz="2400" i="1" smtClean="0">
                <a:latin typeface="Arial" charset="0"/>
                <a:cs typeface="Arial" charset="0"/>
              </a:rPr>
              <a:t>Schwedische Bibliotec</a:t>
            </a:r>
            <a:r>
              <a:rPr lang="fi-FI" altLang="fi-FI" sz="2400" smtClean="0">
                <a:latin typeface="Arial" charset="0"/>
                <a:cs typeface="Arial" charset="0"/>
              </a:rPr>
              <a:t> –lehdessä (Algot Scarin)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1784-1800 H.G. Porthanin 56-osainen väitöskirjasarja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laadittu 1400-luvun puolivälistä 1560-luvulle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1.-16. elämäkerrat 1400-luvun puolivälissä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17.-22. elämäkerrat luultavasti seuraajan kirjoittamia</a:t>
            </a:r>
          </a:p>
          <a:p>
            <a:pPr eaLnBrk="1" hangingPunct="1"/>
            <a:r>
              <a:rPr lang="fi-FI" altLang="fi-FI" sz="2400" smtClean="0">
                <a:latin typeface="Arial" charset="0"/>
                <a:cs typeface="Arial" charset="0"/>
              </a:rPr>
              <a:t>loput Juustenin käsialaa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fi-FI" sz="4000" dirty="0" smtClean="0">
                <a:latin typeface="+mn-lt"/>
              </a:rPr>
              <a:t>Skolastiikan mureneminen</a:t>
            </a:r>
            <a:endParaRPr lang="en-GB" sz="4000" dirty="0" smtClean="0">
              <a:latin typeface="+mn-lt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772400" cy="4343400"/>
          </a:xfrm>
        </p:spPr>
        <p:txBody>
          <a:bodyPr/>
          <a:lstStyle/>
          <a:p>
            <a:pPr eaLnBrk="1" hangingPunct="1"/>
            <a:r>
              <a:rPr lang="fi-FI" altLang="fi-FI" sz="2800" u="sng" smtClean="0"/>
              <a:t>humanistit</a:t>
            </a:r>
            <a:endParaRPr lang="fi-FI" altLang="fi-FI" sz="2800" smtClean="0"/>
          </a:p>
          <a:p>
            <a:pPr lvl="1" eaLnBrk="1" hangingPunct="1"/>
            <a:r>
              <a:rPr lang="fi-FI" altLang="fi-FI" sz="2400" smtClean="0"/>
              <a:t>ihailivat antiikin kreikkalaista ja roomalaista kulttuuria</a:t>
            </a:r>
          </a:p>
          <a:p>
            <a:pPr lvl="2" eaLnBrk="1" hangingPunct="1"/>
            <a:r>
              <a:rPr lang="fi-FI" altLang="fi-FI" sz="1800" smtClean="0"/>
              <a:t>Francesco Petrarca, Erasmus Rotterdamilainen</a:t>
            </a:r>
          </a:p>
          <a:p>
            <a:pPr lvl="1" eaLnBrk="1" hangingPunct="1"/>
            <a:r>
              <a:rPr lang="fi-FI" altLang="fi-FI" sz="2400" smtClean="0"/>
              <a:t>keskiajalla käytetyt selitysteokset filologisesti kyseenalaiseksi</a:t>
            </a:r>
          </a:p>
          <a:p>
            <a:pPr lvl="1" eaLnBrk="1" hangingPunct="1"/>
            <a:r>
              <a:rPr lang="fi-FI" altLang="fi-FI" sz="2400" smtClean="0"/>
              <a:t>esim. Vulgatassa paljon virheitä</a:t>
            </a:r>
          </a:p>
          <a:p>
            <a:pPr lvl="1" eaLnBrk="1" hangingPunct="1">
              <a:buFontTx/>
              <a:buNone/>
            </a:pPr>
            <a:r>
              <a:rPr lang="fi-FI" altLang="fi-FI" sz="2400" smtClean="0">
                <a:sym typeface="Symbol" pitchFamily="18" charset="2"/>
              </a:rPr>
              <a:t> kirkon totuudet kyseenalaisiksi</a:t>
            </a:r>
            <a:endParaRPr lang="fi-FI" altLang="fi-FI" sz="2400" smtClean="0"/>
          </a:p>
          <a:p>
            <a:pPr lvl="1" eaLnBrk="1" hangingPunct="1"/>
            <a:r>
              <a:rPr lang="fi-FI" altLang="fi-FI" sz="2400" smtClean="0">
                <a:sym typeface="Symbol" pitchFamily="18" charset="2"/>
              </a:rPr>
              <a:t>aristotelismista poikkeavien filosofien tekstejä</a:t>
            </a:r>
            <a:endParaRPr lang="fi-FI" altLang="fi-FI" sz="2400" smtClean="0"/>
          </a:p>
          <a:p>
            <a:pPr eaLnBrk="1" hangingPunct="1">
              <a:buFont typeface="Symbol" pitchFamily="18" charset="2"/>
              <a:buNone/>
            </a:pPr>
            <a:r>
              <a:rPr lang="fi-FI" altLang="fi-FI" sz="2800" smtClean="0">
                <a:sym typeface="Symbol" pitchFamily="18" charset="2"/>
              </a:rPr>
              <a:t>	</a:t>
            </a:r>
            <a:endParaRPr lang="fi-FI" altLang="fi-FI" sz="240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endParaRPr lang="fi-FI" altLang="fi-FI" sz="240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fi-FI" sz="4000" dirty="0" smtClean="0">
                <a:latin typeface="+mn-lt"/>
              </a:rPr>
              <a:t>Skolastiikan mureneminen</a:t>
            </a:r>
            <a:endParaRPr lang="en-GB" sz="4000" dirty="0" smtClean="0">
              <a:latin typeface="+mn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 u="sng" smtClean="0"/>
              <a:t>hermeettinen filosofia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altLang="fi-FI" sz="2400" smtClean="0"/>
              <a:t>Hermes Trismegistos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altLang="fi-FI" sz="2400" smtClean="0"/>
              <a:t>sekoitus uusplatonismia, pythagoralaisuutta, stoalaisuutta, persialaisia ja gnostilaisia kristillisiä tekstejä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altLang="fi-FI" sz="2400" smtClean="0"/>
              <a:t>makrokosmos – mikrokosmos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altLang="fi-FI" sz="2400" smtClean="0"/>
              <a:t>matematiikka avain universumin ymmärtämiseen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altLang="fi-FI" sz="2400" smtClean="0"/>
              <a:t>ihminen on aktiivinen toimija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altLang="fi-FI" sz="2400" smtClean="0"/>
              <a:t>Paracelsus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400" smtClean="0">
              <a:latin typeface="Arial Black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i-FI" altLang="fi-FI" sz="200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fi-FI" sz="4000" dirty="0" smtClean="0">
                <a:latin typeface="+mn-lt"/>
              </a:rPr>
              <a:t>Skolastiikan mureneminen</a:t>
            </a:r>
            <a:endParaRPr lang="en-GB" sz="4000" dirty="0" smtClean="0">
              <a:latin typeface="+mn-lt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i-FI" altLang="fi-FI" sz="2000" smtClean="0"/>
          </a:p>
          <a:p>
            <a:pPr eaLnBrk="1" hangingPunct="1">
              <a:lnSpc>
                <a:spcPct val="90000"/>
              </a:lnSpc>
            </a:pPr>
            <a:r>
              <a:rPr lang="fi-FI" altLang="fi-FI" sz="2800" u="sng" smtClean="0"/>
              <a:t>reformaatioliike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altLang="fi-FI" sz="2400" smtClean="0"/>
              <a:t>Martti Luther: Aristoteles ja teologia eivät sovi yhteen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i-FI" altLang="fi-FI" sz="2400" smtClean="0"/>
              <a:t>Philipp Melanchthon: vastusti skolastista dialektiikkaa ja logiikkaa. Tilalle heprea, kreikka ja historia</a:t>
            </a:r>
          </a:p>
          <a:p>
            <a:pPr eaLnBrk="1" hangingPunct="1">
              <a:lnSpc>
                <a:spcPct val="90000"/>
              </a:lnSpc>
            </a:pPr>
            <a:endParaRPr lang="fi-FI" altLang="fi-FI" sz="2400" smtClean="0">
              <a:latin typeface="Arial Black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i-FI" altLang="fi-FI" sz="200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err="1" smtClean="0">
                <a:latin typeface="+mn-lt"/>
              </a:rPr>
              <a:t>ramismi</a:t>
            </a:r>
            <a:endParaRPr lang="en-GB" dirty="0" smtClean="0"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55514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200" smtClean="0"/>
              <a:t>Petrus Ramus (1515-1572)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200" smtClean="0"/>
              <a:t>vastusti aristotelismin dogmatisointia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200" smtClean="0"/>
              <a:t>esikuvana Sokrates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200" smtClean="0"/>
              <a:t>looginen ajattelu ja puhetaito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200" smtClean="0"/>
              <a:t>tärkeää taitojen käyttö (usus)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200" smtClean="0"/>
              <a:t>teologia: doctrina bene vivendi (oppi hyvästä elämisestä)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200" smtClean="0"/>
              <a:t>logiikka: ars bene disserendi (hyvän keskustelemisen taito)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200" smtClean="0"/>
              <a:t>taidoilla (ars) itseisarvo</a:t>
            </a:r>
            <a:endParaRPr lang="en-GB" altLang="fi-FI" sz="2200" smtClean="0"/>
          </a:p>
        </p:txBody>
      </p:sp>
      <p:pic>
        <p:nvPicPr>
          <p:cNvPr id="50180" name="Picture 4" descr="Ramus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00750" y="1928813"/>
            <a:ext cx="2455863" cy="411480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274638"/>
            <a:ext cx="8167687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err="1" smtClean="0">
                <a:latin typeface="+mn-lt"/>
              </a:rPr>
              <a:t>Ramismi</a:t>
            </a:r>
            <a:r>
              <a:rPr lang="fi-FI" dirty="0" smtClean="0">
                <a:latin typeface="+mn-lt"/>
              </a:rPr>
              <a:t> </a:t>
            </a:r>
            <a:r>
              <a:rPr lang="fi-FI" dirty="0" smtClean="0">
                <a:latin typeface="+mn-lt"/>
                <a:sym typeface="Symbol" pitchFamily="18" charset="2"/>
              </a:rPr>
              <a:t> </a:t>
            </a:r>
            <a:r>
              <a:rPr lang="fi-FI" dirty="0" err="1" smtClean="0">
                <a:latin typeface="+mn-lt"/>
                <a:sym typeface="Symbol" pitchFamily="18" charset="2"/>
              </a:rPr>
              <a:t>aristotelismi</a:t>
            </a:r>
            <a:endParaRPr lang="fi-FI" dirty="0" smtClean="0">
              <a:latin typeface="+mn-lt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1484313"/>
            <a:ext cx="4067175" cy="4802187"/>
          </a:xfrm>
        </p:spPr>
        <p:txBody>
          <a:bodyPr/>
          <a:lstStyle/>
          <a:p>
            <a:pPr eaLnBrk="1" hangingPunct="1"/>
            <a:r>
              <a:rPr lang="fi-FI" altLang="fi-FI" sz="2300" smtClean="0"/>
              <a:t>taidoilla (artes) itsenäinen asema</a:t>
            </a:r>
          </a:p>
          <a:p>
            <a:pPr eaLnBrk="1" hangingPunct="1"/>
            <a:r>
              <a:rPr lang="fi-FI" altLang="fi-FI" sz="2300" smtClean="0"/>
              <a:t>logiikalla itsenäinen käytännön tehtävä</a:t>
            </a:r>
          </a:p>
          <a:p>
            <a:pPr eaLnBrk="1" hangingPunct="1"/>
            <a:r>
              <a:rPr lang="fi-FI" altLang="fi-FI" sz="2300" smtClean="0"/>
              <a:t>eri tieteiden tuli pysyä omalla alueellaan</a:t>
            </a:r>
          </a:p>
          <a:p>
            <a:pPr eaLnBrk="1" hangingPunct="1"/>
            <a:r>
              <a:rPr lang="fi-FI" altLang="fi-FI" sz="2300" smtClean="0"/>
              <a:t>luonnontieteillä tuli olla hyötynäkökulma</a:t>
            </a:r>
          </a:p>
          <a:p>
            <a:pPr eaLnBrk="1" hangingPunct="1"/>
            <a:r>
              <a:rPr lang="fi-FI" altLang="fi-FI" sz="2300" smtClean="0"/>
              <a:t>tuli pyrkiä selkeyteen ja yksinkertaiseen</a:t>
            </a:r>
          </a:p>
          <a:p>
            <a:pPr eaLnBrk="1" hangingPunct="1"/>
            <a:r>
              <a:rPr lang="fi-FI" altLang="fi-FI" sz="2300" smtClean="0"/>
              <a:t>Aristoteleen ajattelu hyvää sinänsä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484313"/>
            <a:ext cx="4143375" cy="4873625"/>
          </a:xfrm>
        </p:spPr>
        <p:txBody>
          <a:bodyPr/>
          <a:lstStyle/>
          <a:p>
            <a:pPr eaLnBrk="1" hangingPunct="1"/>
            <a:r>
              <a:rPr lang="fi-FI" altLang="fi-FI" sz="2300" smtClean="0"/>
              <a:t>taidot (artes) ovat välineellisiä</a:t>
            </a:r>
          </a:p>
          <a:p>
            <a:pPr eaLnBrk="1" hangingPunct="1"/>
            <a:r>
              <a:rPr lang="fi-FI" altLang="fi-FI" sz="2300" smtClean="0"/>
              <a:t>logiikka teologian apuväline</a:t>
            </a:r>
          </a:p>
          <a:p>
            <a:pPr eaLnBrk="1" hangingPunct="1"/>
            <a:r>
              <a:rPr lang="fi-FI" altLang="fi-FI" sz="2300" smtClean="0"/>
              <a:t>muut tieteet teologian ehdoilla</a:t>
            </a:r>
          </a:p>
          <a:p>
            <a:pPr eaLnBrk="1" hangingPunct="1"/>
            <a:r>
              <a:rPr lang="fi-FI" altLang="fi-FI" sz="2300" smtClean="0"/>
              <a:t>luonnontieteiden avulla tietoa Jumalasta</a:t>
            </a:r>
          </a:p>
          <a:p>
            <a:pPr eaLnBrk="1" hangingPunct="1"/>
            <a:r>
              <a:rPr lang="fi-FI" altLang="fi-FI" sz="2300" smtClean="0"/>
              <a:t>ei korostettu selkeyttä</a:t>
            </a:r>
          </a:p>
          <a:p>
            <a:pPr eaLnBrk="1" hangingPunct="1"/>
            <a:r>
              <a:rPr lang="fi-FI" altLang="fi-FI" sz="2300" smtClean="0"/>
              <a:t>Aristoteleella vain välineellinen arvo</a:t>
            </a:r>
          </a:p>
          <a:p>
            <a:pPr eaLnBrk="1" hangingPunct="1"/>
            <a:endParaRPr lang="fi-FI" altLang="fi-FI" sz="2400" smtClean="0">
              <a:latin typeface="Arial Black" pitchFamily="34" charset="0"/>
            </a:endParaRPr>
          </a:p>
          <a:p>
            <a:pPr eaLnBrk="1" hangingPunct="1"/>
            <a:endParaRPr lang="fi-FI" altLang="fi-FI" sz="24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pPr eaLnBrk="1" hangingPunct="1"/>
            <a:r>
              <a:rPr lang="fi-FI" altLang="fi-FI" sz="3600" smtClean="0">
                <a:latin typeface="Arial" charset="0"/>
                <a:cs typeface="Arial" charset="0"/>
              </a:rPr>
              <a:t>Kansainvälisesti merkittäviä suomalaisia tiedemiehiä</a:t>
            </a:r>
            <a:endParaRPr lang="en-GB" altLang="fi-FI" sz="360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25"/>
            <a:ext cx="7772400" cy="4714875"/>
          </a:xfrm>
        </p:spPr>
        <p:txBody>
          <a:bodyPr/>
          <a:lstStyle/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Edvard Westermarck (1862-1939)</a:t>
            </a:r>
          </a:p>
          <a:p>
            <a:pPr eaLnBrk="1" hangingPunct="1"/>
            <a:r>
              <a:rPr lang="fi-FI" altLang="fi-FI" sz="2800" smtClean="0">
                <a:latin typeface="Arial" charset="0"/>
                <a:cs typeface="Arial" charset="0"/>
              </a:rPr>
              <a:t>Georg Henrik von Wright (1916-2003)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Anders Lexell (1740-84)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Johan Gadolin (1760-1852)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William Nylander (1822-99)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Artturi Ilmari Virtanen (1895-1973)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Ragnar Granit (1900-91)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Jaakko Hintikka (1929-)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Jaakko Frösén (1944-)</a:t>
            </a:r>
          </a:p>
          <a:p>
            <a:pPr eaLnBrk="1" hangingPunct="1"/>
            <a:r>
              <a:rPr lang="en-GB" altLang="fi-FI" sz="2400" smtClean="0">
                <a:latin typeface="Arial" charset="0"/>
                <a:cs typeface="Arial" charset="0"/>
              </a:rPr>
              <a:t>Leena Peltonen-Palotie (1952-2010)</a:t>
            </a:r>
          </a:p>
          <a:p>
            <a:pPr eaLnBrk="1" hangingPunct="1"/>
            <a:endParaRPr lang="en-GB" altLang="fi-FI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609600"/>
            <a:ext cx="7958137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 sz="3200" dirty="0" smtClean="0">
                <a:latin typeface="+mn-lt"/>
              </a:rPr>
              <a:t>Kustaa II Aadolfin koulu-uudistus 1620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981200"/>
            <a:ext cx="7958137" cy="4114800"/>
          </a:xfrm>
        </p:spPr>
        <p:txBody>
          <a:bodyPr/>
          <a:lstStyle/>
          <a:p>
            <a:pPr eaLnBrk="1" hangingPunct="1"/>
            <a:r>
              <a:rPr lang="fi-FI" altLang="fi-FI" sz="2600" smtClean="0"/>
              <a:t>suuri koulutettujen virkamiesten tarve</a:t>
            </a:r>
          </a:p>
          <a:p>
            <a:pPr eaLnBrk="1" hangingPunct="1"/>
            <a:r>
              <a:rPr lang="fi-FI" altLang="fi-FI" sz="2600" smtClean="0"/>
              <a:t>aikaisempi koulutus painottui pappiskoulutukseen</a:t>
            </a:r>
          </a:p>
          <a:p>
            <a:pPr eaLnBrk="1" hangingPunct="1"/>
            <a:r>
              <a:rPr lang="fi-FI" altLang="fi-FI" sz="2600" smtClean="0"/>
              <a:t>reaalikasvatus teologian ja latinan tilalle</a:t>
            </a:r>
          </a:p>
          <a:p>
            <a:pPr eaLnBrk="1" hangingPunct="1"/>
            <a:r>
              <a:rPr lang="fi-FI" altLang="fi-FI" sz="2600" smtClean="0"/>
              <a:t>Upsalan yliopisto organisoitiin uudelleen</a:t>
            </a:r>
          </a:p>
          <a:p>
            <a:pPr eaLnBrk="1" hangingPunct="1"/>
            <a:r>
              <a:rPr lang="fi-FI" altLang="fi-FI" sz="2600" smtClean="0"/>
              <a:t>valtakunnan kattava kymnaasilaitos</a:t>
            </a:r>
          </a:p>
          <a:p>
            <a:pPr eaLnBrk="1" hangingPunct="1"/>
            <a:r>
              <a:rPr lang="fi-FI" altLang="fi-FI" sz="2600" smtClean="0"/>
              <a:t>uudistuksen organisoijina Axel Oxenstierna ja Johan Skytte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z="3200" dirty="0" smtClean="0">
                <a:latin typeface="+mn-lt"/>
              </a:rPr>
              <a:t>Kymnaasilaitos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i-FI" altLang="fi-FI" sz="2800" smtClean="0"/>
              <a:t>1623 Västerås</a:t>
            </a:r>
          </a:p>
          <a:p>
            <a:pPr algn="ctr" eaLnBrk="1" hangingPunct="1">
              <a:buFontTx/>
              <a:buNone/>
            </a:pPr>
            <a:r>
              <a:rPr lang="fi-FI" altLang="fi-FI" sz="2800" smtClean="0"/>
              <a:t>1626 Strängnäs</a:t>
            </a:r>
          </a:p>
          <a:p>
            <a:pPr algn="ctr" eaLnBrk="1" hangingPunct="1">
              <a:buFontTx/>
              <a:buNone/>
            </a:pPr>
            <a:r>
              <a:rPr lang="fi-FI" altLang="fi-FI" sz="2800" smtClean="0"/>
              <a:t>1627 Linköping</a:t>
            </a:r>
          </a:p>
          <a:p>
            <a:pPr algn="ctr" eaLnBrk="1" hangingPunct="1">
              <a:buFontTx/>
              <a:buNone/>
            </a:pPr>
            <a:r>
              <a:rPr lang="fi-FI" altLang="fi-FI" sz="2800" smtClean="0"/>
              <a:t>1630 Tartto</a:t>
            </a:r>
          </a:p>
          <a:p>
            <a:pPr algn="ctr" eaLnBrk="1" hangingPunct="1">
              <a:buFontTx/>
              <a:buNone/>
            </a:pPr>
            <a:r>
              <a:rPr lang="fi-FI" altLang="fi-FI" sz="2800" smtClean="0"/>
              <a:t>1630 Turku</a:t>
            </a:r>
          </a:p>
          <a:p>
            <a:pPr algn="ctr" eaLnBrk="1" hangingPunct="1">
              <a:buFontTx/>
              <a:buNone/>
            </a:pPr>
            <a:r>
              <a:rPr lang="fi-FI" altLang="fi-FI" sz="2800" smtClean="0"/>
              <a:t>1630 Skara</a:t>
            </a:r>
          </a:p>
          <a:p>
            <a:pPr algn="ctr" eaLnBrk="1" hangingPunct="1">
              <a:buFontTx/>
              <a:buNone/>
            </a:pPr>
            <a:r>
              <a:rPr lang="fi-FI" altLang="fi-FI" sz="2800" smtClean="0"/>
              <a:t>1641 Viipuri</a:t>
            </a:r>
          </a:p>
          <a:p>
            <a:pPr algn="ctr" eaLnBrk="1" hangingPunct="1">
              <a:buFontTx/>
              <a:buNone/>
            </a:pPr>
            <a:r>
              <a:rPr lang="fi-FI" altLang="fi-FI" sz="2800" smtClean="0"/>
              <a:t>1643 Växjö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>
                <a:latin typeface="+mn-lt"/>
              </a:rPr>
              <a:t>Turun akatemian perustaminen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981200"/>
            <a:ext cx="8029575" cy="4233863"/>
          </a:xfrm>
        </p:spPr>
        <p:txBody>
          <a:bodyPr/>
          <a:lstStyle/>
          <a:p>
            <a:pPr eaLnBrk="1" hangingPunct="1"/>
            <a:r>
              <a:rPr lang="fi-FI" altLang="fi-FI" sz="2400" smtClean="0"/>
              <a:t>kymnaasin muuttaminen yliopistoksi vaivatonta</a:t>
            </a:r>
          </a:p>
          <a:p>
            <a:pPr eaLnBrk="1" hangingPunct="1"/>
            <a:r>
              <a:rPr lang="fi-FI" altLang="fi-FI" sz="2400" smtClean="0"/>
              <a:t>katolinen uhka (Braunsbergin jesuiittakoulu)</a:t>
            </a:r>
          </a:p>
          <a:p>
            <a:pPr eaLnBrk="1" hangingPunct="1"/>
            <a:r>
              <a:rPr lang="fi-FI" altLang="fi-FI" sz="2400" smtClean="0"/>
              <a:t>kotimaisen akateemisen opetuksen tarve</a:t>
            </a:r>
          </a:p>
          <a:p>
            <a:pPr eaLnBrk="1" hangingPunct="1"/>
            <a:r>
              <a:rPr lang="fi-FI" altLang="fi-FI" sz="2400" smtClean="0"/>
              <a:t>koulutuspoliittinen keskustelu 1630-luvulla</a:t>
            </a:r>
          </a:p>
          <a:p>
            <a:pPr lvl="1" eaLnBrk="1" hangingPunct="1"/>
            <a:r>
              <a:rPr lang="fi-FI" altLang="fi-FI" sz="1600" smtClean="0"/>
              <a:t>aristotelismi </a:t>
            </a:r>
            <a:r>
              <a:rPr lang="fi-FI" altLang="fi-FI" sz="1600" smtClean="0">
                <a:sym typeface="Symbol" pitchFamily="18" charset="2"/>
              </a:rPr>
              <a:t>(J.Rudbeckius, P.Brahe)</a:t>
            </a:r>
            <a:r>
              <a:rPr lang="fi-FI" altLang="fi-FI" sz="1600" smtClean="0"/>
              <a:t> </a:t>
            </a:r>
            <a:r>
              <a:rPr lang="fi-FI" altLang="fi-FI" sz="1600" smtClean="0">
                <a:sym typeface="Symbol" pitchFamily="18" charset="2"/>
              </a:rPr>
              <a:t> ramismi </a:t>
            </a:r>
            <a:r>
              <a:rPr lang="fi-FI" altLang="fi-FI" sz="1600" smtClean="0"/>
              <a:t>(A. Oxenstierna, J.Skytte) </a:t>
            </a:r>
            <a:endParaRPr lang="fi-FI" altLang="fi-FI" sz="1600" smtClean="0">
              <a:sym typeface="Symbol" pitchFamily="18" charset="2"/>
            </a:endParaRPr>
          </a:p>
          <a:p>
            <a:pPr eaLnBrk="1" hangingPunct="1"/>
            <a:r>
              <a:rPr lang="fi-FI" altLang="fi-FI" sz="2400" smtClean="0"/>
              <a:t>suomenkielisen virkamiehistön ja papiston tarve</a:t>
            </a:r>
          </a:p>
          <a:p>
            <a:pPr eaLnBrk="1" hangingPunct="1"/>
            <a:r>
              <a:rPr lang="fi-FI" altLang="fi-FI" sz="2400" smtClean="0"/>
              <a:t>perustamisasiakirja annettiin 26.3.1640</a:t>
            </a:r>
          </a:p>
          <a:p>
            <a:pPr lvl="1" eaLnBrk="1" hangingPunct="1"/>
            <a:r>
              <a:rPr lang="fi-FI" altLang="fi-FI" sz="2000" smtClean="0"/>
              <a:t>korvasi Turun kymnaasin</a:t>
            </a:r>
          </a:p>
          <a:p>
            <a:pPr lvl="1" eaLnBrk="1" hangingPunct="1"/>
            <a:r>
              <a:rPr lang="fi-FI" altLang="fi-FI" sz="2000" smtClean="0"/>
              <a:t>Turun kymnaasin opettajat suurelta osin professoreiksi</a:t>
            </a:r>
          </a:p>
          <a:p>
            <a:pPr lvl="1" eaLnBrk="1" hangingPunct="1"/>
            <a:r>
              <a:rPr lang="fi-FI" altLang="fi-FI" sz="2000" smtClean="0"/>
              <a:t>Upsalan yliopiston statuutit (1626) voimaan myös Turussa</a:t>
            </a:r>
          </a:p>
          <a:p>
            <a:pPr eaLnBrk="1" hangingPunct="1"/>
            <a:endParaRPr lang="fi-FI" altLang="fi-FI" sz="28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fi-FI" sz="3600" dirty="0" smtClean="0">
                <a:latin typeface="+mn-lt"/>
              </a:rPr>
              <a:t>Turun Akatemian organisaatio</a:t>
            </a:r>
            <a:endParaRPr lang="en-GB" sz="3600" dirty="0" smtClean="0">
              <a:latin typeface="+mn-lt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81400" y="23622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i-FI" sz="2400">
                <a:latin typeface="+mn-lt"/>
              </a:rPr>
              <a:t>kansleri</a:t>
            </a:r>
            <a:endParaRPr lang="en-GB" sz="2400">
              <a:latin typeface="+mn-lt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581400" y="16002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i-FI" sz="2400">
                <a:latin typeface="+mn-lt"/>
              </a:rPr>
              <a:t>hallitsija</a:t>
            </a:r>
            <a:endParaRPr lang="en-GB" sz="2400">
              <a:latin typeface="+mn-lt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000250" y="3200400"/>
            <a:ext cx="2214563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i-FI" sz="2400">
                <a:latin typeface="+mn-lt"/>
              </a:rPr>
              <a:t>varakansleri</a:t>
            </a:r>
            <a:endParaRPr lang="en-GB" sz="2400">
              <a:latin typeface="+mn-lt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724400" y="32766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i-FI" sz="2400">
                <a:latin typeface="+mn-lt"/>
              </a:rPr>
              <a:t>rehtori</a:t>
            </a:r>
            <a:endParaRPr lang="en-GB" sz="2400">
              <a:latin typeface="+mn-lt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857250" y="4114800"/>
            <a:ext cx="501015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i-FI" sz="2400">
              <a:latin typeface="+mn-lt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477000" y="4114800"/>
            <a:ext cx="173831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i-FI" sz="2400">
                <a:latin typeface="+mn-lt"/>
              </a:rPr>
              <a:t>pieni </a:t>
            </a:r>
          </a:p>
          <a:p>
            <a:pPr algn="ctr">
              <a:defRPr/>
            </a:pPr>
            <a:r>
              <a:rPr lang="fi-FI" sz="2400">
                <a:latin typeface="+mn-lt"/>
              </a:rPr>
              <a:t>konsistori</a:t>
            </a:r>
            <a:endParaRPr lang="en-GB" sz="2400">
              <a:latin typeface="+mn-lt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895600" y="4389438"/>
            <a:ext cx="2260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fi-FI" sz="2400">
                <a:latin typeface="+mn-lt"/>
              </a:rPr>
              <a:t>konsistori</a:t>
            </a:r>
            <a:endParaRPr lang="en-GB" sz="2400">
              <a:latin typeface="+mn-lt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857250" y="4876800"/>
            <a:ext cx="501015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i-FI">
              <a:latin typeface="+mn-lt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627313" y="4891088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i-FI">
              <a:latin typeface="+mn-lt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214813" y="4891088"/>
            <a:ext cx="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i-FI">
              <a:latin typeface="+mn-lt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265238" y="5072063"/>
            <a:ext cx="10096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i-FI" sz="1400" dirty="0" smtClean="0">
                <a:latin typeface="+mn-lt"/>
              </a:rPr>
              <a:t>teologinen</a:t>
            </a:r>
          </a:p>
          <a:p>
            <a:pPr algn="ctr">
              <a:defRPr/>
            </a:pPr>
            <a:r>
              <a:rPr lang="fi-FI" sz="1400" dirty="0" err="1" smtClean="0">
                <a:latin typeface="+mn-lt"/>
              </a:rPr>
              <a:t>tdk</a:t>
            </a:r>
            <a:endParaRPr lang="en-GB" sz="1400" dirty="0" smtClean="0">
              <a:latin typeface="+mn-lt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895600" y="4957763"/>
            <a:ext cx="1039813" cy="7381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i-FI" sz="1400" dirty="0" smtClean="0">
                <a:latin typeface="+mn-lt"/>
              </a:rPr>
              <a:t>oikeus-</a:t>
            </a:r>
          </a:p>
          <a:p>
            <a:pPr algn="ctr">
              <a:defRPr/>
            </a:pPr>
            <a:r>
              <a:rPr lang="fi-FI" sz="1400" dirty="0" smtClean="0">
                <a:latin typeface="+mn-lt"/>
              </a:rPr>
              <a:t>tieteellinen</a:t>
            </a:r>
          </a:p>
          <a:p>
            <a:pPr algn="ctr">
              <a:defRPr/>
            </a:pPr>
            <a:r>
              <a:rPr lang="fi-FI" sz="1400" dirty="0" err="1" smtClean="0">
                <a:latin typeface="+mn-lt"/>
              </a:rPr>
              <a:t>tdk</a:t>
            </a:r>
            <a:endParaRPr lang="en-GB" sz="1400" dirty="0" smtClean="0">
              <a:latin typeface="+mn-lt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56100" y="4929188"/>
            <a:ext cx="1195388" cy="738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i-FI" sz="1400" dirty="0" smtClean="0">
                <a:latin typeface="+mn-lt"/>
              </a:rPr>
              <a:t>lääke-</a:t>
            </a:r>
          </a:p>
          <a:p>
            <a:pPr algn="ctr">
              <a:defRPr/>
            </a:pPr>
            <a:r>
              <a:rPr lang="fi-FI" sz="1400" dirty="0" smtClean="0">
                <a:latin typeface="+mn-lt"/>
              </a:rPr>
              <a:t>tieteellinen</a:t>
            </a:r>
          </a:p>
          <a:p>
            <a:pPr algn="ctr">
              <a:defRPr/>
            </a:pPr>
            <a:r>
              <a:rPr lang="fi-FI" sz="1400" dirty="0" err="1" smtClean="0">
                <a:latin typeface="+mn-lt"/>
              </a:rPr>
              <a:t>tdk</a:t>
            </a:r>
            <a:endParaRPr lang="en-GB" sz="1400" dirty="0" smtClean="0">
              <a:latin typeface="+mn-lt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274888" y="5876925"/>
            <a:ext cx="24399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i-FI" sz="1400" dirty="0" smtClean="0">
                <a:latin typeface="+mn-lt"/>
              </a:rPr>
              <a:t>filosofinen tiedekunta</a:t>
            </a:r>
            <a:endParaRPr lang="en-GB" sz="1400" dirty="0" smtClean="0">
              <a:latin typeface="+mn-lt"/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4958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i-FI">
              <a:latin typeface="+mn-lt"/>
            </a:endParaRP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38100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i-FI">
              <a:latin typeface="+mn-lt"/>
            </a:endParaRP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31242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i-FI">
              <a:latin typeface="+mn-lt"/>
            </a:endParaRP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54102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i-FI">
              <a:latin typeface="+mn-lt"/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58674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fi-FI">
              <a:latin typeface="+mn-lt"/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>
            <a:off x="5867400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fi-FI">
              <a:latin typeface="+mn-lt"/>
            </a:endParaRPr>
          </a:p>
        </p:txBody>
      </p:sp>
      <p:cxnSp>
        <p:nvCxnSpPr>
          <p:cNvPr id="3" name="Suora yhdysviiva 2"/>
          <p:cNvCxnSpPr/>
          <p:nvPr/>
        </p:nvCxnSpPr>
        <p:spPr>
          <a:xfrm>
            <a:off x="857250" y="5667375"/>
            <a:ext cx="5010150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400050"/>
            <a:ext cx="7772400" cy="628650"/>
          </a:xfrm>
        </p:spPr>
        <p:txBody>
          <a:bodyPr/>
          <a:lstStyle/>
          <a:p>
            <a:pPr eaLnBrk="1" hangingPunct="1">
              <a:defRPr/>
            </a:pPr>
            <a:r>
              <a:rPr lang="fi-FI" sz="3200" dirty="0" smtClean="0">
                <a:latin typeface="+mn-lt"/>
              </a:rPr>
              <a:t>Turun akatemian professorit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 smtClean="0"/>
              <a:t>Filosofinen tiedekunta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moraalifilosofian, valtio-opin ja historian professori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kaunopuheisuuden professori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logiikan ja runouden professori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fysiikan ja kasviopin professori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matematiikan professori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pyhien kielten professori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400050"/>
            <a:ext cx="7772400" cy="628650"/>
          </a:xfrm>
        </p:spPr>
        <p:txBody>
          <a:bodyPr/>
          <a:lstStyle/>
          <a:p>
            <a:pPr eaLnBrk="1" hangingPunct="1">
              <a:defRPr/>
            </a:pPr>
            <a:r>
              <a:rPr lang="fi-FI" sz="3200" dirty="0" smtClean="0">
                <a:latin typeface="+mn-lt"/>
              </a:rPr>
              <a:t>Turun akatemian professorit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 smtClean="0"/>
              <a:t>Teologinen tiedekunta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I teologian professori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II teologian professori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III teologian professori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smtClean="0"/>
              <a:t>Lääketieteellinen tiedekunta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lääketieteen professori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smtClean="0"/>
              <a:t>Oikeustieteellinen tiedekunta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oikeustieteen professori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Muutoksia oppituoleissa</a:t>
            </a:r>
          </a:p>
        </p:txBody>
      </p:sp>
      <p:sp>
        <p:nvSpPr>
          <p:cNvPr id="5837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800" smtClean="0"/>
              <a:t>1655 logiikka ja runous erotettiin omiksi professuureiksi</a:t>
            </a:r>
          </a:p>
          <a:p>
            <a:r>
              <a:rPr lang="fi-FI" altLang="fi-FI" sz="2800" smtClean="0"/>
              <a:t>1747 runouden professuuri muutettiin talousopin professuuriksi</a:t>
            </a:r>
          </a:p>
          <a:p>
            <a:r>
              <a:rPr lang="fi-FI" altLang="fi-FI" sz="2800" smtClean="0"/>
              <a:t>1761 kemian professuuri</a:t>
            </a:r>
          </a:p>
          <a:p>
            <a:r>
              <a:rPr lang="fi-FI" altLang="fi-FI" sz="2800" smtClean="0"/>
              <a:t>1778 anatomian, kirurgian ja eläinlääketieteen professuuri</a:t>
            </a:r>
          </a:p>
          <a:p>
            <a:r>
              <a:rPr lang="fi-FI" altLang="fi-FI" sz="2800" smtClean="0"/>
              <a:t>1786-1801 oppihistorian professuuri</a:t>
            </a:r>
          </a:p>
          <a:p>
            <a:r>
              <a:rPr lang="fi-FI" altLang="fi-FI" sz="2800" smtClean="0"/>
              <a:t>ajoittain teologiassa neljäs professuuri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>
                <a:latin typeface="+mn-lt"/>
              </a:rPr>
              <a:t>Harjoitusmestarilaitos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4175" y="1600200"/>
            <a:ext cx="4492625" cy="4525963"/>
          </a:xfrm>
        </p:spPr>
        <p:txBody>
          <a:bodyPr/>
          <a:lstStyle/>
          <a:p>
            <a:pPr eaLnBrk="1" hangingPunct="1"/>
            <a:r>
              <a:rPr lang="fi-FI" altLang="fi-FI" sz="2400" smtClean="0"/>
              <a:t>aateliskasvatukseen kuuluva </a:t>
            </a:r>
            <a:r>
              <a:rPr lang="fi-FI" altLang="fi-FI" sz="2400" i="1" smtClean="0"/>
              <a:t>collegium illustre </a:t>
            </a:r>
            <a:r>
              <a:rPr lang="fi-FI" altLang="fi-FI" sz="2400" smtClean="0"/>
              <a:t>1500-luvulta</a:t>
            </a:r>
          </a:p>
          <a:p>
            <a:pPr eaLnBrk="1" hangingPunct="1"/>
            <a:r>
              <a:rPr lang="fi-FI" altLang="fi-FI" sz="2400" smtClean="0"/>
              <a:t>1600-luvulla liitettiin yliopistoon</a:t>
            </a:r>
          </a:p>
          <a:p>
            <a:pPr eaLnBrk="1" hangingPunct="1"/>
            <a:r>
              <a:rPr lang="fi-FI" altLang="fi-FI" sz="2400" smtClean="0"/>
              <a:t>miekkailu, tanssi, ratsastus, modernit kielet</a:t>
            </a:r>
          </a:p>
          <a:p>
            <a:pPr eaLnBrk="1" hangingPunct="1"/>
            <a:r>
              <a:rPr lang="fi-FI" altLang="fi-FI" sz="2400" smtClean="0"/>
              <a:t>opettajat Ranskasta ja Italiasta</a:t>
            </a:r>
            <a:endParaRPr lang="fi-FI" altLang="fi-FI" sz="2400" i="1" smtClean="0"/>
          </a:p>
          <a:p>
            <a:pPr eaLnBrk="1" hangingPunct="1"/>
            <a:endParaRPr lang="fi-FI" altLang="fi-FI" sz="2400" smtClean="0">
              <a:latin typeface="Arial Black" pitchFamily="34" charset="0"/>
            </a:endParaRPr>
          </a:p>
        </p:txBody>
      </p:sp>
      <p:pic>
        <p:nvPicPr>
          <p:cNvPr id="59396" name="Picture 5" descr="P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357438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19150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>
                <a:latin typeface="+mn-lt"/>
              </a:rPr>
              <a:t>yliopiston autonomia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00188"/>
            <a:ext cx="7772400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mtClean="0"/>
              <a:t>taloudellinen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muusta julkishallinnosta irrallinen talous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mtClean="0"/>
              <a:t>juridinen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oma tuomiovalta 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 yliopiston jäsenet eivät ole pienissä rikkeissä muiden oikeusasteiden alaisia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mtClean="0"/>
              <a:t>tieteellinen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mtClean="0"/>
              <a:t>päättää itse tieteellisestä toiminnasta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19150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>
                <a:latin typeface="+mn-lt"/>
              </a:rPr>
              <a:t>Turun akatemian talous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28750"/>
            <a:ext cx="7772400" cy="4667250"/>
          </a:xfrm>
        </p:spPr>
        <p:txBody>
          <a:bodyPr/>
          <a:lstStyle/>
          <a:p>
            <a:pPr eaLnBrk="1" hangingPunct="1"/>
            <a:r>
              <a:rPr lang="fi-FI" altLang="fi-FI" sz="2800" smtClean="0"/>
              <a:t>säätiöpohjalla: omat veroläänitykset</a:t>
            </a:r>
          </a:p>
          <a:p>
            <a:pPr eaLnBrk="1" hangingPunct="1"/>
            <a:r>
              <a:rPr lang="fi-FI" altLang="fi-FI" sz="2800" smtClean="0"/>
              <a:t>inspectores aerarii</a:t>
            </a:r>
          </a:p>
          <a:p>
            <a:pPr eaLnBrk="1" hangingPunct="1"/>
            <a:r>
              <a:rPr lang="fi-FI" altLang="fi-FI" sz="2800" smtClean="0"/>
              <a:t>rehtorin palkka, lukukausimaksut, sakot</a:t>
            </a:r>
          </a:p>
          <a:p>
            <a:pPr eaLnBrk="1" hangingPunct="1"/>
            <a:r>
              <a:rPr lang="fi-FI" altLang="fi-FI" sz="2800" smtClean="0"/>
              <a:t>80% palkkaukseen, loput stipendeihin ja muihin menoihin</a:t>
            </a:r>
          </a:p>
          <a:p>
            <a:pPr eaLnBrk="1" hangingPunct="1"/>
            <a:r>
              <a:rPr lang="fi-FI" altLang="fi-FI" sz="2800" smtClean="0"/>
              <a:t>prebenda-järjestelmä: </a:t>
            </a:r>
          </a:p>
          <a:p>
            <a:pPr lvl="1" eaLnBrk="1" hangingPunct="1"/>
            <a:r>
              <a:rPr lang="fi-FI" altLang="fi-FI" sz="2400" smtClean="0"/>
              <a:t>palkkapitäjät: pitäjän verotulot professorille; velvollisuus hoitaa kirkkoherran tehtävät </a:t>
            </a:r>
          </a:p>
          <a:p>
            <a:pPr lvl="1" eaLnBrk="1" hangingPunct="1"/>
            <a:r>
              <a:rPr lang="fi-FI" altLang="fi-FI" sz="2400" smtClean="0"/>
              <a:t>palkkatilat virka-aseman mukaisesti: tilan tuotto professorille</a:t>
            </a:r>
          </a:p>
          <a:p>
            <a:pPr eaLnBrk="1" hangingPunct="1">
              <a:buFontTx/>
              <a:buNone/>
            </a:pPr>
            <a:endParaRPr lang="fi-FI" altLang="fi-FI" smtClean="0">
              <a:latin typeface="Arial Black" pitchFamily="34" charset="0"/>
            </a:endParaRPr>
          </a:p>
          <a:p>
            <a:pPr eaLnBrk="1" hangingPunct="1"/>
            <a:endParaRPr lang="fi-FI" altLang="fi-FI" smtClean="0">
              <a:latin typeface="Arial Black" pitchFamily="34" charset="0"/>
            </a:endParaRPr>
          </a:p>
          <a:p>
            <a:pPr eaLnBrk="1" hangingPunct="1"/>
            <a:endParaRPr lang="fi-FI" altLang="fi-FI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Arial" charset="0"/>
                <a:cs typeface="Arial" charset="0"/>
              </a:rPr>
              <a:t>Keskiajan tärkeimmät sääntökunnat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i-FI" altLang="fi-FI" smtClean="0">
                <a:latin typeface="Arial" charset="0"/>
                <a:cs typeface="Arial" charset="0"/>
              </a:rPr>
              <a:t>benediktiinit, 500-luku</a:t>
            </a:r>
          </a:p>
          <a:p>
            <a:pPr algn="ctr" eaLnBrk="1" hangingPunct="1">
              <a:buFontTx/>
              <a:buNone/>
            </a:pPr>
            <a:r>
              <a:rPr lang="fi-FI" altLang="fi-FI" smtClean="0">
                <a:latin typeface="Arial" charset="0"/>
                <a:cs typeface="Arial" charset="0"/>
              </a:rPr>
              <a:t>clunylaisuus, 1000-luku</a:t>
            </a:r>
          </a:p>
          <a:p>
            <a:pPr algn="ctr" eaLnBrk="1" hangingPunct="1">
              <a:buFontTx/>
              <a:buNone/>
            </a:pPr>
            <a:r>
              <a:rPr lang="fi-FI" altLang="fi-FI" smtClean="0">
                <a:latin typeface="Arial" charset="0"/>
                <a:cs typeface="Arial" charset="0"/>
              </a:rPr>
              <a:t>sisterssiläiset, 1100-luku</a:t>
            </a:r>
          </a:p>
          <a:p>
            <a:pPr algn="ctr" eaLnBrk="1" hangingPunct="1">
              <a:buFontTx/>
              <a:buNone/>
            </a:pPr>
            <a:r>
              <a:rPr lang="fi-FI" altLang="fi-FI" smtClean="0">
                <a:latin typeface="Arial" charset="0"/>
                <a:cs typeface="Arial" charset="0"/>
              </a:rPr>
              <a:t>fransiskaanit, 1200-luku</a:t>
            </a:r>
          </a:p>
          <a:p>
            <a:pPr algn="ctr" eaLnBrk="1" hangingPunct="1">
              <a:buFontTx/>
              <a:buNone/>
            </a:pPr>
            <a:r>
              <a:rPr lang="fi-FI" altLang="fi-FI" smtClean="0">
                <a:latin typeface="Arial" charset="0"/>
                <a:cs typeface="Arial" charset="0"/>
              </a:rPr>
              <a:t>dominikaanit, 1200-luku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76275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>
                <a:latin typeface="+mn-lt"/>
              </a:rPr>
              <a:t>Juridinen autonomia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28750"/>
            <a:ext cx="7772400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peräisin Pariisin yliopistosta 1200-luvulta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akatemia erillään Turun oikeudenhoidosta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henkilökunta ja heidän perheenjäsenensä ja palkolliset, opiskelijat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omat vartijat, karsseri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konsistori tuomioistuimena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sakot, vankeudet, kuolemantuomiot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isommille tuomioille tuli hakea vahvistus hovioikeudesta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opiskelijoilla opintomenestys vaikutti tuomioihin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smtClean="0"/>
              <a:t>autonomia katosi vähitellen 1800-luvun loppuun mennessä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4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Tieteellinen autonomia</a:t>
            </a:r>
          </a:p>
        </p:txBody>
      </p:sp>
      <p:sp>
        <p:nvSpPr>
          <p:cNvPr id="6349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400" smtClean="0"/>
              <a:t>yliopisto määritteli itse statuuttien määräämissä puitteissa omasta tieteellisestä toiminnasta</a:t>
            </a:r>
          </a:p>
          <a:p>
            <a:r>
              <a:rPr lang="fi-FI" altLang="fi-FI" sz="2400" smtClean="0"/>
              <a:t>yliopisto oli vastuussa siellä tehtävästä tutkimuksesta</a:t>
            </a:r>
          </a:p>
          <a:p>
            <a:pPr lvl="1"/>
            <a:r>
              <a:rPr lang="fi-FI" altLang="fi-FI" sz="2000" smtClean="0"/>
              <a:t>voimakas itsesensuuri</a:t>
            </a:r>
          </a:p>
          <a:p>
            <a:pPr lvl="1"/>
            <a:r>
              <a:rPr lang="fi-FI" altLang="fi-FI" sz="2000" smtClean="0"/>
              <a:t>yksittäinen tutkija saattoi turvautua kollegiaaliseen tukeen</a:t>
            </a:r>
          </a:p>
          <a:p>
            <a:r>
              <a:rPr lang="fi-FI" altLang="fi-FI" sz="2400" smtClean="0"/>
              <a:t>1700-luvulla pyrkimys ulkopuolelta vaikuttamiseen, mutta se kariutui yliopistojen vastustukseen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47712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>
                <a:latin typeface="+mn-lt"/>
              </a:rPr>
              <a:t>Varakansleri</a:t>
            </a:r>
            <a:endParaRPr lang="en-US" dirty="0" smtClean="0">
              <a:latin typeface="+mn-lt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28750"/>
            <a:ext cx="7772400" cy="5072063"/>
          </a:xfrm>
        </p:spPr>
        <p:txBody>
          <a:bodyPr/>
          <a:lstStyle/>
          <a:p>
            <a:pPr eaLnBrk="1" hangingPunct="1"/>
            <a:r>
              <a:rPr lang="fi-FI" altLang="fi-FI" sz="2800" smtClean="0"/>
              <a:t>toimi käytännössä akatemian valvojana ja esimiehenä</a:t>
            </a:r>
          </a:p>
          <a:p>
            <a:pPr eaLnBrk="1" hangingPunct="1"/>
            <a:r>
              <a:rPr lang="fi-FI" altLang="fi-FI" sz="2800" smtClean="0"/>
              <a:t>vuoteen 1822 asti aina Turun piispa</a:t>
            </a:r>
          </a:p>
          <a:p>
            <a:pPr eaLnBrk="1" hangingPunct="1"/>
            <a:r>
              <a:rPr lang="fi-FI" altLang="fi-FI" sz="2800" smtClean="0"/>
              <a:t>piispan intressit liittyivät pappiskasvatukseen</a:t>
            </a:r>
          </a:p>
          <a:p>
            <a:pPr eaLnBrk="1" hangingPunct="1"/>
            <a:r>
              <a:rPr lang="fi-FI" altLang="fi-FI" sz="2800" smtClean="0"/>
              <a:t>piispa lähes aina entinen akatemian professori</a:t>
            </a:r>
          </a:p>
          <a:p>
            <a:pPr lvl="1" eaLnBrk="1" hangingPunct="1"/>
            <a:r>
              <a:rPr lang="fi-FI" altLang="fi-FI" sz="2400" smtClean="0"/>
              <a:t>tunsi hyvin akatemian asiat </a:t>
            </a:r>
          </a:p>
          <a:p>
            <a:pPr lvl="1" eaLnBrk="1" hangingPunct="1"/>
            <a:r>
              <a:rPr lang="fi-FI" altLang="fi-FI" sz="2400" smtClean="0"/>
              <a:t>piispan mieltymykset tunnettiin</a:t>
            </a:r>
          </a:p>
          <a:p>
            <a:pPr eaLnBrk="1" hangingPunct="1"/>
            <a:r>
              <a:rPr lang="fi-FI" altLang="fi-FI" sz="2800" smtClean="0"/>
              <a:t>piispa Suomen korkeimmin palkattu henkilö</a:t>
            </a:r>
            <a:endParaRPr lang="en-US" altLang="fi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4000" smtClean="0">
                <a:latin typeface="Arial" charset="0"/>
                <a:cs typeface="Arial" charset="0"/>
              </a:rPr>
              <a:t>Kirjoitustaito ja kristinusko</a:t>
            </a:r>
            <a:endParaRPr lang="en-US" altLang="fi-FI" sz="4000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kirjoitustaito tuli Suomeen kristinuskon ja kristillisen kirkon myötä</a:t>
            </a:r>
          </a:p>
          <a:p>
            <a:pPr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kristillisiä tunnuksia löytynyt 500-luvulta lähtien</a:t>
            </a:r>
          </a:p>
          <a:p>
            <a:pPr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ruumishautaus yleistyi 1000-luvulla</a:t>
            </a:r>
          </a:p>
          <a:p>
            <a:pPr>
              <a:lnSpc>
                <a:spcPct val="90000"/>
              </a:lnSpc>
            </a:pPr>
            <a:r>
              <a:rPr lang="fi-FI" altLang="fi-FI" sz="2800" smtClean="0">
                <a:latin typeface="Arial" charset="0"/>
                <a:cs typeface="Arial" charset="0"/>
              </a:rPr>
              <a:t>ensimmäisellä ristiretkellä maalliset tavoitteet, vallitsevien olojen vakiinnuttaminen</a:t>
            </a:r>
            <a:endParaRPr lang="en-US" altLang="fi-FI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62400" y="4572000"/>
            <a:ext cx="1371600" cy="457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fi-FI" sz="2400">
                <a:latin typeface="Arial Black" pitchFamily="34" charset="0"/>
              </a:rPr>
              <a:t>Yksilö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0" y="1828800"/>
            <a:ext cx="1905000" cy="457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kylä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928938" y="2643188"/>
            <a:ext cx="2071687" cy="7143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perhe / suku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75" y="2643188"/>
            <a:ext cx="2028825" cy="70961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seurakunta</a:t>
            </a:r>
          </a:p>
          <a:p>
            <a:pPr algn="ctr"/>
            <a:r>
              <a:rPr lang="fi-FI" altLang="fi-FI" sz="2400">
                <a:latin typeface="Arial Black" pitchFamily="34" charset="0"/>
              </a:rPr>
              <a:t>kirkkoherra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58000" y="2643188"/>
            <a:ext cx="1714500" cy="64293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pitäjä</a:t>
            </a:r>
          </a:p>
          <a:p>
            <a:pPr algn="ctr"/>
            <a:r>
              <a:rPr lang="fi-FI" altLang="fi-FI" sz="2400">
                <a:latin typeface="Arial Black" pitchFamily="34" charset="0"/>
              </a:rPr>
              <a:t>nimismies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1905000" y="3352800"/>
            <a:ext cx="2667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4046538" y="2286000"/>
            <a:ext cx="46037" cy="357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4071938" y="3357563"/>
            <a:ext cx="576262" cy="1214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4724400" y="3276600"/>
            <a:ext cx="259080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143500" y="2643188"/>
            <a:ext cx="1500188" cy="7143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 sz="2400">
                <a:latin typeface="Arial Black" pitchFamily="34" charset="0"/>
              </a:rPr>
              <a:t>aatelisto</a:t>
            </a:r>
            <a:endParaRPr lang="en-GB" altLang="fi-FI" sz="2400">
              <a:latin typeface="Arial Black" pitchFamily="34" charset="0"/>
            </a:endParaRPr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 flipV="1">
            <a:off x="4724400" y="3352800"/>
            <a:ext cx="11430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85750" y="2209800"/>
            <a:ext cx="2143125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hiippakunta</a:t>
            </a:r>
          </a:p>
          <a:p>
            <a:pPr algn="ctr"/>
            <a:r>
              <a:rPr lang="fi-FI" altLang="fi-FI">
                <a:latin typeface="Arial Black" pitchFamily="34" charset="0"/>
              </a:rPr>
              <a:t>tuomiokapituli</a:t>
            </a:r>
          </a:p>
          <a:p>
            <a:pPr algn="ctr"/>
            <a:r>
              <a:rPr lang="fi-FI" altLang="fi-FI">
                <a:latin typeface="Arial Black" pitchFamily="34" charset="0"/>
              </a:rPr>
              <a:t>piispa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685800" y="457200"/>
            <a:ext cx="13716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paavi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357188" y="1295400"/>
            <a:ext cx="22860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arkkihiippakunta</a:t>
            </a:r>
          </a:p>
          <a:p>
            <a:pPr algn="ctr"/>
            <a:r>
              <a:rPr lang="fi-FI" altLang="fi-FI">
                <a:latin typeface="Arial Black" pitchFamily="34" charset="0"/>
              </a:rPr>
              <a:t>arkkipiispa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6400800" y="3048000"/>
            <a:ext cx="1528763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kihlakunta</a:t>
            </a:r>
          </a:p>
          <a:p>
            <a:pPr algn="ctr"/>
            <a:r>
              <a:rPr lang="fi-FI" altLang="fi-FI">
                <a:latin typeface="Arial Black" pitchFamily="34" charset="0"/>
              </a:rPr>
              <a:t>vouti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6000750" y="2133600"/>
            <a:ext cx="22860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linnalääni</a:t>
            </a:r>
          </a:p>
          <a:p>
            <a:pPr algn="ctr"/>
            <a:r>
              <a:rPr lang="fi-FI" altLang="fi-FI">
                <a:latin typeface="Arial Black" pitchFamily="34" charset="0"/>
              </a:rPr>
              <a:t>linnanpäällikkö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6400800" y="1143000"/>
            <a:ext cx="13716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kuningas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48" name="Line 17"/>
          <p:cNvSpPr>
            <a:spLocks noChangeShapeType="1"/>
          </p:cNvSpPr>
          <p:nvPr/>
        </p:nvSpPr>
        <p:spPr bwMode="auto">
          <a:xfrm flipV="1">
            <a:off x="13716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49" name="Line 18"/>
          <p:cNvSpPr>
            <a:spLocks noChangeShapeType="1"/>
          </p:cNvSpPr>
          <p:nvPr/>
        </p:nvSpPr>
        <p:spPr bwMode="auto">
          <a:xfrm flipV="1">
            <a:off x="13716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50" name="Line 19"/>
          <p:cNvSpPr>
            <a:spLocks noChangeShapeType="1"/>
          </p:cNvSpPr>
          <p:nvPr/>
        </p:nvSpPr>
        <p:spPr bwMode="auto">
          <a:xfrm flipV="1">
            <a:off x="1371600" y="91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51" name="Line 20"/>
          <p:cNvSpPr>
            <a:spLocks noChangeShapeType="1"/>
          </p:cNvSpPr>
          <p:nvPr/>
        </p:nvSpPr>
        <p:spPr bwMode="auto">
          <a:xfrm flipV="1">
            <a:off x="7086600" y="3581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52" name="Line 21"/>
          <p:cNvSpPr>
            <a:spLocks noChangeShapeType="1"/>
          </p:cNvSpPr>
          <p:nvPr/>
        </p:nvSpPr>
        <p:spPr bwMode="auto">
          <a:xfrm flipV="1">
            <a:off x="7086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53" name="Line 22"/>
          <p:cNvSpPr>
            <a:spLocks noChangeShapeType="1"/>
          </p:cNvSpPr>
          <p:nvPr/>
        </p:nvSpPr>
        <p:spPr bwMode="auto">
          <a:xfrm flipV="1">
            <a:off x="70866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54" name="Rectangle 34"/>
          <p:cNvSpPr>
            <a:spLocks noChangeArrowheads="1"/>
          </p:cNvSpPr>
          <p:nvPr/>
        </p:nvSpPr>
        <p:spPr bwMode="auto">
          <a:xfrm>
            <a:off x="3581400" y="5638800"/>
            <a:ext cx="1371600" cy="457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fi-FI">
                <a:latin typeface="Arial Black" pitchFamily="34" charset="0"/>
              </a:rPr>
              <a:t>Yksilö</a:t>
            </a:r>
          </a:p>
        </p:txBody>
      </p:sp>
      <p:sp>
        <p:nvSpPr>
          <p:cNvPr id="10255" name="Rectangle 35"/>
          <p:cNvSpPr>
            <a:spLocks noChangeArrowheads="1"/>
          </p:cNvSpPr>
          <p:nvPr/>
        </p:nvSpPr>
        <p:spPr bwMode="auto">
          <a:xfrm>
            <a:off x="2743200" y="2819400"/>
            <a:ext cx="1905000" cy="457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kylä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56" name="Rectangle 36"/>
          <p:cNvSpPr>
            <a:spLocks noChangeArrowheads="1"/>
          </p:cNvSpPr>
          <p:nvPr/>
        </p:nvSpPr>
        <p:spPr bwMode="auto">
          <a:xfrm>
            <a:off x="2667000" y="3886200"/>
            <a:ext cx="1905000" cy="457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perhe / suku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57" name="Rectangle 37"/>
          <p:cNvSpPr>
            <a:spLocks noChangeArrowheads="1"/>
          </p:cNvSpPr>
          <p:nvPr/>
        </p:nvSpPr>
        <p:spPr bwMode="auto">
          <a:xfrm>
            <a:off x="609600" y="3810000"/>
            <a:ext cx="1752600" cy="6096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seurakunta</a:t>
            </a:r>
          </a:p>
          <a:p>
            <a:pPr algn="ctr"/>
            <a:r>
              <a:rPr lang="fi-FI" altLang="fi-FI">
                <a:latin typeface="Arial Black" pitchFamily="34" charset="0"/>
              </a:rPr>
              <a:t>kirkkoherra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58" name="Rectangle 38"/>
          <p:cNvSpPr>
            <a:spLocks noChangeArrowheads="1"/>
          </p:cNvSpPr>
          <p:nvPr/>
        </p:nvSpPr>
        <p:spPr bwMode="auto">
          <a:xfrm>
            <a:off x="6477000" y="3886200"/>
            <a:ext cx="15240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pitäjä</a:t>
            </a:r>
          </a:p>
          <a:p>
            <a:pPr algn="ctr"/>
            <a:r>
              <a:rPr lang="fi-FI" altLang="fi-FI">
                <a:latin typeface="Arial Black" pitchFamily="34" charset="0"/>
              </a:rPr>
              <a:t>nimismies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59" name="Line 39"/>
          <p:cNvSpPr>
            <a:spLocks noChangeShapeType="1"/>
          </p:cNvSpPr>
          <p:nvPr/>
        </p:nvSpPr>
        <p:spPr bwMode="auto">
          <a:xfrm flipH="1" flipV="1">
            <a:off x="1524000" y="4419600"/>
            <a:ext cx="2667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60" name="Line 40"/>
          <p:cNvSpPr>
            <a:spLocks noChangeShapeType="1"/>
          </p:cNvSpPr>
          <p:nvPr/>
        </p:nvSpPr>
        <p:spPr bwMode="auto">
          <a:xfrm flipV="1">
            <a:off x="3657600" y="3276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61" name="Line 41"/>
          <p:cNvSpPr>
            <a:spLocks noChangeShapeType="1"/>
          </p:cNvSpPr>
          <p:nvPr/>
        </p:nvSpPr>
        <p:spPr bwMode="auto">
          <a:xfrm flipH="1" flipV="1">
            <a:off x="3657600" y="4343400"/>
            <a:ext cx="609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62" name="Line 42"/>
          <p:cNvSpPr>
            <a:spLocks noChangeShapeType="1"/>
          </p:cNvSpPr>
          <p:nvPr/>
        </p:nvSpPr>
        <p:spPr bwMode="auto">
          <a:xfrm flipV="1">
            <a:off x="4343400" y="4419600"/>
            <a:ext cx="26670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63" name="Rectangle 43"/>
          <p:cNvSpPr>
            <a:spLocks noChangeArrowheads="1"/>
          </p:cNvSpPr>
          <p:nvPr/>
        </p:nvSpPr>
        <p:spPr bwMode="auto">
          <a:xfrm>
            <a:off x="4800600" y="3886200"/>
            <a:ext cx="1371600" cy="5334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altLang="fi-FI">
                <a:latin typeface="Arial Black" pitchFamily="34" charset="0"/>
              </a:rPr>
              <a:t>aatelisto</a:t>
            </a:r>
            <a:endParaRPr lang="en-GB" altLang="fi-FI">
              <a:latin typeface="Arial Black" pitchFamily="34" charset="0"/>
            </a:endParaRPr>
          </a:p>
        </p:txBody>
      </p:sp>
      <p:sp>
        <p:nvSpPr>
          <p:cNvPr id="10264" name="Line 44"/>
          <p:cNvSpPr>
            <a:spLocks noChangeShapeType="1"/>
          </p:cNvSpPr>
          <p:nvPr/>
        </p:nvSpPr>
        <p:spPr bwMode="auto">
          <a:xfrm flipV="1">
            <a:off x="4343400" y="4419600"/>
            <a:ext cx="11430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65" name="Line 45"/>
          <p:cNvSpPr>
            <a:spLocks noChangeShapeType="1"/>
          </p:cNvSpPr>
          <p:nvPr/>
        </p:nvSpPr>
        <p:spPr bwMode="auto">
          <a:xfrm flipV="1">
            <a:off x="54864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0266" name="Line 46"/>
          <p:cNvSpPr>
            <a:spLocks noChangeShapeType="1"/>
          </p:cNvSpPr>
          <p:nvPr/>
        </p:nvSpPr>
        <p:spPr bwMode="auto">
          <a:xfrm flipV="1">
            <a:off x="5486400" y="16002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1770</Words>
  <Application>Microsoft Office PowerPoint</Application>
  <PresentationFormat>Näytössä katseltava diaesitys (4:3)</PresentationFormat>
  <Paragraphs>530</Paragraphs>
  <Slides>62</Slides>
  <Notes>39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62</vt:i4>
      </vt:variant>
    </vt:vector>
  </HeadingPairs>
  <TitlesOfParts>
    <vt:vector size="70" baseType="lpstr">
      <vt:lpstr>Times New Roman</vt:lpstr>
      <vt:lpstr>Arial</vt:lpstr>
      <vt:lpstr>Calibri</vt:lpstr>
      <vt:lpstr>Arial Black</vt:lpstr>
      <vt:lpstr>Symbol</vt:lpstr>
      <vt:lpstr>Wingdings</vt:lpstr>
      <vt:lpstr>Oletusrakenne</vt:lpstr>
      <vt:lpstr>Microsoft Excel Worksheet</vt:lpstr>
      <vt:lpstr>Suomen aatehistoria</vt:lpstr>
      <vt:lpstr>Dia 2</vt:lpstr>
      <vt:lpstr>kirjallisuutta:</vt:lpstr>
      <vt:lpstr>Suomen aatehistoria ja tieteenhistoria</vt:lpstr>
      <vt:lpstr>Kansainvälisesti merkittäviä suomalaisia tiedemiehiä</vt:lpstr>
      <vt:lpstr>Keskiajan tärkeimmät sääntökunnat</vt:lpstr>
      <vt:lpstr>Kirjoitustaito ja kristinusko</vt:lpstr>
      <vt:lpstr>Dia 8</vt:lpstr>
      <vt:lpstr>Dia 9</vt:lpstr>
      <vt:lpstr>Latina universaalina kielenä</vt:lpstr>
      <vt:lpstr>Tiede keskiajalla</vt:lpstr>
      <vt:lpstr>Aristoteelinen filosofia</vt:lpstr>
      <vt:lpstr>Aristoteelinen filosofia</vt:lpstr>
      <vt:lpstr>Dia 14</vt:lpstr>
      <vt:lpstr>SCIENTIA – ARS (ARTES)</vt:lpstr>
      <vt:lpstr>Aristoteelinen filosofia</vt:lpstr>
      <vt:lpstr>Artes liberales</vt:lpstr>
      <vt:lpstr>Koulutustarve keskiajalla</vt:lpstr>
      <vt:lpstr>Koulut Suomessa keskiajalla</vt:lpstr>
      <vt:lpstr>Dia 20</vt:lpstr>
      <vt:lpstr>Kouluopetus keskiajalla</vt:lpstr>
      <vt:lpstr>Varhaiset yliopistot</vt:lpstr>
      <vt:lpstr>Pariisin yliopisto</vt:lpstr>
      <vt:lpstr>Pariisin yliopisto</vt:lpstr>
      <vt:lpstr>Opintojen kulku</vt:lpstr>
      <vt:lpstr>Dia 26</vt:lpstr>
      <vt:lpstr>Opetus uskonpuhdistuksen aikana</vt:lpstr>
      <vt:lpstr>Dia 28</vt:lpstr>
      <vt:lpstr>Kirjat keskiajalla</vt:lpstr>
      <vt:lpstr>Keskiajan kirjalliset lähteet</vt:lpstr>
      <vt:lpstr>Piae cantiones</vt:lpstr>
      <vt:lpstr>Jöns Budde (n. 1437-1491)</vt:lpstr>
      <vt:lpstr>Missale Aboense</vt:lpstr>
      <vt:lpstr>Manuale Aboense</vt:lpstr>
      <vt:lpstr>Mikael Agricola (1508/12-1557)</vt:lpstr>
      <vt:lpstr>Se Wsi Testamenti</vt:lpstr>
      <vt:lpstr>Abckiria</vt:lpstr>
      <vt:lpstr>Yxi wähä suomenkielinen Wirsikirja (1583)</vt:lpstr>
      <vt:lpstr>Pyhän Henrikin legenda</vt:lpstr>
      <vt:lpstr>keskiaikaiset kronikat</vt:lpstr>
      <vt:lpstr>Uskonpuhdistuksen historiankirjoitus</vt:lpstr>
      <vt:lpstr>Historiankirjoituksen alku Suomessa</vt:lpstr>
      <vt:lpstr>Paavali Juusten (n. 1516-1575)</vt:lpstr>
      <vt:lpstr>Juustenin Piipainkronikka</vt:lpstr>
      <vt:lpstr>Skolastiikan mureneminen</vt:lpstr>
      <vt:lpstr>Skolastiikan mureneminen</vt:lpstr>
      <vt:lpstr>Skolastiikan mureneminen</vt:lpstr>
      <vt:lpstr>ramismi</vt:lpstr>
      <vt:lpstr>Ramismi  aristotelismi</vt:lpstr>
      <vt:lpstr>Kustaa II Aadolfin koulu-uudistus 1620</vt:lpstr>
      <vt:lpstr>Kymnaasilaitos</vt:lpstr>
      <vt:lpstr>Turun akatemian perustaminen</vt:lpstr>
      <vt:lpstr>Turun Akatemian organisaatio</vt:lpstr>
      <vt:lpstr>Turun akatemian professorit</vt:lpstr>
      <vt:lpstr>Turun akatemian professorit</vt:lpstr>
      <vt:lpstr>Muutoksia oppituoleissa</vt:lpstr>
      <vt:lpstr>Harjoitusmestarilaitos</vt:lpstr>
      <vt:lpstr>yliopiston autonomia</vt:lpstr>
      <vt:lpstr>Turun akatemian talous</vt:lpstr>
      <vt:lpstr>Juridinen autonomia</vt:lpstr>
      <vt:lpstr>Tieteellinen autonomia</vt:lpstr>
      <vt:lpstr>Varakansleri</vt:lpstr>
    </vt:vector>
  </TitlesOfParts>
  <Company>HL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aatehistoria</dc:title>
  <dc:creator>Niina Harjunpää</dc:creator>
  <cp:lastModifiedBy>Toni Uusimäki</cp:lastModifiedBy>
  <cp:revision>160</cp:revision>
  <cp:lastPrinted>2012-11-01T09:55:52Z</cp:lastPrinted>
  <dcterms:created xsi:type="dcterms:W3CDTF">2004-01-02T09:05:21Z</dcterms:created>
  <dcterms:modified xsi:type="dcterms:W3CDTF">2020-04-02T07:58:32Z</dcterms:modified>
</cp:coreProperties>
</file>