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16"/>
  </p:notes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DD"/>
    <a:srgbClr val="005082"/>
    <a:srgbClr val="0099CC"/>
    <a:srgbClr val="198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74" autoAdjust="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D5377F9-5B72-481B-AC88-B74C02D9F51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67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4792A69-DA41-433C-B789-278DD35EE5C7}" type="slidenum">
              <a:rPr lang="fi-FI" altLang="fi-FI" sz="1200" i="0" smtClean="0"/>
              <a:pPr/>
              <a:t>1</a:t>
            </a:fld>
            <a:endParaRPr lang="fi-FI" altLang="fi-FI" sz="1200" i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85643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267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542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8885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8021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8138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6004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741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3426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293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32162E-5493-4DA9-AE69-36DE1DBA92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39050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A58E91-C772-4ABC-8168-02FE4102D1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05728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E39B19-6D18-4829-8F60-375465AFE4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7131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2E85E-8D78-4180-BE5D-4B50E3412FE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84340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F4EC8C-7181-4B1B-B0DF-0DD1CDF008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92907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B3A5EF-C1D2-4581-80D5-D358B7777B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26250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E5748C-DF45-44D1-921F-DFE524277A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2938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BD5DAC-1AF5-485A-8659-EEF77A48D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42349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77C59-236F-4C67-9EE4-D9447447FB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647296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62EC50-C03C-4CD7-BD6B-1DE0608F55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326450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3B3B8AD-178B-4E3D-9095-3A6018803E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521862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9000"/>
            <a:ext cx="9168000" cy="6876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text styles</a:t>
            </a:r>
          </a:p>
          <a:p>
            <a:pPr lvl="1"/>
            <a:r>
              <a:rPr lang="fi-FI" altLang="fi-FI"/>
              <a:t>Second level</a:t>
            </a:r>
          </a:p>
          <a:p>
            <a:pPr lvl="2"/>
            <a:r>
              <a:rPr lang="fi-FI" altLang="fi-FI"/>
              <a:t>Third level</a:t>
            </a:r>
          </a:p>
          <a:p>
            <a:pPr lvl="3"/>
            <a:r>
              <a:rPr lang="fi-FI" altLang="fi-FI"/>
              <a:t>Fourth level</a:t>
            </a:r>
          </a:p>
          <a:p>
            <a:pPr lvl="4"/>
            <a:r>
              <a:rPr lang="fi-FI" altLang="fi-FI"/>
              <a:t>Fifth level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>
                <a:solidFill>
                  <a:srgbClr val="FFFFFF"/>
                </a:solidFill>
                <a:latin typeface="Verdana" pitchFamily="34" charset="0"/>
              </a:rPr>
              <a:t>Forum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9000"/>
            <a:ext cx="9168000" cy="6876000"/>
          </a:xfrm>
          <a:prstGeom prst="rect">
            <a:avLst/>
          </a:prstGeom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28648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 i="0" dirty="0" smtClean="0">
                <a:solidFill>
                  <a:schemeClr val="accent1"/>
                </a:solidFill>
              </a:rPr>
              <a:t>Kertaus </a:t>
            </a:r>
          </a:p>
          <a:p>
            <a:pPr>
              <a:spcBef>
                <a:spcPct val="0"/>
              </a:spcBef>
              <a:buFontTx/>
              <a:buNone/>
            </a:pPr>
            <a:endParaRPr lang="fi-FI" altLang="fi-FI" sz="2400" i="0" dirty="0" smtClean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2400" b="1" i="0" dirty="0" smtClean="0">
                <a:solidFill>
                  <a:schemeClr val="accent1"/>
                </a:solidFill>
              </a:rPr>
              <a:t>Ihmisen suhde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2400" b="1" i="0" dirty="0" smtClean="0">
                <a:solidFill>
                  <a:schemeClr val="accent1"/>
                </a:solidFill>
              </a:rPr>
              <a:t>ympäristöön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2400" b="1" i="0" dirty="0" smtClean="0">
                <a:solidFill>
                  <a:schemeClr val="accent1"/>
                </a:solidFill>
              </a:rPr>
              <a:t>kirjan kuvissa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331869" y="476672"/>
            <a:ext cx="2415671" cy="8400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sz="2000" b="0" dirty="0">
                <a:latin typeface="+mn-lt"/>
              </a:rPr>
              <a:t>Jäätiköt sulavat.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616" y="1628800"/>
            <a:ext cx="6848179" cy="4556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7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85800" y="1028700"/>
            <a:ext cx="3512400" cy="3209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dirty="0" smtClean="0"/>
              <a:t>Tutki </a:t>
            </a:r>
            <a:r>
              <a:rPr lang="fi" dirty="0"/>
              <a:t>kirjan kuvia. Miten niissä näkyy ihmisen suhde ympäristöön eri aikoina?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649" y="857250"/>
            <a:ext cx="3973355" cy="5143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6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260250" y="1028700"/>
            <a:ext cx="1791470" cy="3687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sz="2000" b="0" dirty="0">
                <a:latin typeface="+mn-lt"/>
              </a:rPr>
              <a:t>Esihistorian myyttinen suhde ympäristöön näkyi luola- ja kalliomaa-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sz="2000" b="0" dirty="0">
                <a:latin typeface="+mn-lt"/>
              </a:rPr>
              <a:t>lauksissa.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5735" y="1028701"/>
            <a:ext cx="6733415" cy="4416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4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9900" y="1028700"/>
            <a:ext cx="1947750" cy="3631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sz="2000" b="0" dirty="0">
                <a:latin typeface="+mn-lt"/>
              </a:rPr>
              <a:t>Jokilaaksojen korkeakult-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sz="2000" b="0" dirty="0">
                <a:latin typeface="+mn-lt"/>
              </a:rPr>
              <a:t>tuureissa luonnon hyödyntä-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sz="2000" b="0" dirty="0">
                <a:latin typeface="+mn-lt"/>
              </a:rPr>
              <a:t>minen tehostui.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7650" y="1028701"/>
            <a:ext cx="6690201" cy="4575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58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668588" y="7662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sz="2000" b="0" dirty="0">
                <a:latin typeface="+mn-lt"/>
              </a:rPr>
              <a:t>Antiikin ajan metsätuhot olivat laajoja.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7772400" cy="337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457200" indent="-457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"/>
              <a:t>kuva s. 41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01" y="1653800"/>
            <a:ext cx="8714375" cy="3940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7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566450" y="1028700"/>
            <a:ext cx="2982900" cy="3142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sz="2000" b="0" dirty="0">
                <a:latin typeface="+mn-lt"/>
              </a:rPr>
              <a:t>Keskiajan uskonnollinen luontokäsitys: Ihminen oli luomakunnan herra.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3968" y="764705"/>
            <a:ext cx="4656729" cy="4841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1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685800" y="1028700"/>
            <a:ext cx="3415500" cy="448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sz="2000" b="0" dirty="0">
                <a:latin typeface="+mn-lt"/>
              </a:rPr>
              <a:t>Teollistuminen toi mukanaan luonnon häikäilemättömän hyväksikäytön eli ryöstötalouden.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20688"/>
            <a:ext cx="4358001" cy="5256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5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2219865" y="404664"/>
            <a:ext cx="5128806" cy="1440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sz="2000" b="0" dirty="0">
                <a:latin typeface="+mn-lt"/>
              </a:rPr>
              <a:t>2000-luvun maailma: jätteet valtameressä lisääntyvät.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640" y="1844824"/>
            <a:ext cx="6905256" cy="4416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0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685800" y="620688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sz="2000" b="0" dirty="0">
                <a:latin typeface="+mn-lt"/>
              </a:rPr>
              <a:t>Miten ilmastonmuutos liittyy kuvaan?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850" y="1619850"/>
            <a:ext cx="6184301" cy="398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9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kCompany xmlns="4FD2DD6E-41AC-4D3A-A8B5-1111DEEF208D">Kustannusosakeyhtiö Otava</OkCompany>
    <OkOwner xmlns="4FD2DD6E-41AC-4D3A-A8B5-1111DEEF208D">
      <UserInfo>
        <DisplayName/>
        <AccountId xsi:nil="true"/>
        <AccountType/>
      </UserInfo>
    </OkOwner>
    <OkValidityDate xmlns="4FD2DD6E-41AC-4D3A-A8B5-1111DEEF208D" xsi:nil="true"/>
    <OkDocType xmlns="4FD2DD6E-41AC-4D3A-A8B5-1111DEEF208D">Ohje</OkDocType>
    <OkConfidentiality xmlns="4FD2DD6E-41AC-4D3A-A8B5-1111DEEF208D" xsi:nil="true"/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K Document" ma:contentTypeID="0x010100FC3EBCEAA53E4A179721051A77971EF800AAC8923946DE4543ABAAAD8F04236D7C" ma:contentTypeVersion="1" ma:contentTypeDescription="OK-dokumentti" ma:contentTypeScope="" ma:versionID="9c8ab2158da96c2c1f3913b449ad68f9">
  <xsd:schema xmlns:xsd="http://www.w3.org/2001/XMLSchema" xmlns:p="http://schemas.microsoft.com/office/2006/metadata/properties" xmlns:ns2="4FD2DD6E-41AC-4D3A-A8B5-1111DEEF208D" targetNamespace="http://schemas.microsoft.com/office/2006/metadata/properties" ma:root="true" ma:fieldsID="e8ab5f083f152726e3993764ce023b45" ns2:_="">
    <xsd:import namespace="4FD2DD6E-41AC-4D3A-A8B5-1111DEEF208D"/>
    <xsd:element name="properties">
      <xsd:complexType>
        <xsd:sequence>
          <xsd:element name="documentManagement">
            <xsd:complexType>
              <xsd:all>
                <xsd:element ref="ns2:OkCompany" minOccurs="0"/>
                <xsd:element ref="ns2:OkDocType"/>
                <xsd:element ref="ns2:OkValidityDate" minOccurs="0"/>
                <xsd:element ref="ns2:OkConfidentiality" minOccurs="0"/>
                <xsd:element ref="ns2:OkOwn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FD2DD6E-41AC-4D3A-A8B5-1111DEEF208D" elementFormDefault="qualified">
    <xsd:import namespace="http://schemas.microsoft.com/office/2006/documentManagement/types"/>
    <xsd:element name="OkCompany" ma:index="8" nillable="true" ma:displayName="Yhtiö" ma:format="Dropdown" ma:internalName="OkCompany">
      <xsd:simpleType>
        <xsd:restriction base="dms:Choice">
          <xsd:enumeration value="Otavamedia Oy"/>
          <xsd:enumeration value="Otava Oy"/>
          <xsd:enumeration value="Otavan Kirjapaino Oy"/>
          <xsd:enumeration value="Kustannusosakeyhtiö Otava"/>
          <xsd:enumeration value="Suomalainen Kirjakauppa Oy"/>
          <xsd:enumeration value="Like Kustannus Oy"/>
          <xsd:enumeration value="Suomen Kuvapalvelu Oy"/>
          <xsd:enumeration value="Suomen Golfpiste Oy"/>
          <xsd:enumeration value="NettiX Oy"/>
          <xsd:enumeration value="Deco Media Oy"/>
          <xsd:enumeration value="Kustannusosakeyhtiö Moreeni"/>
        </xsd:restriction>
      </xsd:simpleType>
    </xsd:element>
    <xsd:element name="OkDocType" ma:index="9" ma:displayName="Tyyppi" ma:default="Agenda" ma:format="Dropdown" ma:internalName="OkDocType">
      <xsd:simpleType>
        <xsd:restriction base="dms:Choice">
          <xsd:enumeration value="Agenda"/>
          <xsd:enumeration value="Aikataulu"/>
          <xsd:enumeration value="Esitys"/>
          <xsd:enumeration value="Hinnasto"/>
          <xsd:enumeration value="Lomake"/>
          <xsd:enumeration value="Luettelo"/>
          <xsd:enumeration value="Muistio"/>
          <xsd:enumeration value="Ohje"/>
          <xsd:enumeration value="Pöytäkirja"/>
          <xsd:enumeration value="Raportti"/>
          <xsd:enumeration value="Suunnitelma"/>
          <xsd:enumeration value="Tiedote"/>
        </xsd:restriction>
      </xsd:simpleType>
    </xsd:element>
    <xsd:element name="OkValidityDate" ma:index="10" nillable="true" ma:displayName="Voimassaoloaika" ma:format="DateOnly" ma:internalName="OkValidityDate">
      <xsd:simpleType>
        <xsd:restriction base="dms:DateTime"/>
      </xsd:simpleType>
    </xsd:element>
    <xsd:element name="OkConfidentiality" ma:index="11" nillable="true" ma:displayName="Luottamuksellisuus" ma:format="Dropdown" ma:internalName="OkConfidentiality">
      <xsd:simpleType>
        <xsd:restriction base="dms:Choice">
          <xsd:enumeration value="Julkinen"/>
          <xsd:enumeration value="Sisäinen"/>
          <xsd:enumeration value="Luottamuksellinen"/>
          <xsd:enumeration value="Salainen"/>
        </xsd:restriction>
      </xsd:simpleType>
    </xsd:element>
    <xsd:element name="OkOwner" ma:index="12" nillable="true" ma:displayName="Omistaja" ma:list="UserInfo" ma:internalName="Ok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FA3B0D6-F5B6-44C6-B76A-53597D10F9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69D417-8C22-437C-8803-F9A9448B1813}">
  <ds:schemaRefs>
    <ds:schemaRef ds:uri="http://schemas.microsoft.com/office/2006/metadata/properties"/>
    <ds:schemaRef ds:uri="http://purl.org/dc/elements/1.1/"/>
    <ds:schemaRef ds:uri="4FD2DD6E-41AC-4D3A-A8B5-1111DEEF208D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499A15-F71D-4334-99D5-E0327F9A4F9A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219CAE25-59D9-4309-AAB3-DCD06BA0B5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D2DD6E-41AC-4D3A-A8B5-1111DEEF208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9095</TotalTime>
  <Words>81</Words>
  <Application>Microsoft Office PowerPoint</Application>
  <PresentationFormat>Näytössä katseltava diaesitys (4:3)</PresentationFormat>
  <Paragraphs>20</Paragraphs>
  <Slides>10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MS PGothic</vt:lpstr>
      <vt:lpstr>MS PGothic</vt:lpstr>
      <vt:lpstr>Geneva</vt:lpstr>
      <vt:lpstr>Lucida Grande</vt:lpstr>
      <vt:lpstr>Verdana</vt:lpstr>
      <vt:lpstr>Blank Presentation</vt:lpstr>
      <vt:lpstr>PowerPoint-esitys</vt:lpstr>
      <vt:lpstr>Tutki kirjan kuvia. Miten niissä näkyy ihmisen suhde ympäristöön eri aikoina?</vt:lpstr>
      <vt:lpstr>Esihistorian myyttinen suhde ympäristöön näkyi luola- ja kalliomaa- lauksissa.</vt:lpstr>
      <vt:lpstr>Jokilaaksojen korkeakult- tuureissa luonnon hyödyntä- minen tehostui.</vt:lpstr>
      <vt:lpstr>Antiikin ajan metsätuhot olivat laajoja.</vt:lpstr>
      <vt:lpstr>Keskiajan uskonnollinen luontokäsitys: Ihminen oli luomakunnan herra.</vt:lpstr>
      <vt:lpstr>Teollistuminen toi mukanaan luonnon häikäilemättömän hyväksikäytön eli ryöstötalouden.</vt:lpstr>
      <vt:lpstr>2000-luvun maailma: jätteet valtameressä lisääntyvät.</vt:lpstr>
      <vt:lpstr>Miten ilmastonmuutos liittyy kuvaan?</vt:lpstr>
      <vt:lpstr>Jäätiköt sulavat.</vt:lpstr>
    </vt:vector>
  </TitlesOfParts>
  <Company>Venla Koski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Venla Koski</dc:creator>
  <cp:lastModifiedBy>Oppilas</cp:lastModifiedBy>
  <cp:revision>49</cp:revision>
  <dcterms:created xsi:type="dcterms:W3CDTF">2010-04-19T08:09:13Z</dcterms:created>
  <dcterms:modified xsi:type="dcterms:W3CDTF">2016-12-16T11:38:07Z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OK Document</vt:lpwstr>
  </property>
</Properties>
</file>