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Verdana" pitchFamily="34" charset="0"/>
      <p:regular r:id="rId13"/>
      <p:bold r:id="rId14"/>
      <p:italic r:id="rId15"/>
      <p:boldItalic r:id="rId16"/>
    </p:embeddedFont>
    <p:embeddedFont>
      <p:font typeface="Merriweather Sans" charset="0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2460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129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575010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14914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72606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96988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919673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pPr lvl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67040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139311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431736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fi-FI"/>
              <a:pPr lvl="0" rtl="0">
                <a:spcBef>
                  <a:spcPts val="0"/>
                </a:spcBef>
                <a:buNone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7408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24099" y="-38100"/>
            <a:ext cx="4495800" cy="7772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552949" y="2190750"/>
            <a:ext cx="5867400" cy="194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90549" y="323850"/>
            <a:ext cx="5867400" cy="567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38099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fi-FI" sz="2400" b="0" i="1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fi-FI" sz="2400" b="0" i="1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•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–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Verdana"/>
              <a:buChar char="»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/>
          <p:nvPr/>
        </p:nvSpPr>
        <p:spPr>
          <a:xfrm>
            <a:off x="228600" y="6453335"/>
            <a:ext cx="3429000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Forum I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000" y="-900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4267200" y="1981200"/>
            <a:ext cx="2607353" cy="120032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Luku 10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b="1" dirty="0" smtClean="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 smtClean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Muurien </a:t>
            </a:r>
            <a:r>
              <a:rPr lang="fi-FI" sz="24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suojassa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85800" y="391125"/>
            <a:ext cx="7772400" cy="12466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000" dirty="0" smtClean="0"/>
              <a:t>Kaupankäynti </a:t>
            </a:r>
            <a:r>
              <a:rPr lang="fi-FI" sz="2000" dirty="0"/>
              <a:t>siis </a:t>
            </a:r>
            <a:r>
              <a:rPr lang="fi-FI" sz="2000" dirty="0" smtClean="0"/>
              <a:t>lisääntyi </a:t>
            </a:r>
            <a:r>
              <a:rPr lang="fi-FI" sz="2000" dirty="0"/>
              <a:t>ja merien merkitys kauppareitteinä </a:t>
            </a:r>
            <a:r>
              <a:rPr lang="fi-FI" sz="2000" dirty="0" smtClean="0"/>
              <a:t>kasvoi.</a:t>
            </a:r>
            <a:endParaRPr lang="fi-FI"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 sz="2000" dirty="0"/>
              <a:t>Löytöretkille lähteminen oli luonnollinen </a:t>
            </a:r>
            <a:r>
              <a:rPr lang="fi-FI" sz="2000" dirty="0" smtClean="0"/>
              <a:t>seuraus tästä kehityksestä.</a:t>
            </a:r>
            <a:endParaRPr lang="fi-FI" sz="2000" dirty="0"/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50" y="2286875"/>
            <a:ext cx="4797961" cy="38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012" y="2205499"/>
            <a:ext cx="4114912" cy="3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i-FI"/>
              <a:t>Euroopan kauppa keskiajalla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1224375"/>
            <a:ext cx="7772400" cy="48716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fi-FI" dirty="0"/>
              <a:t>Tulkitse karttoja ja selvitä keskiajan kaupankäynnissä tapahtuneita muutoksia.</a:t>
            </a: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50" y="2286875"/>
            <a:ext cx="4797961" cy="38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716" y="2205499"/>
            <a:ext cx="4142208" cy="3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/>
              <a:t>Kauppa näyttää keskittyvän kahdelle merialueelle.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1487"/>
          <a:stretch/>
        </p:blipFill>
        <p:spPr>
          <a:xfrm>
            <a:off x="1252569" y="1142999"/>
            <a:ext cx="6574631" cy="50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 rot="-1700128">
            <a:off x="1915761" y="2356652"/>
            <a:ext cx="3387247" cy="79140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/>
          <p:nvPr/>
        </p:nvSpPr>
        <p:spPr>
          <a:xfrm rot="695153">
            <a:off x="2962337" y="5081430"/>
            <a:ext cx="4189971" cy="7913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Niitä yhdistää kauppayhteys Alppien </a:t>
            </a:r>
            <a:r>
              <a:rPr lang="fi-FI" sz="2000" dirty="0" smtClean="0"/>
              <a:t>yli </a:t>
            </a:r>
            <a:r>
              <a:rPr lang="fi-FI" sz="2000" dirty="0"/>
              <a:t>nykyisen Hollannin/Belgian ja Italian välillä.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 b="1487"/>
          <a:stretch/>
        </p:blipFill>
        <p:spPr>
          <a:xfrm>
            <a:off x="1252569" y="1142999"/>
            <a:ext cx="6574631" cy="5081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/>
          <p:nvPr/>
        </p:nvSpPr>
        <p:spPr>
          <a:xfrm rot="-1700128">
            <a:off x="1915761" y="2356652"/>
            <a:ext cx="3387247" cy="79140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 rot="695153">
            <a:off x="2962337" y="5081430"/>
            <a:ext cx="4189971" cy="79133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/>
          <p:nvPr/>
        </p:nvSpPr>
        <p:spPr>
          <a:xfrm rot="-1699833">
            <a:off x="3445589" y="2907905"/>
            <a:ext cx="1484962" cy="1880402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 dirty="0"/>
              <a:t>1400-luvulla merireittien merkitys on </a:t>
            </a:r>
            <a:r>
              <a:rPr lang="fi-FI" sz="2000" dirty="0" smtClean="0"/>
              <a:t>voimistunut 1300-lukuun verrattuna.</a:t>
            </a:r>
            <a:endParaRPr lang="fi-FI" sz="2000" dirty="0"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4397"/>
          <a:stretch/>
        </p:blipFill>
        <p:spPr>
          <a:xfrm>
            <a:off x="1457675" y="1113999"/>
            <a:ext cx="5600999" cy="502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fi-FI" sz="2000"/>
              <a:t>Erityisesti Atlantin kauppa on voimistunut.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4397"/>
          <a:stretch/>
        </p:blipFill>
        <p:spPr>
          <a:xfrm>
            <a:off x="1457675" y="1113999"/>
            <a:ext cx="5600999" cy="50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 rot="-1700322">
            <a:off x="701754" y="2722233"/>
            <a:ext cx="3190340" cy="2059733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/>
              <a:t>Kauppareitti kulkee Gibraltarin kautta. Portugalin kaupungeista on tullut tärkeitä kaupan keskuksia.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4397"/>
          <a:stretch/>
        </p:blipFill>
        <p:spPr>
          <a:xfrm>
            <a:off x="1457675" y="1113999"/>
            <a:ext cx="5600999" cy="50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/>
          <p:nvPr/>
        </p:nvSpPr>
        <p:spPr>
          <a:xfrm rot="-1700257">
            <a:off x="1058810" y="3848656"/>
            <a:ext cx="1674229" cy="15579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/>
              <a:t>Yhteys Alppien kautta Pohjois-Italiasta Pohjois-Eurooppaan on muuttunut vesireitiksi.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4397"/>
          <a:stretch/>
        </p:blipFill>
        <p:spPr>
          <a:xfrm>
            <a:off x="1457675" y="1113999"/>
            <a:ext cx="5600999" cy="50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Shape 153"/>
          <p:cNvSpPr/>
          <p:nvPr/>
        </p:nvSpPr>
        <p:spPr>
          <a:xfrm rot="-1700257">
            <a:off x="3421060" y="3598781"/>
            <a:ext cx="1674229" cy="155798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-FI" sz="2000"/>
              <a:t>Voimakkain maayhteys on nyt Alppien pohjoispuolella.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4397"/>
          <a:stretch/>
        </p:blipFill>
        <p:spPr>
          <a:xfrm>
            <a:off x="1457675" y="1113999"/>
            <a:ext cx="5600999" cy="502642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 rot="-1700237">
            <a:off x="3175319" y="2749472"/>
            <a:ext cx="1466309" cy="1546039"/>
          </a:xfrm>
          <a:prstGeom prst="ellipse">
            <a:avLst/>
          </a:prstGeom>
          <a:noFill/>
          <a:ln w="762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</Words>
  <Application>Microsoft Office PowerPoint</Application>
  <PresentationFormat>Näytössä katseltava diaesitys (4:3)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Verdana</vt:lpstr>
      <vt:lpstr>Merriweather Sans</vt:lpstr>
      <vt:lpstr>Blank Presentation</vt:lpstr>
      <vt:lpstr>Dia 1</vt:lpstr>
      <vt:lpstr>Euroopan kauppa keskiajalla</vt:lpstr>
      <vt:lpstr>Kauppa näyttää keskittyvän kahdelle merialueelle.</vt:lpstr>
      <vt:lpstr>Niitä yhdistää kauppayhteys Alppien yli nykyisen Hollannin/Belgian ja Italian välillä.</vt:lpstr>
      <vt:lpstr>1400-luvulla merireittien merkitys on voimistunut 1300-lukuun verrattuna.</vt:lpstr>
      <vt:lpstr>Erityisesti Atlantin kauppa on voimistunut.</vt:lpstr>
      <vt:lpstr>Kauppareitti kulkee Gibraltarin kautta. Portugalin kaupungeista on tullut tärkeitä kaupan keskuksia.</vt:lpstr>
      <vt:lpstr>Yhteys Alppien kautta Pohjois-Italiasta Pohjois-Eurooppaan on muuttunut vesireitiksi.</vt:lpstr>
      <vt:lpstr>Voimakkain maayhteys on nyt Alppien pohjoispuolella.</vt:lpstr>
      <vt:lpstr>Kaupankäynti siis lisääntyi ja merien merkitys kauppareitteinä kasvoi. Löytöretkille lähteminen oli luonnollinen seuraus tästä kehityksestä.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Pelkonen Markku</dc:creator>
  <cp:lastModifiedBy>Toni Uusimäki</cp:lastModifiedBy>
  <cp:revision>4</cp:revision>
  <dcterms:modified xsi:type="dcterms:W3CDTF">2017-12-01T09:21:14Z</dcterms:modified>
</cp:coreProperties>
</file>