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61" r:id="rId5"/>
    <p:sldId id="437" r:id="rId6"/>
    <p:sldId id="451" r:id="rId7"/>
    <p:sldId id="449" r:id="rId8"/>
    <p:sldId id="450" r:id="rId9"/>
    <p:sldId id="452" r:id="rId10"/>
    <p:sldId id="446" r:id="rId11"/>
    <p:sldId id="443" r:id="rId12"/>
  </p:sldIdLst>
  <p:sldSz cx="12192000" cy="6858000"/>
  <p:notesSz cx="6797675" cy="9928225"/>
  <p:embeddedFontLst>
    <p:embeddedFont>
      <p:font typeface="Crimson Pro" panose="020B0604020202020204" charset="0"/>
      <p:regular r:id="rId14"/>
      <p:bold r:id="rId15"/>
      <p:italic r:id="rId16"/>
      <p:boldItalic r:id="rId17"/>
    </p:embeddedFont>
    <p:embeddedFont>
      <p:font typeface="Fira Sans Condensed ExtraBold" panose="020B0903050000020004" pitchFamily="34" charset="0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32A29A-55F6-F36E-D332-2E0B59FED3B5}" name="Perttu Monthan" initials="PM" userId="S::perttu.monthan_dka.io#ext#@ilkkayhtyma.onmicrosoft.com::4fd66466-bf59-4eab-8d4c-23bb7b77f812" providerId="AD"/>
  <p188:author id="{F53D50EB-4D81-B0B4-B531-E0CCFE35B424}" name="Perttu Monthan" initials="PM" userId="S::perttu.monthan@dka.io::63df705e-176a-475e-87d2-b3f7f74d6f6f" providerId="AD"/>
  <p188:author id="{67FC9CF2-73EC-8870-F18D-A2C140C191EA}" name="Mona Moilanen" initials="MM" userId="S::mona.moilanen_dka.io#ext#@ilkkayhtyma.onmicrosoft.com::df4e6093-1c30-4da4-970e-b918d68ea40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ttu Monthan" initials="PM" lastIdx="19" clrIdx="0"/>
  <p:cmAuthor id="2" name="Lisa Saloranta" initials="LS" lastIdx="3" clrIdx="1"/>
  <p:cmAuthor id="3" name="Mona Moilanen" initials="MM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170"/>
    <a:srgbClr val="734AF5"/>
    <a:srgbClr val="575C36"/>
    <a:srgbClr val="FF5400"/>
    <a:srgbClr val="C2B3FF"/>
    <a:srgbClr val="FAF7F2"/>
    <a:srgbClr val="BDF536"/>
    <a:srgbClr val="9E8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83FC90D5-7DE6-4C22-94B6-22270F6082B9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03358523-37C2-441B-8A64-9F405C406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6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C17BE-427D-2C9B-A950-ED5AE29D2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1771B3C-5687-E004-EC82-95133F0CD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2FA233C7-7C10-00E6-BD3E-8EFD78B8F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000">
                <a:latin typeface="Crimson Pro" pitchFamily="2" charset="77"/>
              </a:rPr>
              <a:t>Aikataulu: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000" kern="100">
                <a:latin typeface="Crimson Pr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10.30-11.00 työpajatyöskentely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000" kern="100">
                <a:latin typeface="Crimson Pr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11.00-11.45 purku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000" kern="100">
                <a:latin typeface="Crimson Pr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Työpaja/pienryhmätyöskentely: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-aikaa 30min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-aloitetaan työpaja niin, että jokainen miettii ja kirjaa ylös omia ajatuksia 5min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-Yhteinen keskustelu fasilitaattorien johdolla: käydään yksi kerrallaan läpi ”mitä kirjoitit” – fasilitaattori kirjaa asioita lapuille, jotka liimataan </a:t>
            </a:r>
            <a:r>
              <a:rPr lang="fi-FI" sz="1800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fläppipaperille</a:t>
            </a: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-Keskustelun aikana tai lopuksi jos mahdollista/tarpeen niin asioiden/lappujen </a:t>
            </a:r>
            <a:r>
              <a:rPr lang="fi-FI" sz="1800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teemoittelu</a:t>
            </a: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-Keskitytään asioihin mihin pystymme itse vaikuttamaan – erillinen koonti esille nousseista asioista mihin emme pysty vaikuttamaan (oma teema/erillinen paperi)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-Lopuksi sovitaan kuka tulokset esittelee yhteisessä purussa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i-FI" sz="1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Tavoitteet: Kannattavuus (tulos 5%), digitilaajien määrän kasvattaminen,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Mistä tulee uusia asiakkaita? Miten me tässä onnistutaan?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i-FI" sz="1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i-FI" sz="1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Aplikaatiota</a:t>
            </a: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 ole, kirjautuminen ei toimi. – Tommin kanssa apua tähän, miten saadaan apua tämän kanssa. Miten kerätään palautetta kirjautumisongelmista?</a:t>
            </a:r>
            <a:b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konkreettista tehdään jotta saadaan uusia digitilaajia, taittopala lehdessä ei riitä, millä myydään omaa tuotetta? Markkinointisuunnitelma työnalla, lisättävä markkinointia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i-FI" sz="1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38140D0-4C25-61D1-B58D-9BF5089FE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58523-37C2-441B-8A64-9F405C4060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50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B21D2-F3A0-9742-8E35-76E91FBB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B207EAC0-3356-CB40-E809-43505033C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2028711A-F9A5-9C10-126D-52CD1477B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000">
                <a:latin typeface="Crimson Pro" pitchFamily="2" charset="77"/>
              </a:rPr>
              <a:t>Aikataulu: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000" kern="100">
                <a:latin typeface="Crimson Pr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10.30-11.00 työpajatyöskentely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000" kern="100">
                <a:latin typeface="Crimson Pr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11.00-11.45 purku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2000" kern="100">
                <a:latin typeface="Crimson Pr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Työpaja/pienryhmätyöskentely: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-aikaa 30min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-aloitetaan työpaja niin, että jokainen miettii ja kirjaa ylös omia ajatuksia 5min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-Yhteinen keskustelu fasilitaattorien johdolla: käydään yksi kerrallaan läpi ”mitä kirjoitit” – fasilitaattori kirjaa asioita lapuille, jotka liimataan </a:t>
            </a:r>
            <a:r>
              <a:rPr lang="fi-FI" sz="1800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fläppipaperille</a:t>
            </a: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-Keskustelun aikana tai lopuksi jos mahdollista/tarpeen niin asioiden/lappujen </a:t>
            </a:r>
            <a:r>
              <a:rPr lang="fi-FI" sz="1800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teemoittelu</a:t>
            </a: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-Keskitytään asioihin mihin pystymme itse vaikuttamaan – erillinen koonti esille nousseista asioista mihin emme pysty vaikuttamaan (oma teema/erillinen paperi)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-Lopuksi sovitaan kuka tulokset esittelee yhteisessä purussa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i-FI" sz="1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Tavoitteet: Kannattavuus (tulos 5%), digitilaajien määrän kasvattaminen,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Mistä tulee uusia asiakkaita? Miten me tässä onnistutaan?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i-FI" sz="1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i-FI" sz="1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sz="1800" kern="1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Aplikaatiota</a:t>
            </a: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 ole, kirjautuminen ei toimi. – Tommin kanssa apua tähän, miten saadaan apua tämän kanssa. Miten kerätään palautetta kirjautumisongelmista?</a:t>
            </a:r>
            <a:b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konkreettista tehdään jotta saadaan uusia digitilaajia, taittopala lehdessä ei riitä, millä myydään omaa tuotetta? Markkinointisuunnitelma työnalla, lisättävä markkinointia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i-FI" sz="1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607C51E-20E2-1657-8059-05344AF1A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58523-37C2-441B-8A64-9F405C4060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572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Aikataulu 11.00-11.45</a:t>
            </a:r>
          </a:p>
          <a:p>
            <a:r>
              <a:rPr lang="fi-FI"/>
              <a:t>-Molemmista ryhmistä yksi esittelee tulokset teemoittain/aiheittain – nouseeko samaan teemaan toisesta ryhmästä asioita esiin</a:t>
            </a:r>
          </a:p>
          <a:p>
            <a:r>
              <a:rPr lang="fi-FI"/>
              <a:t>-Kootaan yhteinen </a:t>
            </a:r>
            <a:r>
              <a:rPr lang="fi-FI" err="1"/>
              <a:t>fläppipaperi</a:t>
            </a:r>
            <a:endParaRPr lang="fi-FI"/>
          </a:p>
          <a:p>
            <a:r>
              <a:rPr lang="fi-FI"/>
              <a:t>-Lopuksi lyhyt läpikäynti asioista mihin emme voi vaikuttaa</a:t>
            </a:r>
          </a:p>
          <a:p>
            <a:r>
              <a:rPr lang="fi-FI"/>
              <a:t>-Priorisointi jos jää aikaa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58523-37C2-441B-8A64-9F405C4060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1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2DC2957-F028-46D7-A6D5-862A3BC7A8EF}"/>
              </a:ext>
            </a:extLst>
          </p:cNvPr>
          <p:cNvGrpSpPr/>
          <p:nvPr userDrawn="1"/>
        </p:nvGrpSpPr>
        <p:grpSpPr bwMode="gray">
          <a:xfrm>
            <a:off x="2631718" y="2289184"/>
            <a:ext cx="6931358" cy="2153871"/>
            <a:chOff x="2631718" y="2289184"/>
            <a:chExt cx="6931358" cy="2153871"/>
          </a:xfrm>
          <a:solidFill>
            <a:srgbClr val="734AF5"/>
          </a:solidFill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5E8FC7E4-280F-4B25-A2FE-8D9305A14A5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9067" y="3027836"/>
              <a:ext cx="436496" cy="14008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44C46AEC-7EAB-48C4-AB33-0F913D81B07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49677" y="2348085"/>
              <a:ext cx="434903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6AC991B6-0016-4ECD-9423-2BC957965ED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608692" y="2348085"/>
              <a:ext cx="436496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05473B06-BEB9-4055-B5F4-C7737977D8A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1718" y="2289184"/>
              <a:ext cx="551195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DECD6745-F917-4998-88B2-FF1AB4DCD6C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378135" y="2995997"/>
              <a:ext cx="551195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B6A14155-25DF-4338-A45B-0FB5EBF1261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040121" y="3892250"/>
              <a:ext cx="552789" cy="55080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CBA6946-4CDF-4146-A65E-A2C71FCFC0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121654" y="3709178"/>
              <a:ext cx="944679" cy="719549"/>
            </a:xfrm>
            <a:custGeom>
              <a:avLst/>
              <a:gdLst>
                <a:gd name="T0" fmla="*/ 3500 w 3500"/>
                <a:gd name="T1" fmla="*/ 2667 h 2667"/>
                <a:gd name="T2" fmla="*/ 1732 w 3500"/>
                <a:gd name="T3" fmla="*/ 2667 h 2667"/>
                <a:gd name="T4" fmla="*/ 0 w 3500"/>
                <a:gd name="T5" fmla="*/ 0 h 2667"/>
                <a:gd name="T6" fmla="*/ 1768 w 3500"/>
                <a:gd name="T7" fmla="*/ 0 h 2667"/>
                <a:gd name="T8" fmla="*/ 3500 w 3500"/>
                <a:gd name="T9" fmla="*/ 2667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0" h="2667">
                  <a:moveTo>
                    <a:pt x="3500" y="2667"/>
                  </a:moveTo>
                  <a:lnTo>
                    <a:pt x="1732" y="2667"/>
                  </a:lnTo>
                  <a:lnTo>
                    <a:pt x="0" y="0"/>
                  </a:lnTo>
                  <a:lnTo>
                    <a:pt x="1768" y="0"/>
                  </a:lnTo>
                  <a:lnTo>
                    <a:pt x="3500" y="2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1D9397CE-D140-499A-AF08-2E3C14B74B2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391314" y="2348085"/>
              <a:ext cx="436496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F2119C2E-6E8F-431F-8908-38105EF7994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159164" y="2995997"/>
              <a:ext cx="552789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7396AB7-6EF7-449C-9932-B3BF473EBF4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04276" y="3709178"/>
              <a:ext cx="944679" cy="719549"/>
            </a:xfrm>
            <a:custGeom>
              <a:avLst/>
              <a:gdLst>
                <a:gd name="T0" fmla="*/ 3499 w 3499"/>
                <a:gd name="T1" fmla="*/ 2667 h 2667"/>
                <a:gd name="T2" fmla="*/ 1731 w 3499"/>
                <a:gd name="T3" fmla="*/ 2667 h 2667"/>
                <a:gd name="T4" fmla="*/ 0 w 3499"/>
                <a:gd name="T5" fmla="*/ 0 h 2667"/>
                <a:gd name="T6" fmla="*/ 1767 w 3499"/>
                <a:gd name="T7" fmla="*/ 0 h 2667"/>
                <a:gd name="T8" fmla="*/ 3499 w 3499"/>
                <a:gd name="T9" fmla="*/ 2667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9" h="2667">
                  <a:moveTo>
                    <a:pt x="3499" y="2667"/>
                  </a:moveTo>
                  <a:lnTo>
                    <a:pt x="1731" y="2667"/>
                  </a:lnTo>
                  <a:lnTo>
                    <a:pt x="0" y="0"/>
                  </a:lnTo>
                  <a:lnTo>
                    <a:pt x="1767" y="0"/>
                  </a:lnTo>
                  <a:lnTo>
                    <a:pt x="3499" y="2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EFA86C2D-1DAC-40A2-923A-9FC3E1E1F24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170751" y="3027836"/>
              <a:ext cx="1392325" cy="1400891"/>
            </a:xfrm>
            <a:custGeom>
              <a:avLst/>
              <a:gdLst>
                <a:gd name="T0" fmla="*/ 5157 w 5157"/>
                <a:gd name="T1" fmla="*/ 5187 h 5187"/>
                <a:gd name="T2" fmla="*/ 3344 w 5157"/>
                <a:gd name="T3" fmla="*/ 5187 h 5187"/>
                <a:gd name="T4" fmla="*/ 0 w 5157"/>
                <a:gd name="T5" fmla="*/ 0 h 5187"/>
                <a:gd name="T6" fmla="*/ 1792 w 5157"/>
                <a:gd name="T7" fmla="*/ 0 h 5187"/>
                <a:gd name="T8" fmla="*/ 5157 w 5157"/>
                <a:gd name="T9" fmla="*/ 5187 h 5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7" h="5187">
                  <a:moveTo>
                    <a:pt x="5157" y="5187"/>
                  </a:moveTo>
                  <a:lnTo>
                    <a:pt x="3344" y="5187"/>
                  </a:lnTo>
                  <a:lnTo>
                    <a:pt x="0" y="0"/>
                  </a:lnTo>
                  <a:lnTo>
                    <a:pt x="1792" y="0"/>
                  </a:lnTo>
                  <a:lnTo>
                    <a:pt x="5157" y="5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9338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kuva 1">
    <p:bg>
      <p:bgPr>
        <a:solidFill>
          <a:srgbClr val="575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3B22F4-0F36-40D3-8934-C419538460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6000" cy="6857143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BC0AA9-2728-40F9-9CF6-ED13935D65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540" y="2137709"/>
            <a:ext cx="3944471" cy="1343777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rgbClr val="FAF7F2"/>
                </a:solidFill>
                <a:latin typeface="Crimson Pro" pitchFamily="2" charset="0"/>
                <a:cs typeface="Avantt Medium" pitchFamily="50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29F8D1-0AD1-42C0-B3FB-3AEAFB56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0" y="611083"/>
            <a:ext cx="5112000" cy="1422896"/>
          </a:xfrm>
        </p:spPr>
        <p:txBody>
          <a:bodyPr/>
          <a:lstStyle>
            <a:lvl1pPr>
              <a:lnSpc>
                <a:spcPct val="85000"/>
              </a:lnSpc>
              <a:defRPr sz="5200">
                <a:solidFill>
                  <a:srgbClr val="FF5400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fld id="{F5FCF351-08EE-4C74-BAE2-35281A45003A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A80AE2-643F-440E-9778-9285D7626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338" y="6119605"/>
            <a:ext cx="1425948" cy="47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3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kuv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3B22F4-0F36-40D3-8934-C419538460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6000" cy="6857143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BC0AA9-2728-40F9-9CF6-ED13935D65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540" y="2137709"/>
            <a:ext cx="3944471" cy="1343777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rgbClr val="FAF7F2"/>
                </a:solidFill>
                <a:latin typeface="Crimson Pro" pitchFamily="2" charset="0"/>
                <a:cs typeface="Avantt Medium" pitchFamily="50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29F8D1-0AD1-42C0-B3FB-3AEAFB56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0" y="611083"/>
            <a:ext cx="5112000" cy="1422896"/>
          </a:xfrm>
        </p:spPr>
        <p:txBody>
          <a:bodyPr/>
          <a:lstStyle>
            <a:lvl1pPr>
              <a:lnSpc>
                <a:spcPct val="85000"/>
              </a:lnSpc>
              <a:defRPr sz="5200">
                <a:solidFill>
                  <a:srgbClr val="FF5400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fld id="{B05A5262-9544-4603-88D0-457E11CEA4CD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A80AE2-643F-440E-9778-9285D7626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338" y="6119605"/>
            <a:ext cx="1425948" cy="47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6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kuva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3B22F4-0F36-40D3-8934-C419538460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6000" cy="6857143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BC0AA9-2728-40F9-9CF6-ED13935D65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540" y="2137709"/>
            <a:ext cx="3944471" cy="1343777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rgbClr val="FAF7F2"/>
                </a:solidFill>
                <a:latin typeface="Crimson Pro" pitchFamily="2" charset="0"/>
                <a:cs typeface="Avantt Medium" pitchFamily="50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29F8D1-0AD1-42C0-B3FB-3AEAFB56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0" y="611083"/>
            <a:ext cx="5112000" cy="1422896"/>
          </a:xfrm>
        </p:spPr>
        <p:txBody>
          <a:bodyPr/>
          <a:lstStyle>
            <a:lvl1pPr>
              <a:lnSpc>
                <a:spcPct val="85000"/>
              </a:lnSpc>
              <a:defRPr sz="5200">
                <a:solidFill>
                  <a:srgbClr val="FF5400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fld id="{FC0AAF94-1DE8-41BF-BE91-F98B46726CF4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A80AE2-643F-440E-9778-9285D7626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338" y="6119605"/>
            <a:ext cx="1425948" cy="47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21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kuva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3B22F4-0F36-40D3-8934-C419538460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6000" cy="6857143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BC0AA9-2728-40F9-9CF6-ED13935D65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540" y="2137709"/>
            <a:ext cx="3944471" cy="1343777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rgbClr val="FAF7F2"/>
                </a:solidFill>
                <a:latin typeface="Crimson Pro" pitchFamily="2" charset="0"/>
                <a:cs typeface="Avantt Medium" pitchFamily="50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29F8D1-0AD1-42C0-B3FB-3AEAFB56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0" y="611083"/>
            <a:ext cx="5112000" cy="1422896"/>
          </a:xfrm>
        </p:spPr>
        <p:txBody>
          <a:bodyPr/>
          <a:lstStyle>
            <a:lvl1pPr>
              <a:lnSpc>
                <a:spcPct val="85000"/>
              </a:lnSpc>
              <a:defRPr sz="5200">
                <a:solidFill>
                  <a:srgbClr val="FF5400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fld id="{3A119BF9-BC52-4935-B086-111D5EF65EC3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A80AE2-643F-440E-9778-9285D7626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338" y="6119605"/>
            <a:ext cx="1425948" cy="47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79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3B22F4-0F36-40D3-8934-C419538460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6000" cy="6857143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29F8D1-0AD1-42C0-B3FB-3AEAFB56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0" y="611083"/>
            <a:ext cx="5112000" cy="1422896"/>
          </a:xfrm>
        </p:spPr>
        <p:txBody>
          <a:bodyPr/>
          <a:lstStyle>
            <a:lvl1pPr>
              <a:lnSpc>
                <a:spcPct val="85000"/>
              </a:lnSpc>
              <a:defRPr sz="5200">
                <a:solidFill>
                  <a:srgbClr val="FF5400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fld id="{6BF1769A-B9EF-4640-A785-939CAE6260CC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A80AE2-643F-440E-9778-9285D7626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338" y="6119605"/>
            <a:ext cx="1425948" cy="470017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04B2D6D-1901-EA47-A324-BB59FC7B12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6888" y="2398143"/>
            <a:ext cx="5112000" cy="3624215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5413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3B22F4-0F36-40D3-8934-C419538460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6000" cy="6857143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29F8D1-0AD1-42C0-B3FB-3AEAFB56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0" y="611083"/>
            <a:ext cx="5112000" cy="1422896"/>
          </a:xfrm>
        </p:spPr>
        <p:txBody>
          <a:bodyPr/>
          <a:lstStyle>
            <a:lvl1pPr>
              <a:lnSpc>
                <a:spcPct val="85000"/>
              </a:lnSpc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fld id="{49F37E0C-C604-4D07-BC91-B6DA1F0CE688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A80AE2-643F-440E-9778-9285D7626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338" y="6119605"/>
            <a:ext cx="1425948" cy="470017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04B2D6D-1901-EA47-A324-BB59FC7B12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6888" y="2398143"/>
            <a:ext cx="5112000" cy="3624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70522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BDF5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3B22F4-0F36-40D3-8934-C419538460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5677" y="0"/>
            <a:ext cx="7416324" cy="6857143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53E9A3-BA40-4D1B-AF71-914E9F0219B8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D4DF73-B23E-4B9F-94B9-C4FC706273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6888" y="448574"/>
            <a:ext cx="3678297" cy="559103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10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3B22F4-0F36-40D3-8934-C419538460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5677" y="0"/>
            <a:ext cx="7416324" cy="6857143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C7E090-DAE0-4DB6-BBA8-281DE8394BE0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D4DF73-B23E-4B9F-94B9-C4FC706273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6888" y="448574"/>
            <a:ext cx="3678297" cy="55910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314993-70AD-3C42-BAB6-CCCF276E17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200" y="6120000"/>
            <a:ext cx="1425600" cy="471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fi-FI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83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vasen 1">
    <p:bg>
      <p:bgPr>
        <a:solidFill>
          <a:srgbClr val="734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3B22F4-0F36-40D3-8934-C419538460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7143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29F8D1-0AD1-42C0-B3FB-3AEAFB56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32" y="611083"/>
            <a:ext cx="4984042" cy="1422896"/>
          </a:xfrm>
        </p:spPr>
        <p:txBody>
          <a:bodyPr/>
          <a:lstStyle>
            <a:lvl1pPr>
              <a:lnSpc>
                <a:spcPct val="85000"/>
              </a:lnSpc>
              <a:defRPr sz="5200">
                <a:solidFill>
                  <a:srgbClr val="BDF536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fld id="{EA6CB407-1C24-4568-B849-701E76708F6F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D4DF73-B23E-4B9F-94B9-C4FC706273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19380" y="4059936"/>
            <a:ext cx="4984042" cy="1979676"/>
          </a:xfrm>
        </p:spPr>
        <p:txBody>
          <a:bodyPr/>
          <a:lstStyle>
            <a:lvl1pPr>
              <a:defRPr sz="1500">
                <a:solidFill>
                  <a:srgbClr val="FAF7F2"/>
                </a:solidFill>
              </a:defRPr>
            </a:lvl1pPr>
            <a:lvl2pPr>
              <a:defRPr sz="1500">
                <a:solidFill>
                  <a:srgbClr val="FAF7F2"/>
                </a:solidFill>
              </a:defRPr>
            </a:lvl2pPr>
            <a:lvl3pPr>
              <a:defRPr sz="1500">
                <a:solidFill>
                  <a:srgbClr val="FAF7F2"/>
                </a:solidFill>
              </a:defRPr>
            </a:lvl3pPr>
            <a:lvl4pPr>
              <a:defRPr sz="1500">
                <a:solidFill>
                  <a:srgbClr val="FAF7F2"/>
                </a:solidFill>
              </a:defRPr>
            </a:lvl4pPr>
            <a:lvl5pPr>
              <a:defRPr sz="1500">
                <a:solidFill>
                  <a:srgbClr val="FAF7F2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8262327-3BEC-4AE6-9F59-84EFCAA784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9380" y="2253996"/>
            <a:ext cx="4984042" cy="41148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rgbClr val="FAF7F2"/>
                </a:solidFill>
                <a:latin typeface="Crimson Pro" pitchFamily="2" charset="0"/>
                <a:cs typeface="Avantt Medium" pitchFamily="50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6C51E-4987-41E3-970B-1B7EFF00C0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19888" y="2779268"/>
            <a:ext cx="4983162" cy="114350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900">
                <a:solidFill>
                  <a:srgbClr val="FAF7F2"/>
                </a:solidFill>
                <a:latin typeface="Crimson Pro" pitchFamily="2" charset="0"/>
              </a:defRPr>
            </a:lvl1pPr>
            <a:lvl2pPr marL="268288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F704AF-D5B8-40B5-9044-08654CC058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200" y="6120000"/>
            <a:ext cx="1425600" cy="471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fi-FI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187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 vasen 2">
    <p:bg>
      <p:bgPr>
        <a:solidFill>
          <a:srgbClr val="575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3B22F4-0F36-40D3-8934-C419538460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7143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29F8D1-0AD1-42C0-B3FB-3AEAFB56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32" y="611083"/>
            <a:ext cx="4984042" cy="1422896"/>
          </a:xfrm>
        </p:spPr>
        <p:txBody>
          <a:bodyPr/>
          <a:lstStyle>
            <a:lvl1pPr>
              <a:lnSpc>
                <a:spcPct val="85000"/>
              </a:lnSpc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fld id="{3C2CBA6B-E8D3-41A1-AA7E-1B623BD652A5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AF7F2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D4DF73-B23E-4B9F-94B9-C4FC706273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19380" y="4059936"/>
            <a:ext cx="4984042" cy="1979676"/>
          </a:xfrm>
        </p:spPr>
        <p:txBody>
          <a:bodyPr/>
          <a:lstStyle>
            <a:lvl1pPr>
              <a:defRPr sz="1500">
                <a:solidFill>
                  <a:srgbClr val="FAF7F2"/>
                </a:solidFill>
              </a:defRPr>
            </a:lvl1pPr>
            <a:lvl2pPr>
              <a:defRPr sz="1500">
                <a:solidFill>
                  <a:srgbClr val="FAF7F2"/>
                </a:solidFill>
              </a:defRPr>
            </a:lvl2pPr>
            <a:lvl3pPr>
              <a:defRPr sz="1500">
                <a:solidFill>
                  <a:srgbClr val="FAF7F2"/>
                </a:solidFill>
              </a:defRPr>
            </a:lvl3pPr>
            <a:lvl4pPr>
              <a:defRPr sz="1500">
                <a:solidFill>
                  <a:srgbClr val="FAF7F2"/>
                </a:solidFill>
              </a:defRPr>
            </a:lvl4pPr>
            <a:lvl5pPr>
              <a:defRPr sz="1500">
                <a:solidFill>
                  <a:srgbClr val="FAF7F2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8262327-3BEC-4AE6-9F59-84EFCAA784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9380" y="2253996"/>
            <a:ext cx="4984042" cy="41148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rgbClr val="FAF7F2"/>
                </a:solidFill>
                <a:latin typeface="Crimson Pro" pitchFamily="2" charset="0"/>
                <a:cs typeface="Avantt Medium" pitchFamily="50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6C51E-4987-41E3-970B-1B7EFF00C0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19888" y="2779268"/>
            <a:ext cx="4983162" cy="114350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900">
                <a:solidFill>
                  <a:srgbClr val="FAF7F2"/>
                </a:solidFill>
                <a:latin typeface="Crimson Pro" pitchFamily="2" charset="0"/>
              </a:defRPr>
            </a:lvl1pPr>
            <a:lvl2pPr marL="268288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F704AF-D5B8-40B5-9044-08654CC058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200" y="6120000"/>
            <a:ext cx="1425600" cy="471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fi-FI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462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2DC2957-F028-46D7-A6D5-862A3BC7A8EF}"/>
              </a:ext>
            </a:extLst>
          </p:cNvPr>
          <p:cNvGrpSpPr/>
          <p:nvPr userDrawn="1"/>
        </p:nvGrpSpPr>
        <p:grpSpPr bwMode="gray">
          <a:xfrm>
            <a:off x="2631718" y="2289184"/>
            <a:ext cx="6931358" cy="2153871"/>
            <a:chOff x="2631718" y="2289184"/>
            <a:chExt cx="6931358" cy="2153871"/>
          </a:xfrm>
          <a:solidFill>
            <a:schemeClr val="bg1"/>
          </a:solidFill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5E8FC7E4-280F-4B25-A2FE-8D9305A14A5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9067" y="3027836"/>
              <a:ext cx="436496" cy="14008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44C46AEC-7EAB-48C4-AB33-0F913D81B07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49677" y="2348085"/>
              <a:ext cx="434903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6AC991B6-0016-4ECD-9423-2BC957965ED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608692" y="2348085"/>
              <a:ext cx="436496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05473B06-BEB9-4055-B5F4-C7737977D8A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1718" y="2289184"/>
              <a:ext cx="551195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DECD6745-F917-4998-88B2-FF1AB4DCD6C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378135" y="2995997"/>
              <a:ext cx="551195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B6A14155-25DF-4338-A45B-0FB5EBF1261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040121" y="3892250"/>
              <a:ext cx="552789" cy="55080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CBA6946-4CDF-4146-A65E-A2C71FCFC0B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121654" y="3709178"/>
              <a:ext cx="944679" cy="719549"/>
            </a:xfrm>
            <a:custGeom>
              <a:avLst/>
              <a:gdLst>
                <a:gd name="T0" fmla="*/ 3500 w 3500"/>
                <a:gd name="T1" fmla="*/ 2667 h 2667"/>
                <a:gd name="T2" fmla="*/ 1732 w 3500"/>
                <a:gd name="T3" fmla="*/ 2667 h 2667"/>
                <a:gd name="T4" fmla="*/ 0 w 3500"/>
                <a:gd name="T5" fmla="*/ 0 h 2667"/>
                <a:gd name="T6" fmla="*/ 1768 w 3500"/>
                <a:gd name="T7" fmla="*/ 0 h 2667"/>
                <a:gd name="T8" fmla="*/ 3500 w 3500"/>
                <a:gd name="T9" fmla="*/ 2667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0" h="2667">
                  <a:moveTo>
                    <a:pt x="3500" y="2667"/>
                  </a:moveTo>
                  <a:lnTo>
                    <a:pt x="1732" y="2667"/>
                  </a:lnTo>
                  <a:lnTo>
                    <a:pt x="0" y="0"/>
                  </a:lnTo>
                  <a:lnTo>
                    <a:pt x="1768" y="0"/>
                  </a:lnTo>
                  <a:lnTo>
                    <a:pt x="3500" y="2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1D9397CE-D140-499A-AF08-2E3C14B74B2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391314" y="2348085"/>
              <a:ext cx="436496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F2119C2E-6E8F-431F-8908-38105EF7994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159164" y="2995997"/>
              <a:ext cx="552789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7396AB7-6EF7-449C-9932-B3BF473EBF4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04276" y="3709178"/>
              <a:ext cx="944679" cy="719549"/>
            </a:xfrm>
            <a:custGeom>
              <a:avLst/>
              <a:gdLst>
                <a:gd name="T0" fmla="*/ 3499 w 3499"/>
                <a:gd name="T1" fmla="*/ 2667 h 2667"/>
                <a:gd name="T2" fmla="*/ 1731 w 3499"/>
                <a:gd name="T3" fmla="*/ 2667 h 2667"/>
                <a:gd name="T4" fmla="*/ 0 w 3499"/>
                <a:gd name="T5" fmla="*/ 0 h 2667"/>
                <a:gd name="T6" fmla="*/ 1767 w 3499"/>
                <a:gd name="T7" fmla="*/ 0 h 2667"/>
                <a:gd name="T8" fmla="*/ 3499 w 3499"/>
                <a:gd name="T9" fmla="*/ 2667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9" h="2667">
                  <a:moveTo>
                    <a:pt x="3499" y="2667"/>
                  </a:moveTo>
                  <a:lnTo>
                    <a:pt x="1731" y="2667"/>
                  </a:lnTo>
                  <a:lnTo>
                    <a:pt x="0" y="0"/>
                  </a:lnTo>
                  <a:lnTo>
                    <a:pt x="1767" y="0"/>
                  </a:lnTo>
                  <a:lnTo>
                    <a:pt x="3499" y="2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EFA86C2D-1DAC-40A2-923A-9FC3E1E1F24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170751" y="3027836"/>
              <a:ext cx="1392325" cy="1400891"/>
            </a:xfrm>
            <a:custGeom>
              <a:avLst/>
              <a:gdLst>
                <a:gd name="T0" fmla="*/ 5157 w 5157"/>
                <a:gd name="T1" fmla="*/ 5187 h 5187"/>
                <a:gd name="T2" fmla="*/ 3344 w 5157"/>
                <a:gd name="T3" fmla="*/ 5187 h 5187"/>
                <a:gd name="T4" fmla="*/ 0 w 5157"/>
                <a:gd name="T5" fmla="*/ 0 h 5187"/>
                <a:gd name="T6" fmla="*/ 1792 w 5157"/>
                <a:gd name="T7" fmla="*/ 0 h 5187"/>
                <a:gd name="T8" fmla="*/ 5157 w 5157"/>
                <a:gd name="T9" fmla="*/ 5187 h 5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7" h="5187">
                  <a:moveTo>
                    <a:pt x="5157" y="5187"/>
                  </a:moveTo>
                  <a:lnTo>
                    <a:pt x="3344" y="5187"/>
                  </a:lnTo>
                  <a:lnTo>
                    <a:pt x="0" y="0"/>
                  </a:lnTo>
                  <a:lnTo>
                    <a:pt x="1792" y="0"/>
                  </a:lnTo>
                  <a:lnTo>
                    <a:pt x="5157" y="5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98556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aka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3B22F4-0F36-40D3-8934-C419538460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952750"/>
            <a:ext cx="12192001" cy="3904393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4A3B98-B68A-4E01-8982-ECEAFB193FE3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B98948-93EA-294D-95CE-93C39B3F9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802" y="538028"/>
            <a:ext cx="4001428" cy="1915669"/>
          </a:xfrm>
        </p:spPr>
        <p:txBody>
          <a:bodyPr anchor="t" anchorCtr="0"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36CE928-1209-134E-8BA4-A06048DF22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44860" y="448573"/>
            <a:ext cx="6458561" cy="2154653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160B249-4E97-D64C-92A0-56D8F7593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200" y="6120000"/>
            <a:ext cx="1425600" cy="471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fi-FI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434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aka 2">
    <p:bg>
      <p:bgPr>
        <a:solidFill>
          <a:srgbClr val="BDF5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3B22F4-0F36-40D3-8934-C419538460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952750"/>
            <a:ext cx="12192001" cy="3904393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E0D320-2DD6-4AB8-98B2-5C710A390E38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B98948-93EA-294D-95CE-93C39B3F9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802" y="538028"/>
            <a:ext cx="4001428" cy="1915669"/>
          </a:xfrm>
        </p:spPr>
        <p:txBody>
          <a:bodyPr anchor="t" anchorCtr="0"/>
          <a:lstStyle>
            <a:lvl1pPr algn="l">
              <a:defRPr sz="3600">
                <a:solidFill>
                  <a:srgbClr val="734AF5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36CE928-1209-134E-8BA4-A06048DF22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44860" y="448573"/>
            <a:ext cx="6458561" cy="2154653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AFC2FA5-D7A1-C347-93ED-E9BA186CC6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200" y="6120000"/>
            <a:ext cx="1425600" cy="471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fi-FI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99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aka 3">
    <p:bg>
      <p:bgPr>
        <a:solidFill>
          <a:srgbClr val="575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3B22F4-0F36-40D3-8934-C419538460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952750"/>
            <a:ext cx="12192001" cy="3904393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5561C1-6BFA-4236-AD4C-D1E3687DA144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B98948-93EA-294D-95CE-93C39B3F9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802" y="538028"/>
            <a:ext cx="4001428" cy="1915669"/>
          </a:xfrm>
        </p:spPr>
        <p:txBody>
          <a:bodyPr anchor="t" anchorCtr="0"/>
          <a:lstStyle>
            <a:lvl1pPr algn="l">
              <a:defRPr sz="3600">
                <a:solidFill>
                  <a:srgbClr val="BDF536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736CE928-1209-134E-8BA4-A06048DF22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44860" y="448573"/>
            <a:ext cx="6458561" cy="21546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A28F80-D942-E843-9BBF-976853FC17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200" y="6120000"/>
            <a:ext cx="1425600" cy="471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fi-FI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6272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pyöreä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3B22F4-0F36-40D3-8934-C419538460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21556" y="493019"/>
            <a:ext cx="5672904" cy="562124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29F8D1-0AD1-42C0-B3FB-3AEAFB56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0" y="611083"/>
            <a:ext cx="4678961" cy="1158972"/>
          </a:xfrm>
        </p:spPr>
        <p:txBody>
          <a:bodyPr/>
          <a:lstStyle>
            <a:lvl1pPr>
              <a:lnSpc>
                <a:spcPct val="85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EDE763-E79C-4F63-89E6-C76694E014CC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D4DF73-B23E-4B9F-94B9-C4FC706273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6888" y="2547468"/>
            <a:ext cx="4678961" cy="36301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971FBF-58F1-F247-BE44-C4FB4AF9FA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540" y="1753659"/>
            <a:ext cx="4678961" cy="610226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rgbClr val="011170"/>
                </a:solidFill>
                <a:latin typeface="Crimson Pro" pitchFamily="2" charset="0"/>
                <a:cs typeface="Avantt Medium" pitchFamily="50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520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F1ED9-A461-4DAA-A903-1FC191A01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D10C-517A-4885-90EB-FD1001C261F2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E4EDB-E4C2-409B-B6CE-B5B0BEA1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1F04C-B5A3-4EC1-8EB7-0C917AFB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247" y="1196788"/>
            <a:ext cx="6432176" cy="4980175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BC0AA9-2728-40F9-9CF6-ED13935D65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540" y="2976281"/>
            <a:ext cx="3944471" cy="1343777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rgbClr val="011170"/>
                </a:solidFill>
                <a:latin typeface="Crimson Pro" pitchFamily="2" charset="0"/>
                <a:cs typeface="Avantt Medium" pitchFamily="50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29F8D1-0AD1-42C0-B3FB-3AEAFB56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0" y="1304365"/>
            <a:ext cx="3944471" cy="1577788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EE50C3D-3220-41E4-B3E3-5F9597FE2709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3117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247" y="1777043"/>
            <a:ext cx="6432176" cy="134377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BC0AA9-2728-40F9-9CF6-ED13935D65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540" y="2976281"/>
            <a:ext cx="3944471" cy="1343777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Crimson Pro" pitchFamily="2" charset="0"/>
                <a:cs typeface="Avantt Medium" pitchFamily="50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29F8D1-0AD1-42C0-B3FB-3AEAFB56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0" y="1304365"/>
            <a:ext cx="3944471" cy="1577788"/>
          </a:xfrm>
        </p:spPr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2FEAC44-0074-45E4-B68C-A57B48EC677A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ACF2DE7-A2BE-1F4F-A68C-1CBF06BDFA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71246" y="1265799"/>
            <a:ext cx="6423213" cy="511243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Crimson Pro" pitchFamily="2" charset="0"/>
                <a:cs typeface="Avantt Medium" pitchFamily="50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5FF9E3-F3B0-264B-A813-FDB6B79B59C3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271247" y="3847383"/>
            <a:ext cx="6432176" cy="134377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C9BCC65-EB17-3C40-8117-42FE78A3BF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71246" y="3387898"/>
            <a:ext cx="6423213" cy="511243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Avantt Medium" pitchFamily="50" charset="0"/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375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4"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29F8D1-0AD1-42C0-B3FB-3AEAFB56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0" y="611083"/>
            <a:ext cx="5112000" cy="1422896"/>
          </a:xfrm>
        </p:spPr>
        <p:txBody>
          <a:bodyPr/>
          <a:lstStyle>
            <a:lvl1pPr>
              <a:lnSpc>
                <a:spcPct val="85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CD6DB-A64C-4558-A37C-BB47D144371E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D4DF73-B23E-4B9F-94B9-C4FC706273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6888" y="2409444"/>
            <a:ext cx="5112000" cy="363016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2521A4-6A21-4210-AA53-A248E8AB0DE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568504" y="611188"/>
            <a:ext cx="5111750" cy="542766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5285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2501993"/>
            <a:ext cx="5194600" cy="345057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F1ED9-A461-4DAA-A903-1FC191A01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BB0E-F1EE-494D-82F2-86B5962EE8DB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E4EDB-E4C2-409B-B6CE-B5B0BEA1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1F04C-B5A3-4EC1-8EB7-0C917AFB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6CAE4F-3797-42B4-BEF3-042F8C9C73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05149" y="2501993"/>
            <a:ext cx="5194600" cy="345057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10926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367AD-455F-422A-A9E5-54ED4A794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85B9-15F2-49EA-8C61-B8633CE978F0}" type="datetime1">
              <a:rPr lang="fi-FI" smtClean="0"/>
              <a:t>20.2.2024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094BE-3014-48FA-9042-1C76CB26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DBFC2-4907-4603-BC6B-A106FC18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802" y="589787"/>
            <a:ext cx="9144000" cy="1915669"/>
          </a:xfrm>
        </p:spPr>
        <p:txBody>
          <a:bodyPr anchor="t" anchorCtr="0"/>
          <a:lstStyle>
            <a:lvl1pPr algn="l">
              <a:defRPr sz="680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802" y="2592000"/>
            <a:ext cx="9144000" cy="712510"/>
          </a:xfrm>
        </p:spPr>
        <p:txBody>
          <a:bodyPr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bg2"/>
                </a:solidFill>
                <a:latin typeface="Crimson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D972F4-8A60-4C2D-AB92-12FAD1C5D1AB}"/>
              </a:ext>
            </a:extLst>
          </p:cNvPr>
          <p:cNvGrpSpPr/>
          <p:nvPr userDrawn="1"/>
        </p:nvGrpSpPr>
        <p:grpSpPr bwMode="gray">
          <a:xfrm>
            <a:off x="487450" y="4433452"/>
            <a:ext cx="6931358" cy="2153871"/>
            <a:chOff x="2631718" y="2289184"/>
            <a:chExt cx="6931358" cy="2153871"/>
          </a:xfrm>
          <a:solidFill>
            <a:srgbClr val="FAF7F2"/>
          </a:solidFill>
        </p:grpSpPr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28B98894-5EFD-4846-97E6-EDCF3EC8BAF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9067" y="3027836"/>
              <a:ext cx="436496" cy="14008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A0B4088C-E8FE-4677-90C3-30CBD12716F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49677" y="2348085"/>
              <a:ext cx="434903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9F3483E3-4432-4116-A812-046C2102E5A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608692" y="2348085"/>
              <a:ext cx="436496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4C0DD191-27E7-48F1-9288-402C3401209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1718" y="2289184"/>
              <a:ext cx="551195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D3340E62-55CE-4EB4-944E-C6B2848F5D3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378135" y="2995997"/>
              <a:ext cx="551195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D2AD639E-3B23-46F4-A698-1F45DEC3F69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040121" y="3892250"/>
              <a:ext cx="552789" cy="55080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63EE8954-24CF-46C6-B11D-17C5DE8BCDE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121654" y="3709178"/>
              <a:ext cx="944679" cy="719549"/>
            </a:xfrm>
            <a:custGeom>
              <a:avLst/>
              <a:gdLst>
                <a:gd name="T0" fmla="*/ 3500 w 3500"/>
                <a:gd name="T1" fmla="*/ 2667 h 2667"/>
                <a:gd name="T2" fmla="*/ 1732 w 3500"/>
                <a:gd name="T3" fmla="*/ 2667 h 2667"/>
                <a:gd name="T4" fmla="*/ 0 w 3500"/>
                <a:gd name="T5" fmla="*/ 0 h 2667"/>
                <a:gd name="T6" fmla="*/ 1768 w 3500"/>
                <a:gd name="T7" fmla="*/ 0 h 2667"/>
                <a:gd name="T8" fmla="*/ 3500 w 3500"/>
                <a:gd name="T9" fmla="*/ 2667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0" h="2667">
                  <a:moveTo>
                    <a:pt x="3500" y="2667"/>
                  </a:moveTo>
                  <a:lnTo>
                    <a:pt x="1732" y="2667"/>
                  </a:lnTo>
                  <a:lnTo>
                    <a:pt x="0" y="0"/>
                  </a:lnTo>
                  <a:lnTo>
                    <a:pt x="1768" y="0"/>
                  </a:lnTo>
                  <a:lnTo>
                    <a:pt x="3500" y="2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2E64758C-74EF-4078-9046-5820DEBF1F3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391314" y="2348085"/>
              <a:ext cx="436496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ABDF163-9B79-47B9-9393-DB03D55F792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159164" y="2995997"/>
              <a:ext cx="552789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82371A3-CCE9-4AF5-9C9D-56099B60DD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04276" y="3709178"/>
              <a:ext cx="944679" cy="719549"/>
            </a:xfrm>
            <a:custGeom>
              <a:avLst/>
              <a:gdLst>
                <a:gd name="T0" fmla="*/ 3499 w 3499"/>
                <a:gd name="T1" fmla="*/ 2667 h 2667"/>
                <a:gd name="T2" fmla="*/ 1731 w 3499"/>
                <a:gd name="T3" fmla="*/ 2667 h 2667"/>
                <a:gd name="T4" fmla="*/ 0 w 3499"/>
                <a:gd name="T5" fmla="*/ 0 h 2667"/>
                <a:gd name="T6" fmla="*/ 1767 w 3499"/>
                <a:gd name="T7" fmla="*/ 0 h 2667"/>
                <a:gd name="T8" fmla="*/ 3499 w 3499"/>
                <a:gd name="T9" fmla="*/ 2667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9" h="2667">
                  <a:moveTo>
                    <a:pt x="3499" y="2667"/>
                  </a:moveTo>
                  <a:lnTo>
                    <a:pt x="1731" y="2667"/>
                  </a:lnTo>
                  <a:lnTo>
                    <a:pt x="0" y="0"/>
                  </a:lnTo>
                  <a:lnTo>
                    <a:pt x="1767" y="0"/>
                  </a:lnTo>
                  <a:lnTo>
                    <a:pt x="3499" y="2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D22DE3D-5294-4D0E-B997-0086742EA65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170751" y="3027836"/>
              <a:ext cx="1392325" cy="1400891"/>
            </a:xfrm>
            <a:custGeom>
              <a:avLst/>
              <a:gdLst>
                <a:gd name="T0" fmla="*/ 5157 w 5157"/>
                <a:gd name="T1" fmla="*/ 5187 h 5187"/>
                <a:gd name="T2" fmla="*/ 3344 w 5157"/>
                <a:gd name="T3" fmla="*/ 5187 h 5187"/>
                <a:gd name="T4" fmla="*/ 0 w 5157"/>
                <a:gd name="T5" fmla="*/ 0 h 5187"/>
                <a:gd name="T6" fmla="*/ 1792 w 5157"/>
                <a:gd name="T7" fmla="*/ 0 h 5187"/>
                <a:gd name="T8" fmla="*/ 5157 w 5157"/>
                <a:gd name="T9" fmla="*/ 5187 h 5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7" h="5187">
                  <a:moveTo>
                    <a:pt x="5157" y="5187"/>
                  </a:moveTo>
                  <a:lnTo>
                    <a:pt x="3344" y="5187"/>
                  </a:lnTo>
                  <a:lnTo>
                    <a:pt x="0" y="0"/>
                  </a:lnTo>
                  <a:lnTo>
                    <a:pt x="1792" y="0"/>
                  </a:lnTo>
                  <a:lnTo>
                    <a:pt x="5157" y="5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2417078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7EB6A-7A0A-4406-AA57-11017AADF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DD83-08DF-424A-B53E-6CDC332CDEAA}" type="datetime1">
              <a:rPr lang="fi-FI" smtClean="0"/>
              <a:t>20.2.2024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47F5FA-9567-4404-B796-4964F14BF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E0E88-B37D-49C2-B110-139CF580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solidFill>
          <a:srgbClr val="9E8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802" y="589787"/>
            <a:ext cx="9144000" cy="1915669"/>
          </a:xfrm>
        </p:spPr>
        <p:txBody>
          <a:bodyPr anchor="t" anchorCtr="0"/>
          <a:lstStyle>
            <a:lvl1pPr algn="l">
              <a:defRPr sz="6800">
                <a:solidFill>
                  <a:srgbClr val="BDF536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802" y="2592000"/>
            <a:ext cx="9144000" cy="712510"/>
          </a:xfrm>
        </p:spPr>
        <p:txBody>
          <a:bodyPr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bg2"/>
                </a:solidFill>
                <a:latin typeface="Crimson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D972F4-8A60-4C2D-AB92-12FAD1C5D1AB}"/>
              </a:ext>
            </a:extLst>
          </p:cNvPr>
          <p:cNvGrpSpPr/>
          <p:nvPr userDrawn="1"/>
        </p:nvGrpSpPr>
        <p:grpSpPr bwMode="gray">
          <a:xfrm>
            <a:off x="487450" y="4433452"/>
            <a:ext cx="6931358" cy="2153871"/>
            <a:chOff x="2631718" y="2289184"/>
            <a:chExt cx="6931358" cy="2153871"/>
          </a:xfrm>
          <a:solidFill>
            <a:srgbClr val="FAF7F2"/>
          </a:solidFill>
        </p:grpSpPr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28B98894-5EFD-4846-97E6-EDCF3EC8BAF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9067" y="3027836"/>
              <a:ext cx="436496" cy="14008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A0B4088C-E8FE-4677-90C3-30CBD12716F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49677" y="2348085"/>
              <a:ext cx="434903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9F3483E3-4432-4116-A812-046C2102E5A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608692" y="2348085"/>
              <a:ext cx="436496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4C0DD191-27E7-48F1-9288-402C3401209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1718" y="2289184"/>
              <a:ext cx="551195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D3340E62-55CE-4EB4-944E-C6B2848F5D3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378135" y="2995997"/>
              <a:ext cx="551195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D2AD639E-3B23-46F4-A698-1F45DEC3F69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040121" y="3892250"/>
              <a:ext cx="552789" cy="55080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63EE8954-24CF-46C6-B11D-17C5DE8BCDE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121654" y="3709178"/>
              <a:ext cx="944679" cy="719549"/>
            </a:xfrm>
            <a:custGeom>
              <a:avLst/>
              <a:gdLst>
                <a:gd name="T0" fmla="*/ 3500 w 3500"/>
                <a:gd name="T1" fmla="*/ 2667 h 2667"/>
                <a:gd name="T2" fmla="*/ 1732 w 3500"/>
                <a:gd name="T3" fmla="*/ 2667 h 2667"/>
                <a:gd name="T4" fmla="*/ 0 w 3500"/>
                <a:gd name="T5" fmla="*/ 0 h 2667"/>
                <a:gd name="T6" fmla="*/ 1768 w 3500"/>
                <a:gd name="T7" fmla="*/ 0 h 2667"/>
                <a:gd name="T8" fmla="*/ 3500 w 3500"/>
                <a:gd name="T9" fmla="*/ 2667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0" h="2667">
                  <a:moveTo>
                    <a:pt x="3500" y="2667"/>
                  </a:moveTo>
                  <a:lnTo>
                    <a:pt x="1732" y="2667"/>
                  </a:lnTo>
                  <a:lnTo>
                    <a:pt x="0" y="0"/>
                  </a:lnTo>
                  <a:lnTo>
                    <a:pt x="1768" y="0"/>
                  </a:lnTo>
                  <a:lnTo>
                    <a:pt x="3500" y="2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2E64758C-74EF-4078-9046-5820DEBF1F3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391314" y="2348085"/>
              <a:ext cx="436496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ABDF163-9B79-47B9-9393-DB03D55F792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159164" y="2995997"/>
              <a:ext cx="552789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82371A3-CCE9-4AF5-9C9D-56099B60DD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04276" y="3709178"/>
              <a:ext cx="944679" cy="719549"/>
            </a:xfrm>
            <a:custGeom>
              <a:avLst/>
              <a:gdLst>
                <a:gd name="T0" fmla="*/ 3499 w 3499"/>
                <a:gd name="T1" fmla="*/ 2667 h 2667"/>
                <a:gd name="T2" fmla="*/ 1731 w 3499"/>
                <a:gd name="T3" fmla="*/ 2667 h 2667"/>
                <a:gd name="T4" fmla="*/ 0 w 3499"/>
                <a:gd name="T5" fmla="*/ 0 h 2667"/>
                <a:gd name="T6" fmla="*/ 1767 w 3499"/>
                <a:gd name="T7" fmla="*/ 0 h 2667"/>
                <a:gd name="T8" fmla="*/ 3499 w 3499"/>
                <a:gd name="T9" fmla="*/ 2667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9" h="2667">
                  <a:moveTo>
                    <a:pt x="3499" y="2667"/>
                  </a:moveTo>
                  <a:lnTo>
                    <a:pt x="1731" y="2667"/>
                  </a:lnTo>
                  <a:lnTo>
                    <a:pt x="0" y="0"/>
                  </a:lnTo>
                  <a:lnTo>
                    <a:pt x="1767" y="0"/>
                  </a:lnTo>
                  <a:lnTo>
                    <a:pt x="3499" y="2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D22DE3D-5294-4D0E-B997-0086742EA65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170751" y="3027836"/>
              <a:ext cx="1392325" cy="1400891"/>
            </a:xfrm>
            <a:custGeom>
              <a:avLst/>
              <a:gdLst>
                <a:gd name="T0" fmla="*/ 5157 w 5157"/>
                <a:gd name="T1" fmla="*/ 5187 h 5187"/>
                <a:gd name="T2" fmla="*/ 3344 w 5157"/>
                <a:gd name="T3" fmla="*/ 5187 h 5187"/>
                <a:gd name="T4" fmla="*/ 0 w 5157"/>
                <a:gd name="T5" fmla="*/ 0 h 5187"/>
                <a:gd name="T6" fmla="*/ 1792 w 5157"/>
                <a:gd name="T7" fmla="*/ 0 h 5187"/>
                <a:gd name="T8" fmla="*/ 5157 w 5157"/>
                <a:gd name="T9" fmla="*/ 5187 h 5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7" h="5187">
                  <a:moveTo>
                    <a:pt x="5157" y="5187"/>
                  </a:moveTo>
                  <a:lnTo>
                    <a:pt x="3344" y="5187"/>
                  </a:lnTo>
                  <a:lnTo>
                    <a:pt x="0" y="0"/>
                  </a:lnTo>
                  <a:lnTo>
                    <a:pt x="1792" y="0"/>
                  </a:lnTo>
                  <a:lnTo>
                    <a:pt x="5157" y="5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802" y="589787"/>
            <a:ext cx="9144000" cy="1915669"/>
          </a:xfrm>
        </p:spPr>
        <p:txBody>
          <a:bodyPr anchor="t" anchorCtr="0"/>
          <a:lstStyle>
            <a:lvl1pPr algn="l">
              <a:defRPr sz="680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802" y="2592000"/>
            <a:ext cx="9144000" cy="712510"/>
          </a:xfrm>
        </p:spPr>
        <p:txBody>
          <a:bodyPr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bg2"/>
                </a:solidFill>
                <a:latin typeface="Crimson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D972F4-8A60-4C2D-AB92-12FAD1C5D1AB}"/>
              </a:ext>
            </a:extLst>
          </p:cNvPr>
          <p:cNvGrpSpPr/>
          <p:nvPr userDrawn="1"/>
        </p:nvGrpSpPr>
        <p:grpSpPr bwMode="gray">
          <a:xfrm>
            <a:off x="487450" y="4433452"/>
            <a:ext cx="6931358" cy="2153871"/>
            <a:chOff x="2631718" y="2289184"/>
            <a:chExt cx="6931358" cy="2153871"/>
          </a:xfrm>
          <a:solidFill>
            <a:schemeClr val="tx2"/>
          </a:solidFill>
        </p:grpSpPr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28B98894-5EFD-4846-97E6-EDCF3EC8BAF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9067" y="3027836"/>
              <a:ext cx="436496" cy="14008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A0B4088C-E8FE-4677-90C3-30CBD12716F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49677" y="2348085"/>
              <a:ext cx="434903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9F3483E3-4432-4116-A812-046C2102E5A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608692" y="2348085"/>
              <a:ext cx="436496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4C0DD191-27E7-48F1-9288-402C3401209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1718" y="2289184"/>
              <a:ext cx="551195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D3340E62-55CE-4EB4-944E-C6B2848F5D3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378135" y="2995997"/>
              <a:ext cx="551195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D2AD639E-3B23-46F4-A698-1F45DEC3F69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040121" y="3892250"/>
              <a:ext cx="552789" cy="55080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63EE8954-24CF-46C6-B11D-17C5DE8BCDE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121654" y="3709178"/>
              <a:ext cx="944679" cy="719549"/>
            </a:xfrm>
            <a:custGeom>
              <a:avLst/>
              <a:gdLst>
                <a:gd name="T0" fmla="*/ 3500 w 3500"/>
                <a:gd name="T1" fmla="*/ 2667 h 2667"/>
                <a:gd name="T2" fmla="*/ 1732 w 3500"/>
                <a:gd name="T3" fmla="*/ 2667 h 2667"/>
                <a:gd name="T4" fmla="*/ 0 w 3500"/>
                <a:gd name="T5" fmla="*/ 0 h 2667"/>
                <a:gd name="T6" fmla="*/ 1768 w 3500"/>
                <a:gd name="T7" fmla="*/ 0 h 2667"/>
                <a:gd name="T8" fmla="*/ 3500 w 3500"/>
                <a:gd name="T9" fmla="*/ 2667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0" h="2667">
                  <a:moveTo>
                    <a:pt x="3500" y="2667"/>
                  </a:moveTo>
                  <a:lnTo>
                    <a:pt x="1732" y="2667"/>
                  </a:lnTo>
                  <a:lnTo>
                    <a:pt x="0" y="0"/>
                  </a:lnTo>
                  <a:lnTo>
                    <a:pt x="1768" y="0"/>
                  </a:lnTo>
                  <a:lnTo>
                    <a:pt x="3500" y="2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2E64758C-74EF-4078-9046-5820DEBF1F3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391314" y="2348085"/>
              <a:ext cx="436496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ABDF163-9B79-47B9-9393-DB03D55F792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159164" y="2995997"/>
              <a:ext cx="552789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82371A3-CCE9-4AF5-9C9D-56099B60DD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04276" y="3709178"/>
              <a:ext cx="944679" cy="719549"/>
            </a:xfrm>
            <a:custGeom>
              <a:avLst/>
              <a:gdLst>
                <a:gd name="T0" fmla="*/ 3499 w 3499"/>
                <a:gd name="T1" fmla="*/ 2667 h 2667"/>
                <a:gd name="T2" fmla="*/ 1731 w 3499"/>
                <a:gd name="T3" fmla="*/ 2667 h 2667"/>
                <a:gd name="T4" fmla="*/ 0 w 3499"/>
                <a:gd name="T5" fmla="*/ 0 h 2667"/>
                <a:gd name="T6" fmla="*/ 1767 w 3499"/>
                <a:gd name="T7" fmla="*/ 0 h 2667"/>
                <a:gd name="T8" fmla="*/ 3499 w 3499"/>
                <a:gd name="T9" fmla="*/ 2667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9" h="2667">
                  <a:moveTo>
                    <a:pt x="3499" y="2667"/>
                  </a:moveTo>
                  <a:lnTo>
                    <a:pt x="1731" y="2667"/>
                  </a:lnTo>
                  <a:lnTo>
                    <a:pt x="0" y="0"/>
                  </a:lnTo>
                  <a:lnTo>
                    <a:pt x="1767" y="0"/>
                  </a:lnTo>
                  <a:lnTo>
                    <a:pt x="3499" y="2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D22DE3D-5294-4D0E-B997-0086742EA65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170751" y="3027836"/>
              <a:ext cx="1392325" cy="1400891"/>
            </a:xfrm>
            <a:custGeom>
              <a:avLst/>
              <a:gdLst>
                <a:gd name="T0" fmla="*/ 5157 w 5157"/>
                <a:gd name="T1" fmla="*/ 5187 h 5187"/>
                <a:gd name="T2" fmla="*/ 3344 w 5157"/>
                <a:gd name="T3" fmla="*/ 5187 h 5187"/>
                <a:gd name="T4" fmla="*/ 0 w 5157"/>
                <a:gd name="T5" fmla="*/ 0 h 5187"/>
                <a:gd name="T6" fmla="*/ 1792 w 5157"/>
                <a:gd name="T7" fmla="*/ 0 h 5187"/>
                <a:gd name="T8" fmla="*/ 5157 w 5157"/>
                <a:gd name="T9" fmla="*/ 5187 h 5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7" h="5187">
                  <a:moveTo>
                    <a:pt x="5157" y="5187"/>
                  </a:moveTo>
                  <a:lnTo>
                    <a:pt x="3344" y="5187"/>
                  </a:lnTo>
                  <a:lnTo>
                    <a:pt x="0" y="0"/>
                  </a:lnTo>
                  <a:lnTo>
                    <a:pt x="1792" y="0"/>
                  </a:lnTo>
                  <a:lnTo>
                    <a:pt x="5157" y="5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</p:spTree>
    <p:extLst>
      <p:ext uri="{BB962C8B-B14F-4D97-AF65-F5344CB8AC3E}">
        <p14:creationId xmlns:p14="http://schemas.microsoft.com/office/powerpoint/2010/main" val="48448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solidFill>
          <a:srgbClr val="9E87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802" y="589787"/>
            <a:ext cx="6969006" cy="1915669"/>
          </a:xfrm>
        </p:spPr>
        <p:txBody>
          <a:bodyPr anchor="t" anchorCtr="0"/>
          <a:lstStyle>
            <a:lvl1pPr algn="l">
              <a:defRPr sz="6800">
                <a:solidFill>
                  <a:srgbClr val="BDF536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802" y="2592000"/>
            <a:ext cx="6969006" cy="712510"/>
          </a:xfrm>
        </p:spPr>
        <p:txBody>
          <a:bodyPr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bg2"/>
                </a:solidFill>
                <a:latin typeface="Crimson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D972F4-8A60-4C2D-AB92-12FAD1C5D1AB}"/>
              </a:ext>
            </a:extLst>
          </p:cNvPr>
          <p:cNvGrpSpPr/>
          <p:nvPr userDrawn="1"/>
        </p:nvGrpSpPr>
        <p:grpSpPr bwMode="gray">
          <a:xfrm>
            <a:off x="487450" y="4433452"/>
            <a:ext cx="6931358" cy="2153871"/>
            <a:chOff x="2631718" y="2289184"/>
            <a:chExt cx="6931358" cy="2153871"/>
          </a:xfrm>
          <a:solidFill>
            <a:srgbClr val="FAF7F2"/>
          </a:solidFill>
        </p:grpSpPr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28B98894-5EFD-4846-97E6-EDCF3EC8BAF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9067" y="3027836"/>
              <a:ext cx="436496" cy="14008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A0B4088C-E8FE-4677-90C3-30CBD12716F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49677" y="2348085"/>
              <a:ext cx="434903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9F3483E3-4432-4116-A812-046C2102E5A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608692" y="2348085"/>
              <a:ext cx="436496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4C0DD191-27E7-48F1-9288-402C3401209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1718" y="2289184"/>
              <a:ext cx="551195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D3340E62-55CE-4EB4-944E-C6B2848F5D3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378135" y="2995997"/>
              <a:ext cx="551195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D2AD639E-3B23-46F4-A698-1F45DEC3F69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040121" y="3892250"/>
              <a:ext cx="552789" cy="55080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63EE8954-24CF-46C6-B11D-17C5DE8BCDE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121654" y="3709178"/>
              <a:ext cx="944679" cy="719549"/>
            </a:xfrm>
            <a:custGeom>
              <a:avLst/>
              <a:gdLst>
                <a:gd name="T0" fmla="*/ 3500 w 3500"/>
                <a:gd name="T1" fmla="*/ 2667 h 2667"/>
                <a:gd name="T2" fmla="*/ 1732 w 3500"/>
                <a:gd name="T3" fmla="*/ 2667 h 2667"/>
                <a:gd name="T4" fmla="*/ 0 w 3500"/>
                <a:gd name="T5" fmla="*/ 0 h 2667"/>
                <a:gd name="T6" fmla="*/ 1768 w 3500"/>
                <a:gd name="T7" fmla="*/ 0 h 2667"/>
                <a:gd name="T8" fmla="*/ 3500 w 3500"/>
                <a:gd name="T9" fmla="*/ 2667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0" h="2667">
                  <a:moveTo>
                    <a:pt x="3500" y="2667"/>
                  </a:moveTo>
                  <a:lnTo>
                    <a:pt x="1732" y="2667"/>
                  </a:lnTo>
                  <a:lnTo>
                    <a:pt x="0" y="0"/>
                  </a:lnTo>
                  <a:lnTo>
                    <a:pt x="1768" y="0"/>
                  </a:lnTo>
                  <a:lnTo>
                    <a:pt x="3500" y="2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2E64758C-74EF-4078-9046-5820DEBF1F3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391314" y="2348085"/>
              <a:ext cx="436496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ABDF163-9B79-47B9-9393-DB03D55F792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159164" y="2995997"/>
              <a:ext cx="552789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82371A3-CCE9-4AF5-9C9D-56099B60DD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04276" y="3709178"/>
              <a:ext cx="944679" cy="719549"/>
            </a:xfrm>
            <a:custGeom>
              <a:avLst/>
              <a:gdLst>
                <a:gd name="T0" fmla="*/ 3499 w 3499"/>
                <a:gd name="T1" fmla="*/ 2667 h 2667"/>
                <a:gd name="T2" fmla="*/ 1731 w 3499"/>
                <a:gd name="T3" fmla="*/ 2667 h 2667"/>
                <a:gd name="T4" fmla="*/ 0 w 3499"/>
                <a:gd name="T5" fmla="*/ 0 h 2667"/>
                <a:gd name="T6" fmla="*/ 1767 w 3499"/>
                <a:gd name="T7" fmla="*/ 0 h 2667"/>
                <a:gd name="T8" fmla="*/ 3499 w 3499"/>
                <a:gd name="T9" fmla="*/ 2667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9" h="2667">
                  <a:moveTo>
                    <a:pt x="3499" y="2667"/>
                  </a:moveTo>
                  <a:lnTo>
                    <a:pt x="1731" y="2667"/>
                  </a:lnTo>
                  <a:lnTo>
                    <a:pt x="0" y="0"/>
                  </a:lnTo>
                  <a:lnTo>
                    <a:pt x="1767" y="0"/>
                  </a:lnTo>
                  <a:lnTo>
                    <a:pt x="3499" y="2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D22DE3D-5294-4D0E-B997-0086742EA65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170751" y="3027836"/>
              <a:ext cx="1392325" cy="1400891"/>
            </a:xfrm>
            <a:custGeom>
              <a:avLst/>
              <a:gdLst>
                <a:gd name="T0" fmla="*/ 5157 w 5157"/>
                <a:gd name="T1" fmla="*/ 5187 h 5187"/>
                <a:gd name="T2" fmla="*/ 3344 w 5157"/>
                <a:gd name="T3" fmla="*/ 5187 h 5187"/>
                <a:gd name="T4" fmla="*/ 0 w 5157"/>
                <a:gd name="T5" fmla="*/ 0 h 5187"/>
                <a:gd name="T6" fmla="*/ 1792 w 5157"/>
                <a:gd name="T7" fmla="*/ 0 h 5187"/>
                <a:gd name="T8" fmla="*/ 5157 w 5157"/>
                <a:gd name="T9" fmla="*/ 5187 h 5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7" h="5187">
                  <a:moveTo>
                    <a:pt x="5157" y="5187"/>
                  </a:moveTo>
                  <a:lnTo>
                    <a:pt x="3344" y="5187"/>
                  </a:lnTo>
                  <a:lnTo>
                    <a:pt x="0" y="0"/>
                  </a:lnTo>
                  <a:lnTo>
                    <a:pt x="1792" y="0"/>
                  </a:lnTo>
                  <a:lnTo>
                    <a:pt x="5157" y="5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26" name="object 2">
            <a:extLst>
              <a:ext uri="{FF2B5EF4-FFF2-40B4-BE49-F238E27FC236}">
                <a16:creationId xmlns:a16="http://schemas.microsoft.com/office/drawing/2014/main" id="{1E5DE90F-D516-8F44-B33E-C111A580D069}"/>
              </a:ext>
            </a:extLst>
          </p:cNvPr>
          <p:cNvSpPr/>
          <p:nvPr userDrawn="1"/>
        </p:nvSpPr>
        <p:spPr>
          <a:xfrm>
            <a:off x="7883846" y="0"/>
            <a:ext cx="4309586" cy="6858000"/>
          </a:xfrm>
          <a:custGeom>
            <a:avLst/>
            <a:gdLst/>
            <a:ahLst/>
            <a:cxnLst/>
            <a:rect l="l" t="t" r="r" b="b"/>
            <a:pathLst>
              <a:path w="5746115" h="9144000">
                <a:moveTo>
                  <a:pt x="0" y="9144000"/>
                </a:moveTo>
                <a:lnTo>
                  <a:pt x="5745632" y="9144000"/>
                </a:lnTo>
                <a:lnTo>
                  <a:pt x="5745632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249F5"/>
          </a:solidFill>
        </p:spPr>
        <p:txBody>
          <a:bodyPr wrap="square" lIns="0" tIns="0" rIns="0" bIns="0" rtlCol="0"/>
          <a:lstStyle/>
          <a:p>
            <a:endParaRPr lang="fi-FI" sz="1013" noProof="0"/>
          </a:p>
        </p:txBody>
      </p:sp>
    </p:spTree>
    <p:extLst>
      <p:ext uri="{BB962C8B-B14F-4D97-AF65-F5344CB8AC3E}">
        <p14:creationId xmlns:p14="http://schemas.microsoft.com/office/powerpoint/2010/main" val="4911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">
    <p:bg>
      <p:bgPr>
        <a:solidFill>
          <a:srgbClr val="575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802" y="589787"/>
            <a:ext cx="6969006" cy="1915669"/>
          </a:xfrm>
        </p:spPr>
        <p:txBody>
          <a:bodyPr anchor="t" anchorCtr="0"/>
          <a:lstStyle>
            <a:lvl1pPr algn="l">
              <a:defRPr sz="6800">
                <a:solidFill>
                  <a:schemeClr val="accent6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802" y="2592000"/>
            <a:ext cx="6969006" cy="712510"/>
          </a:xfrm>
        </p:spPr>
        <p:txBody>
          <a:bodyPr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bg2"/>
                </a:solidFill>
                <a:latin typeface="Crimson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D972F4-8A60-4C2D-AB92-12FAD1C5D1AB}"/>
              </a:ext>
            </a:extLst>
          </p:cNvPr>
          <p:cNvGrpSpPr/>
          <p:nvPr userDrawn="1"/>
        </p:nvGrpSpPr>
        <p:grpSpPr bwMode="gray">
          <a:xfrm>
            <a:off x="487450" y="4433452"/>
            <a:ext cx="6931358" cy="2153871"/>
            <a:chOff x="2631718" y="2289184"/>
            <a:chExt cx="6931358" cy="2153871"/>
          </a:xfrm>
          <a:solidFill>
            <a:schemeClr val="bg1"/>
          </a:solidFill>
        </p:grpSpPr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28B98894-5EFD-4846-97E6-EDCF3EC8BAF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9067" y="3027836"/>
              <a:ext cx="436496" cy="14008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A0B4088C-E8FE-4677-90C3-30CBD12716F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49677" y="2348085"/>
              <a:ext cx="434903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9F3483E3-4432-4116-A812-046C2102E5A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608692" y="2348085"/>
              <a:ext cx="436496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4C0DD191-27E7-48F1-9288-402C3401209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1718" y="2289184"/>
              <a:ext cx="551195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D3340E62-55CE-4EB4-944E-C6B2848F5D3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378135" y="2995997"/>
              <a:ext cx="551195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D2AD639E-3B23-46F4-A698-1F45DEC3F69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040121" y="3892250"/>
              <a:ext cx="552789" cy="55080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63EE8954-24CF-46C6-B11D-17C5DE8BCDE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121654" y="3709178"/>
              <a:ext cx="944679" cy="719549"/>
            </a:xfrm>
            <a:custGeom>
              <a:avLst/>
              <a:gdLst>
                <a:gd name="T0" fmla="*/ 3500 w 3500"/>
                <a:gd name="T1" fmla="*/ 2667 h 2667"/>
                <a:gd name="T2" fmla="*/ 1732 w 3500"/>
                <a:gd name="T3" fmla="*/ 2667 h 2667"/>
                <a:gd name="T4" fmla="*/ 0 w 3500"/>
                <a:gd name="T5" fmla="*/ 0 h 2667"/>
                <a:gd name="T6" fmla="*/ 1768 w 3500"/>
                <a:gd name="T7" fmla="*/ 0 h 2667"/>
                <a:gd name="T8" fmla="*/ 3500 w 3500"/>
                <a:gd name="T9" fmla="*/ 2667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0" h="2667">
                  <a:moveTo>
                    <a:pt x="3500" y="2667"/>
                  </a:moveTo>
                  <a:lnTo>
                    <a:pt x="1732" y="2667"/>
                  </a:lnTo>
                  <a:lnTo>
                    <a:pt x="0" y="0"/>
                  </a:lnTo>
                  <a:lnTo>
                    <a:pt x="1768" y="0"/>
                  </a:lnTo>
                  <a:lnTo>
                    <a:pt x="3500" y="2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2E64758C-74EF-4078-9046-5820DEBF1F3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391314" y="2348085"/>
              <a:ext cx="436496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ABDF163-9B79-47B9-9393-DB03D55F792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159164" y="2995997"/>
              <a:ext cx="552789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82371A3-CCE9-4AF5-9C9D-56099B60DD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04276" y="3709178"/>
              <a:ext cx="944679" cy="719549"/>
            </a:xfrm>
            <a:custGeom>
              <a:avLst/>
              <a:gdLst>
                <a:gd name="T0" fmla="*/ 3499 w 3499"/>
                <a:gd name="T1" fmla="*/ 2667 h 2667"/>
                <a:gd name="T2" fmla="*/ 1731 w 3499"/>
                <a:gd name="T3" fmla="*/ 2667 h 2667"/>
                <a:gd name="T4" fmla="*/ 0 w 3499"/>
                <a:gd name="T5" fmla="*/ 0 h 2667"/>
                <a:gd name="T6" fmla="*/ 1767 w 3499"/>
                <a:gd name="T7" fmla="*/ 0 h 2667"/>
                <a:gd name="T8" fmla="*/ 3499 w 3499"/>
                <a:gd name="T9" fmla="*/ 2667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9" h="2667">
                  <a:moveTo>
                    <a:pt x="3499" y="2667"/>
                  </a:moveTo>
                  <a:lnTo>
                    <a:pt x="1731" y="2667"/>
                  </a:lnTo>
                  <a:lnTo>
                    <a:pt x="0" y="0"/>
                  </a:lnTo>
                  <a:lnTo>
                    <a:pt x="1767" y="0"/>
                  </a:lnTo>
                  <a:lnTo>
                    <a:pt x="3499" y="2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D22DE3D-5294-4D0E-B997-0086742EA65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170751" y="3027836"/>
              <a:ext cx="1392325" cy="1400891"/>
            </a:xfrm>
            <a:custGeom>
              <a:avLst/>
              <a:gdLst>
                <a:gd name="T0" fmla="*/ 5157 w 5157"/>
                <a:gd name="T1" fmla="*/ 5187 h 5187"/>
                <a:gd name="T2" fmla="*/ 3344 w 5157"/>
                <a:gd name="T3" fmla="*/ 5187 h 5187"/>
                <a:gd name="T4" fmla="*/ 0 w 5157"/>
                <a:gd name="T5" fmla="*/ 0 h 5187"/>
                <a:gd name="T6" fmla="*/ 1792 w 5157"/>
                <a:gd name="T7" fmla="*/ 0 h 5187"/>
                <a:gd name="T8" fmla="*/ 5157 w 5157"/>
                <a:gd name="T9" fmla="*/ 5187 h 5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7" h="5187">
                  <a:moveTo>
                    <a:pt x="5157" y="5187"/>
                  </a:moveTo>
                  <a:lnTo>
                    <a:pt x="3344" y="5187"/>
                  </a:lnTo>
                  <a:lnTo>
                    <a:pt x="0" y="0"/>
                  </a:lnTo>
                  <a:lnTo>
                    <a:pt x="1792" y="0"/>
                  </a:lnTo>
                  <a:lnTo>
                    <a:pt x="5157" y="5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26" name="object 2">
            <a:extLst>
              <a:ext uri="{FF2B5EF4-FFF2-40B4-BE49-F238E27FC236}">
                <a16:creationId xmlns:a16="http://schemas.microsoft.com/office/drawing/2014/main" id="{1E5DE90F-D516-8F44-B33E-C111A580D069}"/>
              </a:ext>
            </a:extLst>
          </p:cNvPr>
          <p:cNvSpPr/>
          <p:nvPr userDrawn="1"/>
        </p:nvSpPr>
        <p:spPr>
          <a:xfrm>
            <a:off x="7883846" y="0"/>
            <a:ext cx="4309586" cy="6858000"/>
          </a:xfrm>
          <a:custGeom>
            <a:avLst/>
            <a:gdLst/>
            <a:ahLst/>
            <a:cxnLst/>
            <a:rect l="l" t="t" r="r" b="b"/>
            <a:pathLst>
              <a:path w="5746115" h="9144000">
                <a:moveTo>
                  <a:pt x="0" y="9144000"/>
                </a:moveTo>
                <a:lnTo>
                  <a:pt x="5745632" y="9144000"/>
                </a:lnTo>
                <a:lnTo>
                  <a:pt x="5745632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 lang="fi-FI" sz="1013" noProof="0"/>
          </a:p>
        </p:txBody>
      </p:sp>
    </p:spTree>
    <p:extLst>
      <p:ext uri="{BB962C8B-B14F-4D97-AF65-F5344CB8AC3E}">
        <p14:creationId xmlns:p14="http://schemas.microsoft.com/office/powerpoint/2010/main" val="197060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6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802" y="589787"/>
            <a:ext cx="6969006" cy="1915669"/>
          </a:xfrm>
        </p:spPr>
        <p:txBody>
          <a:bodyPr anchor="t" anchorCtr="0"/>
          <a:lstStyle>
            <a:lvl1pPr algn="l">
              <a:defRPr sz="680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802" y="2592000"/>
            <a:ext cx="6969006" cy="712510"/>
          </a:xfrm>
        </p:spPr>
        <p:txBody>
          <a:bodyPr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bg2"/>
                </a:solidFill>
                <a:latin typeface="Crimson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D972F4-8A60-4C2D-AB92-12FAD1C5D1AB}"/>
              </a:ext>
            </a:extLst>
          </p:cNvPr>
          <p:cNvGrpSpPr/>
          <p:nvPr userDrawn="1"/>
        </p:nvGrpSpPr>
        <p:grpSpPr bwMode="gray">
          <a:xfrm>
            <a:off x="487450" y="4433452"/>
            <a:ext cx="6931358" cy="2153871"/>
            <a:chOff x="2631718" y="2289184"/>
            <a:chExt cx="6931358" cy="2153871"/>
          </a:xfrm>
          <a:solidFill>
            <a:schemeClr val="tx2"/>
          </a:solidFill>
        </p:grpSpPr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28B98894-5EFD-4846-97E6-EDCF3EC8BAF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89067" y="3027836"/>
              <a:ext cx="436496" cy="14008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A0B4088C-E8FE-4677-90C3-30CBD12716F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649677" y="2348085"/>
              <a:ext cx="434903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9F3483E3-4432-4116-A812-046C2102E5A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608692" y="2348085"/>
              <a:ext cx="436496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4C0DD191-27E7-48F1-9288-402C3401209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1718" y="2289184"/>
              <a:ext cx="551195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D3340E62-55CE-4EB4-944E-C6B2848F5D3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378135" y="2995997"/>
              <a:ext cx="551195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D2AD639E-3B23-46F4-A698-1F45DEC3F69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040121" y="3892250"/>
              <a:ext cx="552789" cy="55080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63EE8954-24CF-46C6-B11D-17C5DE8BCDE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121654" y="3709178"/>
              <a:ext cx="944679" cy="719549"/>
            </a:xfrm>
            <a:custGeom>
              <a:avLst/>
              <a:gdLst>
                <a:gd name="T0" fmla="*/ 3500 w 3500"/>
                <a:gd name="T1" fmla="*/ 2667 h 2667"/>
                <a:gd name="T2" fmla="*/ 1732 w 3500"/>
                <a:gd name="T3" fmla="*/ 2667 h 2667"/>
                <a:gd name="T4" fmla="*/ 0 w 3500"/>
                <a:gd name="T5" fmla="*/ 0 h 2667"/>
                <a:gd name="T6" fmla="*/ 1768 w 3500"/>
                <a:gd name="T7" fmla="*/ 0 h 2667"/>
                <a:gd name="T8" fmla="*/ 3500 w 3500"/>
                <a:gd name="T9" fmla="*/ 2667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0" h="2667">
                  <a:moveTo>
                    <a:pt x="3500" y="2667"/>
                  </a:moveTo>
                  <a:lnTo>
                    <a:pt x="1732" y="2667"/>
                  </a:lnTo>
                  <a:lnTo>
                    <a:pt x="0" y="0"/>
                  </a:lnTo>
                  <a:lnTo>
                    <a:pt x="1768" y="0"/>
                  </a:lnTo>
                  <a:lnTo>
                    <a:pt x="3500" y="2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2E64758C-74EF-4078-9046-5820DEBF1F3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6391314" y="2348085"/>
              <a:ext cx="436496" cy="20806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ABDF163-9B79-47B9-9393-DB03D55F792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159164" y="2995997"/>
              <a:ext cx="552789" cy="5523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82371A3-CCE9-4AF5-9C9D-56099B60DD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904276" y="3709178"/>
              <a:ext cx="944679" cy="719549"/>
            </a:xfrm>
            <a:custGeom>
              <a:avLst/>
              <a:gdLst>
                <a:gd name="T0" fmla="*/ 3499 w 3499"/>
                <a:gd name="T1" fmla="*/ 2667 h 2667"/>
                <a:gd name="T2" fmla="*/ 1731 w 3499"/>
                <a:gd name="T3" fmla="*/ 2667 h 2667"/>
                <a:gd name="T4" fmla="*/ 0 w 3499"/>
                <a:gd name="T5" fmla="*/ 0 h 2667"/>
                <a:gd name="T6" fmla="*/ 1767 w 3499"/>
                <a:gd name="T7" fmla="*/ 0 h 2667"/>
                <a:gd name="T8" fmla="*/ 3499 w 3499"/>
                <a:gd name="T9" fmla="*/ 2667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9" h="2667">
                  <a:moveTo>
                    <a:pt x="3499" y="2667"/>
                  </a:moveTo>
                  <a:lnTo>
                    <a:pt x="1731" y="2667"/>
                  </a:lnTo>
                  <a:lnTo>
                    <a:pt x="0" y="0"/>
                  </a:lnTo>
                  <a:lnTo>
                    <a:pt x="1767" y="0"/>
                  </a:lnTo>
                  <a:lnTo>
                    <a:pt x="3499" y="2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3D22DE3D-5294-4D0E-B997-0086742EA65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170751" y="3027836"/>
              <a:ext cx="1392325" cy="1400891"/>
            </a:xfrm>
            <a:custGeom>
              <a:avLst/>
              <a:gdLst>
                <a:gd name="T0" fmla="*/ 5157 w 5157"/>
                <a:gd name="T1" fmla="*/ 5187 h 5187"/>
                <a:gd name="T2" fmla="*/ 3344 w 5157"/>
                <a:gd name="T3" fmla="*/ 5187 h 5187"/>
                <a:gd name="T4" fmla="*/ 0 w 5157"/>
                <a:gd name="T5" fmla="*/ 0 h 5187"/>
                <a:gd name="T6" fmla="*/ 1792 w 5157"/>
                <a:gd name="T7" fmla="*/ 0 h 5187"/>
                <a:gd name="T8" fmla="*/ 5157 w 5157"/>
                <a:gd name="T9" fmla="*/ 5187 h 5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7" h="5187">
                  <a:moveTo>
                    <a:pt x="5157" y="5187"/>
                  </a:moveTo>
                  <a:lnTo>
                    <a:pt x="3344" y="5187"/>
                  </a:lnTo>
                  <a:lnTo>
                    <a:pt x="0" y="0"/>
                  </a:lnTo>
                  <a:lnTo>
                    <a:pt x="1792" y="0"/>
                  </a:lnTo>
                  <a:lnTo>
                    <a:pt x="5157" y="5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26" name="object 2">
            <a:extLst>
              <a:ext uri="{FF2B5EF4-FFF2-40B4-BE49-F238E27FC236}">
                <a16:creationId xmlns:a16="http://schemas.microsoft.com/office/drawing/2014/main" id="{1E5DE90F-D516-8F44-B33E-C111A580D069}"/>
              </a:ext>
            </a:extLst>
          </p:cNvPr>
          <p:cNvSpPr/>
          <p:nvPr userDrawn="1"/>
        </p:nvSpPr>
        <p:spPr>
          <a:xfrm>
            <a:off x="7883846" y="0"/>
            <a:ext cx="4309586" cy="6858000"/>
          </a:xfrm>
          <a:custGeom>
            <a:avLst/>
            <a:gdLst/>
            <a:ahLst/>
            <a:cxnLst/>
            <a:rect l="l" t="t" r="r" b="b"/>
            <a:pathLst>
              <a:path w="5746115" h="9144000">
                <a:moveTo>
                  <a:pt x="0" y="9144000"/>
                </a:moveTo>
                <a:lnTo>
                  <a:pt x="5745632" y="9144000"/>
                </a:lnTo>
                <a:lnTo>
                  <a:pt x="5745632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249F5"/>
          </a:solidFill>
        </p:spPr>
        <p:txBody>
          <a:bodyPr wrap="square" lIns="0" tIns="0" rIns="0" bIns="0" rtlCol="0"/>
          <a:lstStyle/>
          <a:p>
            <a:endParaRPr lang="fi-FI" sz="1013" noProof="0"/>
          </a:p>
        </p:txBody>
      </p:sp>
    </p:spTree>
    <p:extLst>
      <p:ext uri="{BB962C8B-B14F-4D97-AF65-F5344CB8AC3E}">
        <p14:creationId xmlns:p14="http://schemas.microsoft.com/office/powerpoint/2010/main" val="313548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aust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3B22F4-0F36-40D3-8934-C419538460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7143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8F860-DD7F-4F4E-890A-3FE5B0E2E5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62367B-31DE-42AD-9270-63F213FFA44C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7AA7E-A45A-4D2C-8DA4-693019DFDB1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24ECBC-33E9-4B46-AFF6-50FB164609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B98948-93EA-294D-95CE-93C39B3F9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802" y="2211553"/>
            <a:ext cx="6969006" cy="1915669"/>
          </a:xfrm>
        </p:spPr>
        <p:txBody>
          <a:bodyPr anchor="t" anchorCtr="0"/>
          <a:lstStyle>
            <a:lvl1pPr algn="l">
              <a:defRPr sz="6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6196482-1087-AD42-96B4-9938DBC53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802" y="4212000"/>
            <a:ext cx="6969006" cy="712510"/>
          </a:xfrm>
        </p:spPr>
        <p:txBody>
          <a:bodyPr anchor="t" anchorCtr="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bg2"/>
                </a:solidFill>
                <a:latin typeface="Crimson Pr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41258A4-B170-FC44-9E61-5F2C4BF063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200" y="6120000"/>
            <a:ext cx="1425600" cy="471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fi-FI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818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0" y="1304365"/>
            <a:ext cx="11205883" cy="986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fi-F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0" y="2501993"/>
            <a:ext cx="11205883" cy="34505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71005" y="6414249"/>
            <a:ext cx="736540" cy="2375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59EDBC07-24C1-4323-BD37-549B85429E12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3542" y="6414249"/>
            <a:ext cx="4059443" cy="2375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algn="r"/>
            <a:endParaRPr lang="fi-FI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518" y="6414249"/>
            <a:ext cx="309984" cy="2375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7015BC-DE10-4221-9DAD-E6621FAB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338" y="6119605"/>
            <a:ext cx="1425948" cy="47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0" r:id="rId3"/>
    <p:sldLayoutId id="2147483649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63" r:id="rId10"/>
    <p:sldLayoutId id="2147483676" r:id="rId11"/>
    <p:sldLayoutId id="2147483678" r:id="rId12"/>
    <p:sldLayoutId id="2147483679" r:id="rId13"/>
    <p:sldLayoutId id="2147483686" r:id="rId14"/>
    <p:sldLayoutId id="2147483687" r:id="rId15"/>
    <p:sldLayoutId id="2147483664" r:id="rId16"/>
    <p:sldLayoutId id="2147483685" r:id="rId17"/>
    <p:sldLayoutId id="2147483665" r:id="rId18"/>
    <p:sldLayoutId id="2147483680" r:id="rId19"/>
    <p:sldLayoutId id="2147483681" r:id="rId20"/>
    <p:sldLayoutId id="2147483683" r:id="rId21"/>
    <p:sldLayoutId id="2147483684" r:id="rId22"/>
    <p:sldLayoutId id="2147483682" r:id="rId23"/>
    <p:sldLayoutId id="2147483650" r:id="rId24"/>
    <p:sldLayoutId id="2147483662" r:id="rId25"/>
    <p:sldLayoutId id="2147483688" r:id="rId26"/>
    <p:sldLayoutId id="2147483668" r:id="rId27"/>
    <p:sldLayoutId id="2147483667" r:id="rId28"/>
    <p:sldLayoutId id="2147483654" r:id="rId29"/>
    <p:sldLayoutId id="2147483655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8288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9875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8288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nne.lahde@komiat.fi" TargetMode="External"/><Relationship Id="rId2" Type="http://schemas.openxmlformats.org/officeDocument/2006/relationships/hyperlink" Target="mailto:toimitus@komiat.fi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2191-11C5-418C-B229-C0EFC9DFA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801" y="1562100"/>
            <a:ext cx="10407251" cy="943356"/>
          </a:xfrm>
        </p:spPr>
        <p:txBody>
          <a:bodyPr/>
          <a:lstStyle/>
          <a:p>
            <a:r>
              <a:rPr lang="fi-FI" dirty="0"/>
              <a:t>Kauhavan lukion lehtihanke</a:t>
            </a:r>
            <a:endParaRPr lang="fi-FI" noProof="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443294B-D18C-FC4E-8D93-52F82D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802" y="2592197"/>
            <a:ext cx="9144000" cy="11992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dirty="0"/>
              <a:t>KEVÄT 2024</a:t>
            </a:r>
            <a:endParaRPr lang="fi-FI" noProof="0" dirty="0"/>
          </a:p>
          <a:p>
            <a:pPr>
              <a:lnSpc>
                <a:spcPct val="80000"/>
              </a:lnSpc>
            </a:pPr>
            <a:endParaRPr lang="fi-FI" noProof="0" dirty="0"/>
          </a:p>
          <a:p>
            <a:pPr>
              <a:lnSpc>
                <a:spcPct val="80000"/>
              </a:lnSpc>
            </a:pP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7396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C66D85-A86F-5D0C-E008-57EC61177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" b="1"/>
          <a:stretch/>
        </p:blipFill>
        <p:spPr>
          <a:xfrm>
            <a:off x="6096001" y="10"/>
            <a:ext cx="6096000" cy="6857133"/>
          </a:xfrm>
          <a:prstGeom prst="rect">
            <a:avLst/>
          </a:prstGeom>
          <a:noFill/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7B07990-CA8E-640D-E7CF-BC14EB23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0" y="611083"/>
            <a:ext cx="5112000" cy="1422896"/>
          </a:xfrm>
        </p:spPr>
        <p:txBody>
          <a:bodyPr anchor="t">
            <a:normAutofit/>
          </a:bodyPr>
          <a:lstStyle/>
          <a:p>
            <a:r>
              <a:rPr lang="fi-FI" sz="4000" dirty="0"/>
              <a:t>Vinkit lehden teon aloittamiseen</a:t>
            </a: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9A2FACA1-C8F7-ECB1-6404-DF7CBB0493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5518" y="6414249"/>
            <a:ext cx="309984" cy="2375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1160B98-140E-4345-B1A3-2A7247C42973}" type="slidenum">
              <a:rPr lang="fi-FI" noProof="0" smtClean="0"/>
              <a:pPr>
                <a:spcAft>
                  <a:spcPts val="600"/>
                </a:spcAft>
              </a:pPr>
              <a:t>2</a:t>
            </a:fld>
            <a:endParaRPr lang="fi-FI" noProof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4C697E9-3F83-D6E3-D757-4342CF4EC9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7540" y="1912775"/>
            <a:ext cx="5459377" cy="4106102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800" dirty="0"/>
              <a:t>Pitäkää ideointipalaveri.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800" dirty="0"/>
              <a:t>Laskekaa, montako juttua tarvitaan, paljonko ne vievät lehdessä tilaa.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800" dirty="0"/>
              <a:t>Miettikää, mitä työvaiheita kukin voi tehdä.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800" dirty="0"/>
              <a:t>Pohtikaa yksittäisiä juttuja, mutta myös kokonaisuutta. Millainen paketti tästä lukijalle tulee? Matkan varrella voi tehdä muutoksia.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800" dirty="0"/>
              <a:t>Visuaalisuuden merkitys: kuvakerronta yhtä tärkeää kuin sanat ja ulkoasu. </a:t>
            </a:r>
          </a:p>
        </p:txBody>
      </p:sp>
    </p:spTree>
    <p:extLst>
      <p:ext uri="{BB962C8B-B14F-4D97-AF65-F5344CB8AC3E}">
        <p14:creationId xmlns:p14="http://schemas.microsoft.com/office/powerpoint/2010/main" val="29434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5A9B6-D56B-1893-80C9-EDE1E13F3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2AD5EE-24D3-EBF5-ECB1-6EBC186DD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" b="1"/>
          <a:stretch/>
        </p:blipFill>
        <p:spPr>
          <a:xfrm>
            <a:off x="6096001" y="10"/>
            <a:ext cx="6096000" cy="6857133"/>
          </a:xfrm>
          <a:prstGeom prst="rect">
            <a:avLst/>
          </a:prstGeom>
          <a:noFill/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FB3271B-721D-5F56-A632-D5CD7BE76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0" y="611083"/>
            <a:ext cx="5112000" cy="1301692"/>
          </a:xfrm>
        </p:spPr>
        <p:txBody>
          <a:bodyPr anchor="t">
            <a:normAutofit/>
          </a:bodyPr>
          <a:lstStyle/>
          <a:p>
            <a:r>
              <a:rPr lang="fi-FI" sz="4000" dirty="0"/>
              <a:t>Kiinnostavia juttuja</a:t>
            </a:r>
            <a:br>
              <a:rPr lang="fi-FI" sz="4000" dirty="0"/>
            </a:br>
            <a:r>
              <a:rPr lang="fi-FI" sz="4000" dirty="0"/>
              <a:t>ja kivoja kuvia, helppoa</a:t>
            </a: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8E98918-D08A-F68A-FA8E-074C31731AB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5518" y="6414249"/>
            <a:ext cx="309984" cy="23756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1160B98-140E-4345-B1A3-2A7247C42973}" type="slidenum">
              <a:rPr lang="fi-FI" noProof="0" smtClean="0"/>
              <a:pPr>
                <a:spcAft>
                  <a:spcPts val="600"/>
                </a:spcAft>
              </a:pPr>
              <a:t>3</a:t>
            </a:fld>
            <a:endParaRPr lang="fi-FI" noProof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91D302C-3636-B1E5-5152-EE576CA192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7540" y="1912775"/>
            <a:ext cx="5459377" cy="4106102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800" dirty="0"/>
              <a:t>Mikä on tämän meidän lehtemme idea?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800" dirty="0"/>
              <a:t>Miten kuvitamme jutut?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800" dirty="0"/>
              <a:t>Henkilökuvan voi ottaa muutenkin kuin siten että kohde poseeraa. Katsokaa lehden kuvia myös kokonaisuutena, vaihtelu virkistää ja tuo rytmiä.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800" dirty="0"/>
              <a:t>Myös kännykällä saa riittävän hyviä kuvia. Tarkenna, ja mene tarpeeksi lähelle. Voit rajata rohkeasti kuvia. Pidä alkuperäinen tallessa.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800" dirty="0"/>
              <a:t>Pyydä hymyä kuvattavalta, se tuo lehteen kivaa fiilistä. Kaveri voi olla mukana kuvaamassa. </a:t>
            </a:r>
          </a:p>
        </p:txBody>
      </p:sp>
    </p:spTree>
    <p:extLst>
      <p:ext uri="{BB962C8B-B14F-4D97-AF65-F5344CB8AC3E}">
        <p14:creationId xmlns:p14="http://schemas.microsoft.com/office/powerpoint/2010/main" val="218443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BF37-70E6-0509-E0F4-E02C6CC08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CE54AC-F3D6-D35F-D4FF-8008D04BDA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7540" y="2152650"/>
            <a:ext cx="6817659" cy="3651303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ts val="800"/>
              </a:spcBef>
            </a:pPr>
            <a:r>
              <a:rPr lang="fi-FI" sz="1600" b="1" dirty="0">
                <a:latin typeface="Roboto" panose="02000000000000000000" pitchFamily="2" charset="0"/>
                <a:ea typeface="Roboto" panose="02000000000000000000" pitchFamily="2" charset="0"/>
              </a:rPr>
              <a:t>Jotain, mikä on monien mielestä kiinnostavaa ja tapahtuu juuri nyt</a:t>
            </a:r>
            <a:endParaRPr lang="fi-FI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800"/>
              </a:spcBef>
            </a:pPr>
            <a:r>
              <a:rPr lang="fi-FI" sz="1600" dirty="0">
                <a:latin typeface="Roboto" panose="02000000000000000000" pitchFamily="2" charset="0"/>
                <a:ea typeface="Roboto" panose="02000000000000000000" pitchFamily="2" charset="0"/>
              </a:rPr>
              <a:t>Pohdi, mitä lukijat haluavat aiheesta tietää. Uutinen vastaa kysymyksiin </a:t>
            </a:r>
            <a:r>
              <a:rPr lang="fi-FI" sz="1600" b="1" dirty="0">
                <a:latin typeface="Roboto" panose="02000000000000000000" pitchFamily="2" charset="0"/>
                <a:ea typeface="Roboto" panose="02000000000000000000" pitchFamily="2" charset="0"/>
              </a:rPr>
              <a:t>mitä, missä, milloin, miksi, miten</a:t>
            </a:r>
            <a:r>
              <a:rPr lang="fi-FI" sz="1600" dirty="0">
                <a:latin typeface="Roboto" panose="02000000000000000000" pitchFamily="2" charset="0"/>
                <a:ea typeface="Roboto" panose="02000000000000000000" pitchFamily="2" charset="0"/>
              </a:rPr>
              <a:t>? </a:t>
            </a:r>
          </a:p>
          <a:p>
            <a:pPr>
              <a:spcBef>
                <a:spcPts val="800"/>
              </a:spcBef>
            </a:pPr>
            <a:r>
              <a:rPr lang="fi-FI" sz="1600" b="1" dirty="0">
                <a:latin typeface="Roboto" panose="02000000000000000000" pitchFamily="2" charset="0"/>
                <a:ea typeface="Roboto" panose="02000000000000000000" pitchFamily="2" charset="0"/>
              </a:rPr>
              <a:t>Ravistele rohkeasti totuttua</a:t>
            </a:r>
            <a:r>
              <a:rPr lang="fi-FI" sz="1600" dirty="0">
                <a:latin typeface="Roboto" panose="02000000000000000000" pitchFamily="2" charset="0"/>
                <a:ea typeface="Roboto" panose="02000000000000000000" pitchFamily="2" charset="0"/>
              </a:rPr>
              <a:t>: tavallinenkin voi olla kiinnostavaa ja uutinen saa herättää tunteita (selviytymistarinat sairaudesta, kiusaamisesta). Maailma on täynnä aiheita.</a:t>
            </a:r>
          </a:p>
          <a:p>
            <a:pPr>
              <a:spcBef>
                <a:spcPts val="800"/>
              </a:spcBef>
            </a:pPr>
            <a:r>
              <a:rPr lang="fi-FI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Mistä aiheen voi löytää? Kaverin juttelusta, somesta, mediasta, kadulta.</a:t>
            </a:r>
          </a:p>
          <a:p>
            <a:pPr>
              <a:spcBef>
                <a:spcPts val="800"/>
              </a:spcBef>
            </a:pPr>
            <a:r>
              <a:rPr lang="fi-FI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Näkökulmita</a:t>
            </a:r>
            <a:r>
              <a:rPr lang="fi-FI" sz="1600" dirty="0">
                <a:latin typeface="Roboto" panose="02000000000000000000" pitchFamily="2" charset="0"/>
                <a:ea typeface="Roboto" panose="02000000000000000000" pitchFamily="2" charset="0"/>
              </a:rPr>
              <a:t>: mikä on kiinnostava tapa tulla aiheeseen sisään, millä herättää lukijan mielenkiinto. Uutinen kertoo tärkeimmän ensin. Se voi olla faktan ohella vaikkapa mielipide. </a:t>
            </a:r>
          </a:p>
          <a:p>
            <a:pPr>
              <a:spcBef>
                <a:spcPts val="800"/>
              </a:spcBef>
            </a:pPr>
            <a:r>
              <a:rPr lang="fi-FI" sz="1600" b="1" dirty="0">
                <a:latin typeface="Roboto" panose="02000000000000000000" pitchFamily="2" charset="0"/>
                <a:ea typeface="Roboto" panose="02000000000000000000" pitchFamily="2" charset="0"/>
              </a:rPr>
              <a:t>Kirjoita napakasti</a:t>
            </a:r>
            <a:r>
              <a:rPr lang="fi-FI" sz="1600" dirty="0">
                <a:latin typeface="Roboto" panose="02000000000000000000" pitchFamily="2" charset="0"/>
                <a:ea typeface="Roboto" panose="02000000000000000000" pitchFamily="2" charset="0"/>
              </a:rPr>
              <a:t>, selkeää ja ymmärrettävää kieltä. Pyydä kaveria lukemaan tekstisi. Anna oman äänesi ja tyylisi kuulua jos niin haluat. </a:t>
            </a:r>
          </a:p>
          <a:p>
            <a:pPr marL="0" indent="0">
              <a:spcBef>
                <a:spcPts val="800"/>
              </a:spcBef>
              <a:buNone/>
            </a:pPr>
            <a:endParaRPr lang="fi-FI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67970" lvl="1" indent="0">
              <a:spcBef>
                <a:spcPts val="800"/>
              </a:spcBef>
              <a:buNone/>
            </a:pPr>
            <a:endParaRPr lang="fi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9B2EF22-7DFE-8A32-0D00-2F7699CBE48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98E7C-3F2A-4C3A-AAE4-E5CCDB8B8721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FAF7F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20.2.2024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FAF7F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759E379-0E2C-EA14-CBC6-D5D7BA27774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FAF7F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FAF7F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Kuva 3" descr="Kuva, joka sisältää kohteen Ihmisen kasvot, vaate, henkilö, violetti&#10;&#10;Kuvaus luotu automaattisesti">
            <a:extLst>
              <a:ext uri="{FF2B5EF4-FFF2-40B4-BE49-F238E27FC236}">
                <a16:creationId xmlns:a16="http://schemas.microsoft.com/office/drawing/2014/main" id="{172C6672-98DC-7832-4A1A-2D96B18AC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03F78C-4E88-D4D6-A9DE-61B8EA2BCA67}"/>
              </a:ext>
            </a:extLst>
          </p:cNvPr>
          <p:cNvSpPr txBox="1">
            <a:spLocks/>
          </p:cNvSpPr>
          <p:nvPr/>
        </p:nvSpPr>
        <p:spPr>
          <a:xfrm>
            <a:off x="497541" y="1054047"/>
            <a:ext cx="6674784" cy="658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rgbClr val="734AF5"/>
                </a:solidFill>
                <a:latin typeface="Fira Sans Condensed ExtraBold"/>
              </a:rPr>
              <a:t>Mikä on uutinen?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734AF5"/>
              </a:solidFill>
              <a:effectLst/>
              <a:uLnTx/>
              <a:uFillTx/>
              <a:latin typeface="Fira Sans Condensed Extra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398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5C288-B0DE-3D5D-9EA4-16AE530DA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677E4F-5C41-273E-B5AB-FEE6B0A2AF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7540" y="1921398"/>
            <a:ext cx="8414966" cy="3882556"/>
          </a:xfrm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fi-FI" sz="5600" dirty="0">
                <a:latin typeface="Roboto" panose="02000000000000000000" pitchFamily="2" charset="0"/>
                <a:ea typeface="Roboto" panose="02000000000000000000" pitchFamily="2" charset="0"/>
              </a:rPr>
              <a:t>-</a:t>
            </a:r>
            <a:r>
              <a:rPr lang="fi-FI" sz="6400" dirty="0">
                <a:latin typeface="Roboto" panose="02000000000000000000" pitchFamily="2" charset="0"/>
                <a:ea typeface="Roboto" panose="02000000000000000000" pitchFamily="2" charset="0"/>
              </a:rPr>
              <a:t>Komiat-lehti on sitoutunut </a:t>
            </a:r>
            <a:r>
              <a:rPr lang="fi-FI" sz="6400" b="1" dirty="0">
                <a:latin typeface="Roboto" panose="02000000000000000000" pitchFamily="2" charset="0"/>
                <a:ea typeface="Roboto" panose="02000000000000000000" pitchFamily="2" charset="0"/>
              </a:rPr>
              <a:t>Journalistin ohjeisiin</a:t>
            </a:r>
            <a:r>
              <a:rPr lang="fi-FI" sz="6400" dirty="0">
                <a:latin typeface="Roboto" panose="02000000000000000000" pitchFamily="2" charset="0"/>
                <a:ea typeface="Roboto" panose="02000000000000000000" pitchFamily="2" charset="0"/>
              </a:rPr>
              <a:t>, jotka määrittelevät hyvän journalistisen tavan. Tarkistamme ennen julkaisua, että juttujen tiedot pitävät paikkansa. Koskee kaikkea lehdessä julkaistua. Luottamus on tärkein toimittajan arvo.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i-FI" sz="6400" dirty="0">
                <a:latin typeface="Roboto" panose="02000000000000000000" pitchFamily="2" charset="0"/>
                <a:ea typeface="Roboto" panose="02000000000000000000" pitchFamily="2" charset="0"/>
              </a:rPr>
              <a:t>Miten työskentelemme?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i-FI" sz="6400" dirty="0">
                <a:latin typeface="Roboto" panose="02000000000000000000" pitchFamily="2" charset="0"/>
                <a:ea typeface="Roboto" panose="02000000000000000000" pitchFamily="2" charset="0"/>
              </a:rPr>
              <a:t>Hanki tietoa </a:t>
            </a:r>
            <a:r>
              <a:rPr lang="fi-FI" sz="6400" b="1" dirty="0">
                <a:latin typeface="Roboto" panose="02000000000000000000" pitchFamily="2" charset="0"/>
                <a:ea typeface="Roboto" panose="02000000000000000000" pitchFamily="2" charset="0"/>
              </a:rPr>
              <a:t>monista eri lähteistä</a:t>
            </a:r>
            <a:r>
              <a:rPr lang="fi-FI" sz="64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i-FI" sz="6400" dirty="0">
                <a:latin typeface="Roboto" panose="02000000000000000000" pitchFamily="2" charset="0"/>
                <a:ea typeface="Roboto" panose="02000000000000000000" pitchFamily="2" charset="0"/>
              </a:rPr>
              <a:t>Arvioi niiden luotettavuutta: kuulopuheita tai somessa esitettyä ei julkaista sellaisenaan, vaan varmistetaan tiedot, esimerkiksi haastattelemalla asiantuntijoita, käymällä paikan päällä itse tekemässä havaintoja tai hankkimalla kirjallisia dokumentteja. </a:t>
            </a:r>
          </a:p>
          <a:p>
            <a:pPr marL="0" indent="0">
              <a:spcBef>
                <a:spcPts val="800"/>
              </a:spcBef>
              <a:buNone/>
            </a:pPr>
            <a:br>
              <a:rPr lang="fi-FI" sz="6400" dirty="0">
                <a:latin typeface="Roboto"/>
                <a:ea typeface="Roboto"/>
                <a:cs typeface="Roboto"/>
              </a:rPr>
            </a:br>
            <a:r>
              <a:rPr lang="fi-FI" sz="6400" dirty="0">
                <a:latin typeface="Roboto"/>
                <a:ea typeface="Roboto"/>
                <a:cs typeface="Roboto"/>
              </a:rPr>
              <a:t>Jos tulee virhe, se ei ole maailmanloppu. Oikaise virhe ja pahoittele sitä.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i-FI" sz="6400" b="1" dirty="0">
                <a:latin typeface="Roboto"/>
                <a:ea typeface="Roboto"/>
                <a:cs typeface="Roboto"/>
              </a:rPr>
              <a:t>Juttujen tarkastaminen: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i-FI" sz="6400" dirty="0">
                <a:latin typeface="Roboto"/>
                <a:ea typeface="Roboto"/>
                <a:cs typeface="Roboto"/>
              </a:rPr>
              <a:t>Periaate: haastateltava saa tarkastaa omat lausumansa. Mikään ei estä lähettämästä tarkistettavaksi koko juttua. Varaa aikaa tarkistamiseen. Pyydä kommentit sähköpostilla.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i-FI" sz="6400" dirty="0">
                <a:latin typeface="Roboto"/>
                <a:ea typeface="Roboto"/>
                <a:cs typeface="Roboto"/>
              </a:rPr>
              <a:t>Ole tarkkana sitaateissa. Voit poistaa täytesanat, </a:t>
            </a:r>
            <a:r>
              <a:rPr lang="fi-FI" sz="6400" dirty="0" err="1">
                <a:latin typeface="Roboto"/>
                <a:ea typeface="Roboto"/>
                <a:cs typeface="Roboto"/>
              </a:rPr>
              <a:t>öö</a:t>
            </a:r>
            <a:r>
              <a:rPr lang="fi-FI" sz="6400" dirty="0">
                <a:latin typeface="Roboto"/>
                <a:ea typeface="Roboto"/>
                <a:cs typeface="Roboto"/>
              </a:rPr>
              <a:t>, </a:t>
            </a:r>
            <a:r>
              <a:rPr lang="fi-FI" sz="6400" dirty="0" err="1">
                <a:latin typeface="Roboto"/>
                <a:ea typeface="Roboto"/>
                <a:cs typeface="Roboto"/>
              </a:rPr>
              <a:t>ää</a:t>
            </a:r>
            <a:r>
              <a:rPr lang="fi-FI" sz="6400" dirty="0">
                <a:latin typeface="Roboto"/>
                <a:ea typeface="Roboto"/>
                <a:cs typeface="Roboto"/>
              </a:rPr>
              <a:t>, </a:t>
            </a:r>
            <a:r>
              <a:rPr lang="fi-FI" sz="6400" dirty="0" err="1">
                <a:latin typeface="Roboto"/>
                <a:ea typeface="Roboto"/>
                <a:cs typeface="Roboto"/>
              </a:rPr>
              <a:t>tota</a:t>
            </a:r>
            <a:r>
              <a:rPr lang="fi-FI" sz="6400" dirty="0">
                <a:latin typeface="Roboto"/>
                <a:ea typeface="Roboto"/>
                <a:cs typeface="Roboto"/>
              </a:rPr>
              <a:t>, </a:t>
            </a:r>
            <a:r>
              <a:rPr lang="fi-FI" sz="6400" dirty="0" err="1">
                <a:latin typeface="Roboto"/>
                <a:ea typeface="Roboto"/>
                <a:cs typeface="Roboto"/>
              </a:rPr>
              <a:t>tuotatuota</a:t>
            </a:r>
            <a:r>
              <a:rPr lang="fi-FI" sz="6400" dirty="0">
                <a:latin typeface="Roboto"/>
                <a:ea typeface="Roboto"/>
                <a:cs typeface="Roboto"/>
              </a:rPr>
              <a:t> ym. Mitä merkittävämpi puhuja yhteiskunnallisesti, sitä vähemmän yleensä editoidaan. Jos haastattelet pääministeriä, voit jättää täytesanat. </a:t>
            </a:r>
          </a:p>
          <a:p>
            <a:pPr marL="0" indent="0">
              <a:spcBef>
                <a:spcPts val="800"/>
              </a:spcBef>
              <a:buNone/>
            </a:pPr>
            <a:endParaRPr lang="fi-FI" sz="1900" dirty="0">
              <a:latin typeface="Roboto"/>
              <a:ea typeface="Roboto"/>
              <a:cs typeface="Roboto"/>
            </a:endParaRPr>
          </a:p>
          <a:p>
            <a:pPr marL="0" indent="0">
              <a:spcBef>
                <a:spcPts val="800"/>
              </a:spcBef>
              <a:buNone/>
            </a:pPr>
            <a:endParaRPr lang="fi-FI" sz="1700" dirty="0">
              <a:latin typeface="Roboto"/>
              <a:ea typeface="Roboto"/>
              <a:cs typeface="Roboto"/>
            </a:endParaRPr>
          </a:p>
          <a:p>
            <a:pPr marL="0" indent="0">
              <a:spcBef>
                <a:spcPts val="800"/>
              </a:spcBef>
              <a:buNone/>
            </a:pPr>
            <a:endParaRPr lang="fi-FI" sz="1700" dirty="0">
              <a:latin typeface="Roboto"/>
              <a:ea typeface="Roboto"/>
              <a:cs typeface="Roboto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fi-FI" sz="1700" dirty="0">
                <a:latin typeface="Roboto"/>
                <a:ea typeface="Roboto"/>
                <a:cs typeface="Roboto"/>
              </a:rPr>
              <a:t> </a:t>
            </a:r>
          </a:p>
          <a:p>
            <a:pPr marL="0" indent="0">
              <a:spcBef>
                <a:spcPts val="800"/>
              </a:spcBef>
              <a:buNone/>
            </a:pPr>
            <a:endParaRPr lang="fi-FI" sz="1700" dirty="0">
              <a:latin typeface="Roboto"/>
              <a:ea typeface="Roboto"/>
              <a:cs typeface="Roboto"/>
            </a:endParaRPr>
          </a:p>
          <a:p>
            <a:pPr marL="0" indent="0">
              <a:spcBef>
                <a:spcPts val="800"/>
              </a:spcBef>
              <a:buNone/>
            </a:pPr>
            <a:endParaRPr lang="fi-FI" sz="1600" dirty="0">
              <a:latin typeface="Roboto"/>
              <a:ea typeface="Roboto"/>
              <a:cs typeface="Roboto"/>
            </a:endParaRPr>
          </a:p>
          <a:p>
            <a:pPr marL="0" indent="0">
              <a:spcBef>
                <a:spcPts val="800"/>
              </a:spcBef>
              <a:buNone/>
            </a:pPr>
            <a:endParaRPr lang="fi-FI" sz="1600" dirty="0">
              <a:latin typeface="Roboto"/>
              <a:ea typeface="Roboto"/>
              <a:cs typeface="Roboto"/>
            </a:endParaRPr>
          </a:p>
          <a:p>
            <a:pPr marL="0" indent="0">
              <a:spcBef>
                <a:spcPts val="800"/>
              </a:spcBef>
              <a:buNone/>
            </a:pPr>
            <a:endParaRPr lang="fi-FI" sz="145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37845" lvl="1">
              <a:spcBef>
                <a:spcPts val="800"/>
              </a:spcBef>
            </a:pPr>
            <a:endParaRPr lang="fi-FI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F300B4C-FE9E-B9EB-9F75-0E46A4A36D2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98E7C-3F2A-4C3A-AAE4-E5CCDB8B8721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FAF7F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20.2.2024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FAF7F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4171F1E-0287-4A55-FCA2-4968B1ECC9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FAF7F2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FAF7F2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C452D4-20FC-0197-CB09-2B1BD9318557}"/>
              </a:ext>
            </a:extLst>
          </p:cNvPr>
          <p:cNvSpPr txBox="1">
            <a:spLocks/>
          </p:cNvSpPr>
          <p:nvPr/>
        </p:nvSpPr>
        <p:spPr>
          <a:xfrm>
            <a:off x="497541" y="1054047"/>
            <a:ext cx="6674784" cy="658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srgbClr val="734AF5"/>
                </a:solidFill>
                <a:latin typeface="Fira Sans Condensed ExtraBold"/>
              </a:rPr>
              <a:t>Hanki tietoa ja t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734AF5"/>
                </a:solidFill>
                <a:effectLst/>
                <a:uLnTx/>
                <a:uFillTx/>
                <a:latin typeface="Fira Sans Condensed ExtraBold"/>
                <a:ea typeface="+mj-ea"/>
                <a:cs typeface="+mj-cs"/>
              </a:rPr>
              <a:t>arkista faktat</a:t>
            </a:r>
          </a:p>
        </p:txBody>
      </p:sp>
    </p:spTree>
    <p:extLst>
      <p:ext uri="{BB962C8B-B14F-4D97-AF65-F5344CB8AC3E}">
        <p14:creationId xmlns:p14="http://schemas.microsoft.com/office/powerpoint/2010/main" val="429276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88137C24-018B-18CC-637C-D94CCEC834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1FB82A9-9902-1427-E03B-D1C6A32B6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Aineiston</a:t>
            </a:r>
            <a:br>
              <a:rPr lang="fi-FI" dirty="0"/>
            </a:br>
            <a:r>
              <a:rPr lang="fi-FI" dirty="0"/>
              <a:t>toimittaminen: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5B9726-55AB-A3B1-909D-360BA5BBA69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BF1769A-B9EF-4640-A785-939CAE6260CC}" type="datetime1">
              <a:rPr lang="fi-FI" noProof="0" smtClean="0"/>
              <a:t>20.2.2024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513A7E-0E18-6536-EEBE-6B69D27754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endParaRPr lang="fi-FI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0121D3-711A-A237-CE6A-B252268993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6</a:t>
            </a:fld>
            <a:endParaRPr lang="fi-FI" noProof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FD55292-8065-AF19-2924-AC0FB9A189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/>
              <a:t>Kirjoita jutut tekstinkäsittelyohjelmalla, ilman muotoiluja, nimeä teksti otsikon nimellä.</a:t>
            </a:r>
          </a:p>
          <a:p>
            <a:r>
              <a:rPr lang="fi-FI" dirty="0"/>
              <a:t>Nimeä kuvat </a:t>
            </a:r>
            <a:r>
              <a:rPr lang="fi-FI" dirty="0" err="1"/>
              <a:t>jpg.päätteisiksi</a:t>
            </a:r>
            <a:r>
              <a:rPr lang="fi-FI" dirty="0"/>
              <a:t> </a:t>
            </a:r>
          </a:p>
          <a:p>
            <a:r>
              <a:rPr lang="fi-FI" dirty="0"/>
              <a:t>Lähetä aineisto </a:t>
            </a:r>
            <a:r>
              <a:rPr lang="fi-FI" dirty="0">
                <a:hlinkClick r:id="rId2"/>
              </a:rPr>
              <a:t>toimitus@komiat.fi</a:t>
            </a:r>
            <a:endParaRPr lang="fi-FI" dirty="0"/>
          </a:p>
          <a:p>
            <a:r>
              <a:rPr lang="fi-FI" dirty="0"/>
              <a:t>Kirjoita mukaan lyhyt viesti, mitä lähetys sisältää, esimerkiksi montako kuvaa. Jos jokin katoaa matkalla, osaamme epäillä. Kuittaamme </a:t>
            </a:r>
            <a:r>
              <a:rPr lang="fi-FI"/>
              <a:t>kaikki postit, </a:t>
            </a:r>
            <a:r>
              <a:rPr lang="fi-FI" dirty="0"/>
              <a:t>kun ehdimme ne käsitellä. Laita mukaan nimesi ja numerosi, niin tavoitamme tarvittaessa.</a:t>
            </a:r>
          </a:p>
          <a:p>
            <a:r>
              <a:rPr lang="fi-FI" dirty="0"/>
              <a:t>Jos tulee mitä tahansa kysyttävää, yhteys Marianne Lähde 050 352 4100, </a:t>
            </a:r>
            <a:r>
              <a:rPr lang="fi-FI" dirty="0">
                <a:hlinkClick r:id="rId3"/>
              </a:rPr>
              <a:t>marianne.lahde@komiat.fi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804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E51CD10C-9E47-4D8F-C129-3754C318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58" y="549763"/>
            <a:ext cx="11205883" cy="577701"/>
          </a:xfrm>
        </p:spPr>
        <p:txBody>
          <a:bodyPr/>
          <a:lstStyle/>
          <a:p>
            <a:r>
              <a:rPr lang="fi-FI" dirty="0"/>
              <a:t>LEHDEN SISÄLTÖSUUNNITELMA, esimerkkipohja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053D3A8D-A2C5-B31C-822E-FFBB735CA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58" y="1216241"/>
            <a:ext cx="2362201" cy="2343705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0" tIns="0" rIns="0" bIns="0" rtlCol="0" anchor="t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1200" b="1" dirty="0"/>
              <a:t>Juttu 1:</a:t>
            </a:r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Mistä tämä juttu kertoo: On haastetta löytää nuorille mielenkiitoisia uutisia täältä sivukyliltä.</a:t>
            </a:r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Miten tämä juttu kuvitetaan, mikä sen pituus on? Keitä kaikkia haastatellaan? Mennäänkö tapaamaan vai jututetaanko puhelimessa?</a:t>
            </a:r>
          </a:p>
          <a:p>
            <a:pPr marL="267970" indent="-267970">
              <a:spcBef>
                <a:spcPts val="600"/>
              </a:spcBef>
            </a:pPr>
            <a:endParaRPr lang="fi-FI" sz="1200" dirty="0">
              <a:ea typeface="Roboto"/>
              <a:cs typeface="Roboto"/>
            </a:endParaRPr>
          </a:p>
          <a:p>
            <a:pPr>
              <a:spcBef>
                <a:spcPts val="600"/>
              </a:spcBef>
            </a:pPr>
            <a:endParaRPr lang="fi-FI" sz="1200" dirty="0">
              <a:ea typeface="Roboto"/>
              <a:cs typeface="Roboto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2B9BFB-9BCA-E390-D2A0-863FC8AA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7</a:t>
            </a:fld>
            <a:endParaRPr lang="fi-FI" noProof="0"/>
          </a:p>
        </p:txBody>
      </p:sp>
      <p:sp>
        <p:nvSpPr>
          <p:cNvPr id="15" name="Sisällön paikkamerkki 12">
            <a:extLst>
              <a:ext uri="{FF2B5EF4-FFF2-40B4-BE49-F238E27FC236}">
                <a16:creationId xmlns:a16="http://schemas.microsoft.com/office/drawing/2014/main" id="{FDA6BDD7-92C8-1CEE-A841-1D4A26DD9F16}"/>
              </a:ext>
            </a:extLst>
          </p:cNvPr>
          <p:cNvSpPr txBox="1">
            <a:spLocks/>
          </p:cNvSpPr>
          <p:nvPr/>
        </p:nvSpPr>
        <p:spPr>
          <a:xfrm>
            <a:off x="-3436626" y="3777408"/>
            <a:ext cx="2362201" cy="234370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0" tIns="0" rIns="0" bIns="0" rtlCol="0" anchor="t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fi-FI" sz="1200" b="1">
                <a:ea typeface="Roboto"/>
                <a:cs typeface="Roboto"/>
              </a:rPr>
              <a:t>Ritva:</a:t>
            </a:r>
            <a:endParaRPr lang="fi-FI"/>
          </a:p>
          <a:p>
            <a:pPr marL="267970" indent="-267970">
              <a:spcBef>
                <a:spcPts val="600"/>
              </a:spcBef>
            </a:pPr>
            <a:r>
              <a:rPr lang="fi-FI" sz="1200">
                <a:ea typeface="Roboto"/>
                <a:cs typeface="Roboto"/>
              </a:rPr>
              <a:t>Pitäisi saada asennemuutos aikaan. Valitettavasti tämän ikäiset eivät lue lehtiä.  Enemmän juttuja 30-49 vuotiaista? Mikä heitä kiinnostaa??  Pitää kysyä heiltä itseltään. Mielipidemittaus? Digiasiat kuntoon!!</a:t>
            </a:r>
          </a:p>
        </p:txBody>
      </p:sp>
      <p:sp>
        <p:nvSpPr>
          <p:cNvPr id="16" name="Sisällön paikkamerkki 12">
            <a:extLst>
              <a:ext uri="{FF2B5EF4-FFF2-40B4-BE49-F238E27FC236}">
                <a16:creationId xmlns:a16="http://schemas.microsoft.com/office/drawing/2014/main" id="{6E68DA7D-CD3C-CF10-409A-DE958DB77518}"/>
              </a:ext>
            </a:extLst>
          </p:cNvPr>
          <p:cNvSpPr txBox="1">
            <a:spLocks/>
          </p:cNvSpPr>
          <p:nvPr/>
        </p:nvSpPr>
        <p:spPr>
          <a:xfrm>
            <a:off x="5506375" y="1216241"/>
            <a:ext cx="2362201" cy="234370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0" tIns="0" rIns="0" bIns="0" rtlCol="0" anchor="t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1200" b="1" dirty="0"/>
              <a:t>JUTTU 4:</a:t>
            </a:r>
          </a:p>
          <a:p>
            <a:pPr marL="267970" indent="-267970">
              <a:spcBef>
                <a:spcPts val="600"/>
              </a:spcBef>
            </a:pPr>
            <a:r>
              <a:rPr lang="fi-FI" sz="1200" dirty="0" err="1"/>
              <a:t>Teköälyn</a:t>
            </a:r>
            <a:r>
              <a:rPr lang="fi-FI" sz="1200" dirty="0"/>
              <a:t> hyödyntäminen. </a:t>
            </a:r>
            <a:endParaRPr lang="fi-FI" sz="1200" dirty="0">
              <a:ea typeface="Roboto"/>
              <a:cs typeface="Roboto"/>
            </a:endParaRPr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Jalkaudutaan.</a:t>
            </a:r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Kokeillaanko podcasteja?</a:t>
            </a:r>
          </a:p>
          <a:p>
            <a:pPr>
              <a:spcBef>
                <a:spcPts val="600"/>
              </a:spcBef>
            </a:pPr>
            <a:endParaRPr lang="fi-FI" sz="1200" dirty="0">
              <a:ea typeface="Roboto"/>
              <a:cs typeface="Roboto"/>
            </a:endParaRPr>
          </a:p>
        </p:txBody>
      </p:sp>
      <p:sp>
        <p:nvSpPr>
          <p:cNvPr id="17" name="Sisällön paikkamerkki 12">
            <a:extLst>
              <a:ext uri="{FF2B5EF4-FFF2-40B4-BE49-F238E27FC236}">
                <a16:creationId xmlns:a16="http://schemas.microsoft.com/office/drawing/2014/main" id="{FBDBF6F2-B294-3CDE-AAA2-F24E2100EF9B}"/>
              </a:ext>
            </a:extLst>
          </p:cNvPr>
          <p:cNvSpPr txBox="1">
            <a:spLocks/>
          </p:cNvSpPr>
          <p:nvPr/>
        </p:nvSpPr>
        <p:spPr>
          <a:xfrm>
            <a:off x="7981853" y="1216241"/>
            <a:ext cx="2362201" cy="234370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0" tIns="0" rIns="0" bIns="0" rtlCol="0" anchor="t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1200" b="1" dirty="0"/>
              <a:t>ETUSIVU: </a:t>
            </a:r>
          </a:p>
          <a:p>
            <a:pPr marL="267970" indent="-267970">
              <a:spcBef>
                <a:spcPts val="600"/>
              </a:spcBef>
            </a:pPr>
            <a:endParaRPr lang="fi-FI" sz="1200" dirty="0">
              <a:ea typeface="Roboto"/>
              <a:cs typeface="Roboto"/>
            </a:endParaRPr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Kanteen lehden logo, nimiö.</a:t>
            </a:r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Jos kannessa juttu, mikä aihe on vetävä? Entä kuva?</a:t>
            </a:r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Kiinnostaako kansi tarttumaan lehteen ja lukemaan sen?</a:t>
            </a:r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Usein kaksi tai useampi kuva toimii paremmin kuin yksi iso. Panosta elementteihin. </a:t>
            </a:r>
          </a:p>
        </p:txBody>
      </p:sp>
      <p:sp>
        <p:nvSpPr>
          <p:cNvPr id="18" name="Sisällön paikkamerkki 12">
            <a:extLst>
              <a:ext uri="{FF2B5EF4-FFF2-40B4-BE49-F238E27FC236}">
                <a16:creationId xmlns:a16="http://schemas.microsoft.com/office/drawing/2014/main" id="{67FBD3F7-68F5-1DCC-88CA-3E56502F6B4A}"/>
              </a:ext>
            </a:extLst>
          </p:cNvPr>
          <p:cNvSpPr txBox="1">
            <a:spLocks/>
          </p:cNvSpPr>
          <p:nvPr/>
        </p:nvSpPr>
        <p:spPr>
          <a:xfrm>
            <a:off x="5503024" y="3713151"/>
            <a:ext cx="2362201" cy="234370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0" tIns="0" rIns="0" bIns="0" rtlCol="0" anchor="t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1200" b="1" dirty="0"/>
              <a:t>TAKASIVU: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fi-FI" sz="1200" b="1" dirty="0"/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Mihin lehti loppuu?</a:t>
            </a:r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Apinalaatikko eli tekijätiedot sekä julkaisijan tiedot. </a:t>
            </a:r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Mainosten ja juttujen hyvä rytmittely läpi lehden. </a:t>
            </a:r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Halutaanko palautetta, sitä voi pyytää takakannessa. </a:t>
            </a:r>
          </a:p>
          <a:p>
            <a:pPr marL="267970" indent="-267970">
              <a:spcBef>
                <a:spcPts val="600"/>
              </a:spcBef>
            </a:pPr>
            <a:endParaRPr lang="fi-FI" sz="1200" dirty="0">
              <a:ea typeface="Roboto"/>
              <a:cs typeface="Roboto"/>
            </a:endParaRPr>
          </a:p>
          <a:p>
            <a:pPr marL="267970" indent="-267970">
              <a:spcBef>
                <a:spcPts val="600"/>
              </a:spcBef>
            </a:pPr>
            <a:endParaRPr lang="fi-FI" sz="1200" dirty="0">
              <a:ea typeface="Roboto"/>
              <a:cs typeface="Roboto"/>
            </a:endParaRPr>
          </a:p>
          <a:p>
            <a:pPr marL="0" indent="0">
              <a:spcBef>
                <a:spcPts val="600"/>
              </a:spcBef>
              <a:buNone/>
            </a:pPr>
            <a:endParaRPr lang="fi-FI" sz="1200" dirty="0">
              <a:ea typeface="Roboto"/>
              <a:cs typeface="Roboto"/>
            </a:endParaRPr>
          </a:p>
        </p:txBody>
      </p:sp>
      <p:sp>
        <p:nvSpPr>
          <p:cNvPr id="19" name="Sisällön paikkamerkki 12">
            <a:extLst>
              <a:ext uri="{FF2B5EF4-FFF2-40B4-BE49-F238E27FC236}">
                <a16:creationId xmlns:a16="http://schemas.microsoft.com/office/drawing/2014/main" id="{B6E5A5F8-EB68-5E62-70C4-4FC6EF513694}"/>
              </a:ext>
            </a:extLst>
          </p:cNvPr>
          <p:cNvSpPr txBox="1">
            <a:spLocks/>
          </p:cNvSpPr>
          <p:nvPr/>
        </p:nvSpPr>
        <p:spPr>
          <a:xfrm>
            <a:off x="493058" y="3713152"/>
            <a:ext cx="2362201" cy="234370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0" tIns="0" rIns="0" bIns="0" rtlCol="0" anchor="t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1200" b="1" dirty="0"/>
              <a:t>JUTTU 2: </a:t>
            </a:r>
          </a:p>
          <a:p>
            <a:pPr marL="267970" indent="-267970">
              <a:spcBef>
                <a:spcPts val="600"/>
              </a:spcBef>
            </a:pPr>
            <a:r>
              <a:rPr lang="fi-FI" sz="1200" dirty="0"/>
              <a:t>Kohdennettua sisältöä</a:t>
            </a:r>
            <a:endParaRPr lang="fi-FI" sz="1200" dirty="0">
              <a:ea typeface="Roboto"/>
              <a:cs typeface="Roboto"/>
            </a:endParaRPr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Monipuolista sisältöä</a:t>
            </a:r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Digitaalinen läsnäolo</a:t>
            </a:r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Osallistuminen yhteisöön</a:t>
            </a:r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Houkutteleva visuaalinen ilme</a:t>
            </a:r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Alennukset ja tarjoukset</a:t>
            </a:r>
          </a:p>
          <a:p>
            <a:pPr marL="267970" indent="-267970">
              <a:spcBef>
                <a:spcPts val="600"/>
              </a:spcBef>
            </a:pPr>
            <a:r>
              <a:rPr lang="fi-FI" sz="1200" dirty="0">
                <a:ea typeface="Roboto"/>
                <a:cs typeface="Roboto"/>
              </a:rPr>
              <a:t>Yhteistyö paikallisten vaikuttajien kanssa</a:t>
            </a:r>
          </a:p>
          <a:p>
            <a:pPr marL="267970" indent="-267970">
              <a:spcBef>
                <a:spcPts val="600"/>
              </a:spcBef>
            </a:pPr>
            <a:endParaRPr lang="fi-FI" sz="1200" dirty="0">
              <a:ea typeface="Roboto"/>
              <a:cs typeface="Roboto"/>
            </a:endParaRPr>
          </a:p>
        </p:txBody>
      </p:sp>
      <p:sp>
        <p:nvSpPr>
          <p:cNvPr id="20" name="Sisällön paikkamerkki 12">
            <a:extLst>
              <a:ext uri="{FF2B5EF4-FFF2-40B4-BE49-F238E27FC236}">
                <a16:creationId xmlns:a16="http://schemas.microsoft.com/office/drawing/2014/main" id="{C2C29E66-CE27-EEA6-9575-89BC910FF9FA}"/>
              </a:ext>
            </a:extLst>
          </p:cNvPr>
          <p:cNvSpPr txBox="1">
            <a:spLocks/>
          </p:cNvSpPr>
          <p:nvPr/>
        </p:nvSpPr>
        <p:spPr>
          <a:xfrm>
            <a:off x="2998041" y="3713152"/>
            <a:ext cx="2362201" cy="259508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8288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1200" b="1" dirty="0"/>
              <a:t>JUTTU 3:</a:t>
            </a:r>
          </a:p>
          <a:p>
            <a:pPr rtl="0">
              <a:spcBef>
                <a:spcPts val="600"/>
              </a:spcBef>
            </a:pPr>
            <a:r>
              <a:rPr lang="fi-FI" sz="1200" dirty="0">
                <a:effectLst/>
              </a:rPr>
              <a:t>Toimittajien pitäisi näkyä enemmän nuorison keskuudessa</a:t>
            </a:r>
          </a:p>
          <a:p>
            <a:pPr rtl="0">
              <a:spcBef>
                <a:spcPts val="600"/>
              </a:spcBef>
            </a:pPr>
            <a:r>
              <a:rPr lang="fi-FI" sz="1200" dirty="0">
                <a:effectLst/>
              </a:rPr>
              <a:t>Kampanjoita tietyille kohderyhmille</a:t>
            </a:r>
          </a:p>
          <a:p>
            <a:pPr rtl="0">
              <a:spcBef>
                <a:spcPts val="600"/>
              </a:spcBef>
            </a:pPr>
            <a:r>
              <a:rPr lang="fi-FI" sz="1200" dirty="0">
                <a:effectLst/>
              </a:rPr>
              <a:t>Enemmän pitäisi pitää ääntä itsestään, tehdä lehdestä sellainen, että ”sitä ilman ei pärjää”</a:t>
            </a:r>
          </a:p>
          <a:p>
            <a:pPr>
              <a:spcBef>
                <a:spcPts val="600"/>
              </a:spcBef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28679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otsikko 7">
            <a:extLst>
              <a:ext uri="{FF2B5EF4-FFF2-40B4-BE49-F238E27FC236}">
                <a16:creationId xmlns:a16="http://schemas.microsoft.com/office/drawing/2014/main" id="{ABA23820-DAB6-42BA-7EBB-E955CBE3D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852" y="1805652"/>
            <a:ext cx="10275348" cy="2257062"/>
          </a:xfrm>
        </p:spPr>
        <p:txBody>
          <a:bodyPr/>
          <a:lstStyle/>
          <a:p>
            <a:r>
              <a:rPr lang="fi-FI" sz="4400" dirty="0"/>
              <a:t>Kiitos kiinnostuksestanne, työniloa! </a:t>
            </a:r>
          </a:p>
        </p:txBody>
      </p:sp>
    </p:spTree>
    <p:extLst>
      <p:ext uri="{BB962C8B-B14F-4D97-AF65-F5344CB8AC3E}">
        <p14:creationId xmlns:p14="http://schemas.microsoft.com/office/powerpoint/2010/main" val="4226578988"/>
      </p:ext>
    </p:extLst>
  </p:cSld>
  <p:clrMapOvr>
    <a:masterClrMapping/>
  </p:clrMapOvr>
</p:sld>
</file>

<file path=ppt/theme/theme1.xml><?xml version="1.0" encoding="utf-8"?>
<a:theme xmlns:a="http://schemas.openxmlformats.org/drawingml/2006/main" name="Ilkka">
  <a:themeElements>
    <a:clrScheme name="ilkka">
      <a:dk1>
        <a:sysClr val="windowText" lastClr="000000"/>
      </a:dk1>
      <a:lt1>
        <a:srgbClr val="FFFFFF"/>
      </a:lt1>
      <a:dk2>
        <a:srgbClr val="734AF5"/>
      </a:dk2>
      <a:lt2>
        <a:srgbClr val="FAF7F2"/>
      </a:lt2>
      <a:accent1>
        <a:srgbClr val="734AF5"/>
      </a:accent1>
      <a:accent2>
        <a:srgbClr val="FF82F7"/>
      </a:accent2>
      <a:accent3>
        <a:srgbClr val="9E8761"/>
      </a:accent3>
      <a:accent4>
        <a:srgbClr val="C2B3FF"/>
      </a:accent4>
      <a:accent5>
        <a:srgbClr val="FF5400"/>
      </a:accent5>
      <a:accent6>
        <a:srgbClr val="FFF000"/>
      </a:accent6>
      <a:hlink>
        <a:srgbClr val="0563C1"/>
      </a:hlink>
      <a:folHlink>
        <a:srgbClr val="954F72"/>
      </a:folHlink>
    </a:clrScheme>
    <a:fontScheme name="ilkka">
      <a:majorFont>
        <a:latin typeface="Fira Sans Condensed Extra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kka_presentation_template" id="{5A65BE82-15D6-4387-9831-757C3A8CE34E}" vid="{8F3A09B4-3819-426E-BBB8-2AA2165598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26F5BC24BE94D8B77ACD216431B95" ma:contentTypeVersion="14" ma:contentTypeDescription="Create a new document." ma:contentTypeScope="" ma:versionID="8e3a1727d6022a606904df49125f3a8b">
  <xsd:schema xmlns:xsd="http://www.w3.org/2001/XMLSchema" xmlns:xs="http://www.w3.org/2001/XMLSchema" xmlns:p="http://schemas.microsoft.com/office/2006/metadata/properties" xmlns:ns2="aacebd15-1444-4d3a-b90b-59ebc1c7cec2" xmlns:ns3="052fdfd1-ea79-46ec-a44c-fde7beda61e3" targetNamespace="http://schemas.microsoft.com/office/2006/metadata/properties" ma:root="true" ma:fieldsID="1b0240a35b7cf7d24c166a37c62cffec" ns2:_="" ns3:_="">
    <xsd:import namespace="aacebd15-1444-4d3a-b90b-59ebc1c7cec2"/>
    <xsd:import namespace="052fdfd1-ea79-46ec-a44c-fde7beda61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Vuosi2019" minOccurs="0"/>
                <xsd:element ref="ns2:vuosi2020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ebd15-1444-4d3a-b90b-59ebc1c7c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Vuosi2019" ma:index="14" nillable="true" ma:displayName="Vuosi 2019" ma:default="2019-12-31T00:00:00Z" ma:format="DateOnly" ma:internalName="Vuosi2019">
      <xsd:simpleType>
        <xsd:restriction base="dms:DateTime"/>
      </xsd:simpleType>
    </xsd:element>
    <xsd:element name="vuosi2020" ma:index="15" nillable="true" ma:displayName="vuosi 2020" ma:default="2020-12-31T00:00:00Z" ma:format="DateOnly" ma:internalName="vuosi2020">
      <xsd:simpleType>
        <xsd:restriction base="dms:DateTim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788eafd-6415-47f5-9123-a22808f4ed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fdfd1-ea79-46ec-a44c-fde7beda61e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6a4d432-38da-4a1e-9429-3748981eb5ee}" ma:internalName="TaxCatchAll" ma:showField="CatchAllData" ma:web="052fdfd1-ea79-46ec-a44c-fde7beda61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cebd15-1444-4d3a-b90b-59ebc1c7cec2">
      <Terms xmlns="http://schemas.microsoft.com/office/infopath/2007/PartnerControls"/>
    </lcf76f155ced4ddcb4097134ff3c332f>
    <TaxCatchAll xmlns="052fdfd1-ea79-46ec-a44c-fde7beda61e3" xsi:nil="true"/>
    <Vuosi2019 xmlns="aacebd15-1444-4d3a-b90b-59ebc1c7cec2">2019-12-31T00:00:00+00:00</Vuosi2019>
    <vuosi2020 xmlns="aacebd15-1444-4d3a-b90b-59ebc1c7cec2">2020-12-31T00:00:00+00:00</vuosi2020>
  </documentManagement>
</p:properties>
</file>

<file path=customXml/itemProps1.xml><?xml version="1.0" encoding="utf-8"?>
<ds:datastoreItem xmlns:ds="http://schemas.openxmlformats.org/officeDocument/2006/customXml" ds:itemID="{45E31386-4A62-414C-9A73-DF11BA8493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535E95-7425-4B4D-AD18-0A0B71455FFC}">
  <ds:schemaRefs>
    <ds:schemaRef ds:uri="052fdfd1-ea79-46ec-a44c-fde7beda61e3"/>
    <ds:schemaRef ds:uri="aacebd15-1444-4d3a-b90b-59ebc1c7ce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0DAD6A1-5AA7-4D9B-A4C1-BEB41599A5FC}">
  <ds:schemaRefs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52fdfd1-ea79-46ec-a44c-fde7beda61e3"/>
    <ds:schemaRef ds:uri="aacebd15-1444-4d3a-b90b-59ebc1c7ce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Ilkka</Template>
  <TotalTime>65</TotalTime>
  <Words>1106</Words>
  <Application>Microsoft Office PowerPoint</Application>
  <PresentationFormat>Laajakuva</PresentationFormat>
  <Paragraphs>128</Paragraphs>
  <Slides>8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Roboto</vt:lpstr>
      <vt:lpstr>Fira Sans Condensed ExtraBold</vt:lpstr>
      <vt:lpstr>Calibri</vt:lpstr>
      <vt:lpstr>Crimson Pro</vt:lpstr>
      <vt:lpstr>Ilkka</vt:lpstr>
      <vt:lpstr>Kauhavan lukion lehtihanke</vt:lpstr>
      <vt:lpstr>Vinkit lehden teon aloittamiseen</vt:lpstr>
      <vt:lpstr>Kiinnostavia juttuja ja kivoja kuvia, helppoa</vt:lpstr>
      <vt:lpstr>PowerPoint-esitys</vt:lpstr>
      <vt:lpstr>PowerPoint-esitys</vt:lpstr>
      <vt:lpstr>Aineiston toimittaminen:</vt:lpstr>
      <vt:lpstr>LEHDEN SISÄLTÖSUUNNITELMA, esimerkkipohja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Strategia 2026</dc:title>
  <dc:creator>Perttu Monthan</dc:creator>
  <cp:lastModifiedBy>Toni Uusimäki</cp:lastModifiedBy>
  <cp:revision>41</cp:revision>
  <cp:lastPrinted>2023-05-11T11:28:01Z</cp:lastPrinted>
  <dcterms:created xsi:type="dcterms:W3CDTF">2023-03-22T09:07:28Z</dcterms:created>
  <dcterms:modified xsi:type="dcterms:W3CDTF">2024-02-20T06:53:07Z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Order">
    <vt:r8>15000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ContentTypeId">
    <vt:lpwstr>0x01010061126F5BC24BE94D8B77ACD216431B95</vt:lpwstr>
  </property>
</Properties>
</file>