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7" r:id="rId2"/>
    <p:sldId id="298" r:id="rId3"/>
    <p:sldId id="259" r:id="rId4"/>
    <p:sldId id="270" r:id="rId5"/>
    <p:sldId id="260" r:id="rId6"/>
    <p:sldId id="315" r:id="rId7"/>
    <p:sldId id="262" r:id="rId8"/>
    <p:sldId id="308" r:id="rId9"/>
    <p:sldId id="301" r:id="rId10"/>
    <p:sldId id="327" r:id="rId11"/>
    <p:sldId id="329" r:id="rId12"/>
    <p:sldId id="309" r:id="rId13"/>
    <p:sldId id="310" r:id="rId14"/>
    <p:sldId id="302" r:id="rId15"/>
    <p:sldId id="300" r:id="rId16"/>
    <p:sldId id="263" r:id="rId17"/>
    <p:sldId id="330" r:id="rId18"/>
    <p:sldId id="331" r:id="rId19"/>
    <p:sldId id="332" r:id="rId20"/>
    <p:sldId id="264" r:id="rId21"/>
    <p:sldId id="333" r:id="rId22"/>
    <p:sldId id="271" r:id="rId23"/>
    <p:sldId id="334" r:id="rId24"/>
    <p:sldId id="335" r:id="rId25"/>
    <p:sldId id="336" r:id="rId26"/>
    <p:sldId id="328" r:id="rId27"/>
    <p:sldId id="267" r:id="rId28"/>
    <p:sldId id="314" r:id="rId29"/>
    <p:sldId id="269" r:id="rId30"/>
  </p:sldIdLst>
  <p:sldSz cx="12192000" cy="6858000"/>
  <p:notesSz cx="6797675" cy="9926638"/>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102" d="100"/>
          <a:sy n="102" d="100"/>
        </p:scale>
        <p:origin x="834" y="31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E75252E-B423-4937-BE95-ED86180C2987}" type="datetimeFigureOut">
              <a:rPr lang="fi-FI" smtClean="0"/>
              <a:pPr/>
              <a:t>19.11.2025</a:t>
            </a:fld>
            <a:endParaRPr lang="fi-FI"/>
          </a:p>
        </p:txBody>
      </p:sp>
      <p:sp>
        <p:nvSpPr>
          <p:cNvPr id="4" name="Dian kuvan paikkamerkki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62BBE8E-2722-4F1D-999D-6E87A5C8FFE5}" type="slidenum">
              <a:rPr lang="fi-FI" smtClean="0"/>
              <a:pPr/>
              <a:t>‹#›</a:t>
            </a:fld>
            <a:endParaRPr lang="fi-FI"/>
          </a:p>
        </p:txBody>
      </p:sp>
    </p:spTree>
    <p:extLst>
      <p:ext uri="{BB962C8B-B14F-4D97-AF65-F5344CB8AC3E}">
        <p14:creationId xmlns:p14="http://schemas.microsoft.com/office/powerpoint/2010/main" val="1500022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5BE6F5-08D5-4CB5-9800-36DEAAC0FCED}" type="slidenum">
              <a:rPr lang="fi-FI" altLang="fi-FI"/>
              <a:pPr/>
              <a:t>3</a:t>
            </a:fld>
            <a:endParaRPr lang="fi-FI" altLang="fi-FI"/>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fi-FI" altLang="fi-FI"/>
          </a:p>
        </p:txBody>
      </p:sp>
    </p:spTree>
    <p:extLst>
      <p:ext uri="{BB962C8B-B14F-4D97-AF65-F5344CB8AC3E}">
        <p14:creationId xmlns:p14="http://schemas.microsoft.com/office/powerpoint/2010/main" val="183572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5BE6F5-08D5-4CB5-9800-36DEAAC0FCED}" type="slidenum">
              <a:rPr lang="fi-FI" altLang="fi-FI"/>
              <a:pPr/>
              <a:t>12</a:t>
            </a:fld>
            <a:endParaRPr lang="fi-FI" altLang="fi-FI"/>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fi-FI" altLang="fi-FI"/>
          </a:p>
        </p:txBody>
      </p:sp>
    </p:spTree>
    <p:extLst>
      <p:ext uri="{BB962C8B-B14F-4D97-AF65-F5344CB8AC3E}">
        <p14:creationId xmlns:p14="http://schemas.microsoft.com/office/powerpoint/2010/main" val="1929762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5BE6F5-08D5-4CB5-9800-36DEAAC0FCED}" type="slidenum">
              <a:rPr lang="fi-FI" altLang="fi-FI"/>
              <a:pPr/>
              <a:t>13</a:t>
            </a:fld>
            <a:endParaRPr lang="fi-FI" altLang="fi-FI"/>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fi-FI" altLang="fi-FI"/>
          </a:p>
        </p:txBody>
      </p:sp>
    </p:spTree>
    <p:extLst>
      <p:ext uri="{BB962C8B-B14F-4D97-AF65-F5344CB8AC3E}">
        <p14:creationId xmlns:p14="http://schemas.microsoft.com/office/powerpoint/2010/main" val="2244163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5BE6F5-08D5-4CB5-9800-36DEAAC0FCED}" type="slidenum">
              <a:rPr lang="fi-FI" altLang="fi-FI"/>
              <a:pPr/>
              <a:t>14</a:t>
            </a:fld>
            <a:endParaRPr lang="fi-FI" altLang="fi-FI"/>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fi-FI" altLang="fi-FI"/>
          </a:p>
        </p:txBody>
      </p:sp>
    </p:spTree>
    <p:extLst>
      <p:ext uri="{BB962C8B-B14F-4D97-AF65-F5344CB8AC3E}">
        <p14:creationId xmlns:p14="http://schemas.microsoft.com/office/powerpoint/2010/main" val="37084176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5BE6F5-08D5-4CB5-9800-36DEAAC0FCED}" type="slidenum">
              <a:rPr lang="fi-FI" altLang="fi-FI"/>
              <a:pPr/>
              <a:t>15</a:t>
            </a:fld>
            <a:endParaRPr lang="fi-FI" altLang="fi-FI"/>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fi-FI" altLang="fi-FI"/>
          </a:p>
        </p:txBody>
      </p:sp>
    </p:spTree>
    <p:extLst>
      <p:ext uri="{BB962C8B-B14F-4D97-AF65-F5344CB8AC3E}">
        <p14:creationId xmlns:p14="http://schemas.microsoft.com/office/powerpoint/2010/main" val="183572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5BE6F5-08D5-4CB5-9800-36DEAAC0FCED}" type="slidenum">
              <a:rPr lang="fi-FI" altLang="fi-FI"/>
              <a:pPr/>
              <a:t>16</a:t>
            </a:fld>
            <a:endParaRPr lang="fi-FI" altLang="fi-FI"/>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fi-FI" altLang="fi-FI"/>
          </a:p>
        </p:txBody>
      </p:sp>
    </p:spTree>
    <p:extLst>
      <p:ext uri="{BB962C8B-B14F-4D97-AF65-F5344CB8AC3E}">
        <p14:creationId xmlns:p14="http://schemas.microsoft.com/office/powerpoint/2010/main" val="13213478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5BE6F5-08D5-4CB5-9800-36DEAAC0FCED}" type="slidenum">
              <a:rPr lang="fi-FI" altLang="fi-FI"/>
              <a:pPr/>
              <a:t>20</a:t>
            </a:fld>
            <a:endParaRPr lang="fi-FI" altLang="fi-FI"/>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fi-FI" altLang="fi-FI"/>
          </a:p>
        </p:txBody>
      </p:sp>
    </p:spTree>
    <p:extLst>
      <p:ext uri="{BB962C8B-B14F-4D97-AF65-F5344CB8AC3E}">
        <p14:creationId xmlns:p14="http://schemas.microsoft.com/office/powerpoint/2010/main" val="37754046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 name="PlaceHolder 1"/>
          <p:cNvSpPr>
            <a:spLocks noGrp="1" noRot="1" noChangeAspect="1"/>
          </p:cNvSpPr>
          <p:nvPr>
            <p:ph type="sldImg"/>
          </p:nvPr>
        </p:nvSpPr>
        <p:spPr>
          <a:xfrm>
            <a:off x="685800" y="1143000"/>
            <a:ext cx="5483225" cy="3084513"/>
          </a:xfrm>
          <a:prstGeom prst="rect">
            <a:avLst/>
          </a:prstGeom>
          <a:ln w="0">
            <a:noFill/>
          </a:ln>
        </p:spPr>
      </p:sp>
      <p:sp>
        <p:nvSpPr>
          <p:cNvPr id="579" name="PlaceHolder 2"/>
          <p:cNvSpPr>
            <a:spLocks noGrp="1"/>
          </p:cNvSpPr>
          <p:nvPr>
            <p:ph type="body"/>
          </p:nvPr>
        </p:nvSpPr>
        <p:spPr>
          <a:xfrm>
            <a:off x="685800" y="4400640"/>
            <a:ext cx="5483880" cy="3598200"/>
          </a:xfrm>
          <a:prstGeom prst="rect">
            <a:avLst/>
          </a:prstGeom>
          <a:noFill/>
          <a:ln w="0">
            <a:noFill/>
          </a:ln>
        </p:spPr>
        <p:txBody>
          <a:bodyPr lIns="0" tIns="0" rIns="0" bIns="0" anchor="t">
            <a:noAutofit/>
          </a:bodyPr>
          <a:lstStyle/>
          <a:p>
            <a:pPr marL="216000" indent="0">
              <a:buNone/>
            </a:pPr>
            <a:endParaRPr lang="fi-FI" sz="1800" b="0" strike="noStrike" spc="-1">
              <a:solidFill>
                <a:srgbClr val="000000"/>
              </a:solidFill>
              <a:latin typeface="Arial"/>
            </a:endParaRPr>
          </a:p>
        </p:txBody>
      </p:sp>
      <p:sp>
        <p:nvSpPr>
          <p:cNvPr id="580" name="PlaceHolder 3"/>
          <p:cNvSpPr>
            <a:spLocks noGrp="1"/>
          </p:cNvSpPr>
          <p:nvPr>
            <p:ph type="sldNum" idx="30"/>
          </p:nvPr>
        </p:nvSpPr>
        <p:spPr>
          <a:xfrm>
            <a:off x="3884760" y="8685360"/>
            <a:ext cx="2969280" cy="456120"/>
          </a:xfrm>
          <a:prstGeom prst="rect">
            <a:avLst/>
          </a:prstGeom>
          <a:noFill/>
          <a:ln w="0">
            <a:noFill/>
          </a:ln>
        </p:spPr>
        <p:txBody>
          <a:bodyPr lIns="0" tIns="0" rIns="0" bIns="0" anchor="b">
            <a:noAutofit/>
          </a:bodyPr>
          <a:lstStyle>
            <a:lvl1pPr indent="0" algn="r">
              <a:lnSpc>
                <a:spcPct val="100000"/>
              </a:lnSpc>
              <a:buNone/>
              <a:tabLst>
                <a:tab pos="0" algn="l"/>
              </a:tabLst>
              <a:defRPr lang="fi-FI" sz="1400" b="0" strike="noStrike" spc="-1">
                <a:solidFill>
                  <a:srgbClr val="000000"/>
                </a:solidFill>
                <a:latin typeface="Times New Roman"/>
              </a:defRPr>
            </a:lvl1pPr>
          </a:lstStyle>
          <a:p>
            <a:pPr indent="0" algn="r">
              <a:lnSpc>
                <a:spcPct val="100000"/>
              </a:lnSpc>
              <a:buNone/>
              <a:tabLst>
                <a:tab pos="0" algn="l"/>
              </a:tabLst>
            </a:pPr>
            <a:fld id="{3D777998-7BC7-46C6-A1F4-98B4ECC0580F}" type="slidenum">
              <a:rPr lang="fi-FI" sz="1400" b="0" strike="noStrike" spc="-1">
                <a:solidFill>
                  <a:srgbClr val="000000"/>
                </a:solidFill>
                <a:latin typeface="Times New Roman"/>
              </a:rPr>
              <a:t>22</a:t>
            </a:fld>
            <a:endParaRPr lang="fi-FI" sz="1400" b="0" strike="noStrike" spc="-1">
              <a:solidFill>
                <a:srgbClr val="000000"/>
              </a:solidFill>
              <a:latin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5BE6F5-08D5-4CB5-9800-36DEAAC0FCED}" type="slidenum">
              <a:rPr lang="fi-FI" altLang="fi-FI"/>
              <a:pPr/>
              <a:t>23</a:t>
            </a:fld>
            <a:endParaRPr lang="fi-FI" altLang="fi-FI"/>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fi-FI" altLang="fi-FI"/>
          </a:p>
        </p:txBody>
      </p:sp>
    </p:spTree>
    <p:extLst>
      <p:ext uri="{BB962C8B-B14F-4D97-AF65-F5344CB8AC3E}">
        <p14:creationId xmlns:p14="http://schemas.microsoft.com/office/powerpoint/2010/main" val="22274907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5BE6F5-08D5-4CB5-9800-36DEAAC0FCED}" type="slidenum">
              <a:rPr lang="fi-FI" altLang="fi-FI"/>
              <a:pPr/>
              <a:t>24</a:t>
            </a:fld>
            <a:endParaRPr lang="fi-FI" altLang="fi-FI"/>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fi-FI" altLang="fi-FI"/>
          </a:p>
        </p:txBody>
      </p:sp>
    </p:spTree>
    <p:extLst>
      <p:ext uri="{BB962C8B-B14F-4D97-AF65-F5344CB8AC3E}">
        <p14:creationId xmlns:p14="http://schemas.microsoft.com/office/powerpoint/2010/main" val="40815943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5BE6F5-08D5-4CB5-9800-36DEAAC0FCED}" type="slidenum">
              <a:rPr lang="fi-FI" altLang="fi-FI"/>
              <a:pPr/>
              <a:t>25</a:t>
            </a:fld>
            <a:endParaRPr lang="fi-FI" altLang="fi-FI"/>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fi-FI" altLang="fi-FI"/>
          </a:p>
        </p:txBody>
      </p:sp>
    </p:spTree>
    <p:extLst>
      <p:ext uri="{BB962C8B-B14F-4D97-AF65-F5344CB8AC3E}">
        <p14:creationId xmlns:p14="http://schemas.microsoft.com/office/powerpoint/2010/main" val="2540962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5BE6F5-08D5-4CB5-9800-36DEAAC0FCED}" type="slidenum">
              <a:rPr lang="fi-FI" altLang="fi-FI"/>
              <a:pPr/>
              <a:t>4</a:t>
            </a:fld>
            <a:endParaRPr lang="fi-FI" altLang="fi-FI"/>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fi-FI" altLang="fi-FI"/>
          </a:p>
        </p:txBody>
      </p:sp>
    </p:spTree>
    <p:extLst>
      <p:ext uri="{BB962C8B-B14F-4D97-AF65-F5344CB8AC3E}">
        <p14:creationId xmlns:p14="http://schemas.microsoft.com/office/powerpoint/2010/main" val="4755899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5BE6F5-08D5-4CB5-9800-36DEAAC0FCED}" type="slidenum">
              <a:rPr lang="fi-FI" altLang="fi-FI"/>
              <a:pPr/>
              <a:t>26</a:t>
            </a:fld>
            <a:endParaRPr lang="fi-FI" altLang="fi-FI"/>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fi-FI" altLang="fi-FI"/>
          </a:p>
        </p:txBody>
      </p:sp>
    </p:spTree>
    <p:extLst>
      <p:ext uri="{BB962C8B-B14F-4D97-AF65-F5344CB8AC3E}">
        <p14:creationId xmlns:p14="http://schemas.microsoft.com/office/powerpoint/2010/main" val="27305203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5BE6F5-08D5-4CB5-9800-36DEAAC0FCED}" type="slidenum">
              <a:rPr lang="fi-FI" altLang="fi-FI"/>
              <a:pPr/>
              <a:t>27</a:t>
            </a:fld>
            <a:endParaRPr lang="fi-FI" altLang="fi-FI"/>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fi-FI" altLang="fi-FI"/>
          </a:p>
        </p:txBody>
      </p:sp>
    </p:spTree>
    <p:extLst>
      <p:ext uri="{BB962C8B-B14F-4D97-AF65-F5344CB8AC3E}">
        <p14:creationId xmlns:p14="http://schemas.microsoft.com/office/powerpoint/2010/main" val="4979477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5BE6F5-08D5-4CB5-9800-36DEAAC0FCED}" type="slidenum">
              <a:rPr lang="fi-FI" altLang="fi-FI"/>
              <a:pPr/>
              <a:t>28</a:t>
            </a:fld>
            <a:endParaRPr lang="fi-FI" altLang="fi-FI"/>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fi-FI" altLang="fi-FI"/>
          </a:p>
        </p:txBody>
      </p:sp>
    </p:spTree>
    <p:extLst>
      <p:ext uri="{BB962C8B-B14F-4D97-AF65-F5344CB8AC3E}">
        <p14:creationId xmlns:p14="http://schemas.microsoft.com/office/powerpoint/2010/main" val="6015869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5BE6F5-08D5-4CB5-9800-36DEAAC0FCED}" type="slidenum">
              <a:rPr lang="fi-FI" altLang="fi-FI"/>
              <a:pPr/>
              <a:t>29</a:t>
            </a:fld>
            <a:endParaRPr lang="fi-FI" altLang="fi-FI"/>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fi-FI" altLang="fi-FI"/>
          </a:p>
        </p:txBody>
      </p:sp>
    </p:spTree>
    <p:extLst>
      <p:ext uri="{BB962C8B-B14F-4D97-AF65-F5344CB8AC3E}">
        <p14:creationId xmlns:p14="http://schemas.microsoft.com/office/powerpoint/2010/main" val="539261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5BE6F5-08D5-4CB5-9800-36DEAAC0FCED}" type="slidenum">
              <a:rPr lang="fi-FI" altLang="fi-FI"/>
              <a:pPr/>
              <a:t>5</a:t>
            </a:fld>
            <a:endParaRPr lang="fi-FI" altLang="fi-FI"/>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fi-FI" altLang="fi-FI"/>
          </a:p>
        </p:txBody>
      </p:sp>
    </p:spTree>
    <p:extLst>
      <p:ext uri="{BB962C8B-B14F-4D97-AF65-F5344CB8AC3E}">
        <p14:creationId xmlns:p14="http://schemas.microsoft.com/office/powerpoint/2010/main" val="2706304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5BE6F5-08D5-4CB5-9800-36DEAAC0FCED}" type="slidenum">
              <a:rPr lang="fi-FI" altLang="fi-FI"/>
              <a:pPr/>
              <a:t>6</a:t>
            </a:fld>
            <a:endParaRPr lang="fi-FI" altLang="fi-FI"/>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fi-FI" altLang="fi-FI"/>
          </a:p>
        </p:txBody>
      </p:sp>
    </p:spTree>
    <p:extLst>
      <p:ext uri="{BB962C8B-B14F-4D97-AF65-F5344CB8AC3E}">
        <p14:creationId xmlns:p14="http://schemas.microsoft.com/office/powerpoint/2010/main" val="2518819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5BE6F5-08D5-4CB5-9800-36DEAAC0FCED}" type="slidenum">
              <a:rPr lang="fi-FI" altLang="fi-FI"/>
              <a:pPr/>
              <a:t>7</a:t>
            </a:fld>
            <a:endParaRPr lang="fi-FI" altLang="fi-FI"/>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fi-FI" altLang="fi-FI"/>
          </a:p>
        </p:txBody>
      </p:sp>
    </p:spTree>
    <p:extLst>
      <p:ext uri="{BB962C8B-B14F-4D97-AF65-F5344CB8AC3E}">
        <p14:creationId xmlns:p14="http://schemas.microsoft.com/office/powerpoint/2010/main" val="2692607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5BE6F5-08D5-4CB5-9800-36DEAAC0FCED}" type="slidenum">
              <a:rPr lang="fi-FI" altLang="fi-FI"/>
              <a:pPr/>
              <a:t>8</a:t>
            </a:fld>
            <a:endParaRPr lang="fi-FI" altLang="fi-FI"/>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fi-FI" altLang="fi-FI"/>
          </a:p>
        </p:txBody>
      </p:sp>
    </p:spTree>
    <p:extLst>
      <p:ext uri="{BB962C8B-B14F-4D97-AF65-F5344CB8AC3E}">
        <p14:creationId xmlns:p14="http://schemas.microsoft.com/office/powerpoint/2010/main" val="1840246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5BE6F5-08D5-4CB5-9800-36DEAAC0FCED}" type="slidenum">
              <a:rPr lang="fi-FI" altLang="fi-FI"/>
              <a:pPr/>
              <a:t>9</a:t>
            </a:fld>
            <a:endParaRPr lang="fi-FI" altLang="fi-FI"/>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fi-FI" altLang="fi-FI"/>
          </a:p>
        </p:txBody>
      </p:sp>
    </p:spTree>
    <p:extLst>
      <p:ext uri="{BB962C8B-B14F-4D97-AF65-F5344CB8AC3E}">
        <p14:creationId xmlns:p14="http://schemas.microsoft.com/office/powerpoint/2010/main" val="3708417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5BE6F5-08D5-4CB5-9800-36DEAAC0FCED}" type="slidenum">
              <a:rPr lang="fi-FI" altLang="fi-FI"/>
              <a:pPr/>
              <a:t>10</a:t>
            </a:fld>
            <a:endParaRPr lang="fi-FI" altLang="fi-FI"/>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fi-FI" altLang="fi-FI"/>
          </a:p>
        </p:txBody>
      </p:sp>
    </p:spTree>
    <p:extLst>
      <p:ext uri="{BB962C8B-B14F-4D97-AF65-F5344CB8AC3E}">
        <p14:creationId xmlns:p14="http://schemas.microsoft.com/office/powerpoint/2010/main" val="14081087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5BE6F5-08D5-4CB5-9800-36DEAAC0FCED}" type="slidenum">
              <a:rPr lang="fi-FI" altLang="fi-FI"/>
              <a:pPr/>
              <a:t>11</a:t>
            </a:fld>
            <a:endParaRPr lang="fi-FI" altLang="fi-FI"/>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fi-FI" altLang="fi-FI"/>
          </a:p>
        </p:txBody>
      </p:sp>
    </p:spTree>
    <p:extLst>
      <p:ext uri="{BB962C8B-B14F-4D97-AF65-F5344CB8AC3E}">
        <p14:creationId xmlns:p14="http://schemas.microsoft.com/office/powerpoint/2010/main" val="183572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a:t>Muokkaa perustyyl. napsautt.</a:t>
            </a:r>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p:cNvSpPr>
            <a:spLocks noGrp="1"/>
          </p:cNvSpPr>
          <p:nvPr>
            <p:ph type="dt" sz="half" idx="10"/>
          </p:nvPr>
        </p:nvSpPr>
        <p:spPr/>
        <p:txBody>
          <a:bodyPr/>
          <a:lstStyle/>
          <a:p>
            <a:fld id="{75899419-AD69-47DA-93E3-905F9811052B}" type="datetimeFigureOut">
              <a:rPr lang="fi-FI" smtClean="0"/>
              <a:pPr/>
              <a:t>19.11.2025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B6859939-8344-4411-A362-8615FC683808}" type="slidenum">
              <a:rPr lang="fi-FI" smtClean="0"/>
              <a:pPr/>
              <a:t>‹#›</a:t>
            </a:fld>
            <a:endParaRPr lang="fi-FI"/>
          </a:p>
        </p:txBody>
      </p:sp>
    </p:spTree>
    <p:extLst>
      <p:ext uri="{BB962C8B-B14F-4D97-AF65-F5344CB8AC3E}">
        <p14:creationId xmlns:p14="http://schemas.microsoft.com/office/powerpoint/2010/main" val="4101066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75899419-AD69-47DA-93E3-905F9811052B}" type="datetimeFigureOut">
              <a:rPr lang="fi-FI" smtClean="0"/>
              <a:pPr/>
              <a:t>19.11.2025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B6859939-8344-4411-A362-8615FC683808}" type="slidenum">
              <a:rPr lang="fi-FI" smtClean="0"/>
              <a:pPr/>
              <a:t>‹#›</a:t>
            </a:fld>
            <a:endParaRPr lang="fi-FI"/>
          </a:p>
        </p:txBody>
      </p:sp>
    </p:spTree>
    <p:extLst>
      <p:ext uri="{BB962C8B-B14F-4D97-AF65-F5344CB8AC3E}">
        <p14:creationId xmlns:p14="http://schemas.microsoft.com/office/powerpoint/2010/main" val="2410773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75899419-AD69-47DA-93E3-905F9811052B}" type="datetimeFigureOut">
              <a:rPr lang="fi-FI" smtClean="0"/>
              <a:pPr/>
              <a:t>19.11.2025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B6859939-8344-4411-A362-8615FC683808}" type="slidenum">
              <a:rPr lang="fi-FI" smtClean="0"/>
              <a:pPr/>
              <a:t>‹#›</a:t>
            </a:fld>
            <a:endParaRPr lang="fi-FI"/>
          </a:p>
        </p:txBody>
      </p:sp>
    </p:spTree>
    <p:extLst>
      <p:ext uri="{BB962C8B-B14F-4D97-AF65-F5344CB8AC3E}">
        <p14:creationId xmlns:p14="http://schemas.microsoft.com/office/powerpoint/2010/main" val="38989640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Sisältö">
    <p:spTree>
      <p:nvGrpSpPr>
        <p:cNvPr id="1" name=""/>
        <p:cNvGrpSpPr/>
        <p:nvPr/>
      </p:nvGrpSpPr>
      <p:grpSpPr>
        <a:xfrm>
          <a:off x="0" y="0"/>
          <a:ext cx="0" cy="0"/>
          <a:chOff x="0" y="0"/>
          <a:chExt cx="0" cy="0"/>
        </a:xfrm>
      </p:grpSpPr>
      <p:sp>
        <p:nvSpPr>
          <p:cNvPr id="2" name="Sisällön paikkamerkki 1"/>
          <p:cNvSpPr>
            <a:spLocks noGrp="1"/>
          </p:cNvSpPr>
          <p:nvPr>
            <p:ph/>
          </p:nvPr>
        </p:nvSpPr>
        <p:spPr>
          <a:xfrm>
            <a:off x="609600" y="274639"/>
            <a:ext cx="10972800" cy="585152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3" name="Päivämäärän paikkamerkki 2"/>
          <p:cNvSpPr>
            <a:spLocks noGrp="1"/>
          </p:cNvSpPr>
          <p:nvPr>
            <p:ph type="dt" sz="half" idx="10"/>
          </p:nvPr>
        </p:nvSpPr>
        <p:spPr>
          <a:xfrm>
            <a:off x="609600" y="6245225"/>
            <a:ext cx="2844800" cy="476250"/>
          </a:xfrm>
        </p:spPr>
        <p:txBody>
          <a:bodyPr/>
          <a:lstStyle>
            <a:lvl1pPr>
              <a:defRPr/>
            </a:lvl1pPr>
          </a:lstStyle>
          <a:p>
            <a:endParaRPr lang="fi-FI" altLang="fi-FI"/>
          </a:p>
        </p:txBody>
      </p:sp>
      <p:sp>
        <p:nvSpPr>
          <p:cNvPr id="4" name="Alatunnisteen paikkamerkki 3"/>
          <p:cNvSpPr>
            <a:spLocks noGrp="1"/>
          </p:cNvSpPr>
          <p:nvPr>
            <p:ph type="ftr" sz="quarter" idx="11"/>
          </p:nvPr>
        </p:nvSpPr>
        <p:spPr>
          <a:xfrm>
            <a:off x="4165600" y="6245225"/>
            <a:ext cx="3860800" cy="476250"/>
          </a:xfrm>
        </p:spPr>
        <p:txBody>
          <a:bodyPr/>
          <a:lstStyle>
            <a:lvl1pPr>
              <a:defRPr/>
            </a:lvl1pPr>
          </a:lstStyle>
          <a:p>
            <a:endParaRPr lang="fi-FI" altLang="fi-FI"/>
          </a:p>
        </p:txBody>
      </p:sp>
      <p:sp>
        <p:nvSpPr>
          <p:cNvPr id="5" name="Dian numeron paikkamerkki 4"/>
          <p:cNvSpPr>
            <a:spLocks noGrp="1"/>
          </p:cNvSpPr>
          <p:nvPr>
            <p:ph type="sldNum" sz="quarter" idx="12"/>
          </p:nvPr>
        </p:nvSpPr>
        <p:spPr>
          <a:xfrm>
            <a:off x="8737600" y="6245225"/>
            <a:ext cx="2844800" cy="476250"/>
          </a:xfrm>
        </p:spPr>
        <p:txBody>
          <a:bodyPr/>
          <a:lstStyle>
            <a:lvl1pPr>
              <a:defRPr/>
            </a:lvl1pPr>
          </a:lstStyle>
          <a:p>
            <a:fld id="{70305AB5-6DC4-4D9D-B89F-46E8C7F6B8BC}" type="slidenum">
              <a:rPr lang="fi-FI" altLang="fi-FI"/>
              <a:pPr/>
              <a:t>‹#›</a:t>
            </a:fld>
            <a:endParaRPr lang="fi-FI" altLang="fi-FI"/>
          </a:p>
        </p:txBody>
      </p:sp>
    </p:spTree>
    <p:extLst>
      <p:ext uri="{BB962C8B-B14F-4D97-AF65-F5344CB8AC3E}">
        <p14:creationId xmlns:p14="http://schemas.microsoft.com/office/powerpoint/2010/main" val="237642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itle, 2 Content">
    <p:spTree>
      <p:nvGrpSpPr>
        <p:cNvPr id="1" name=""/>
        <p:cNvGrpSpPr/>
        <p:nvPr/>
      </p:nvGrpSpPr>
      <p:grpSpPr>
        <a:xfrm>
          <a:off x="0" y="0"/>
          <a:ext cx="0" cy="0"/>
          <a:chOff x="0" y="0"/>
          <a:chExt cx="0" cy="0"/>
        </a:xfrm>
      </p:grpSpPr>
      <p:sp>
        <p:nvSpPr>
          <p:cNvPr id="33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fi-FI" sz="4400" b="0" strike="noStrike" spc="-1">
              <a:solidFill>
                <a:srgbClr val="000000"/>
              </a:solidFill>
              <a:latin typeface="Arial"/>
            </a:endParaRPr>
          </a:p>
        </p:txBody>
      </p:sp>
      <p:sp>
        <p:nvSpPr>
          <p:cNvPr id="339"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spcBef>
                <a:spcPts val="1417"/>
              </a:spcBef>
              <a:buNone/>
            </a:pPr>
            <a:endParaRPr lang="fi-FI" sz="3200" b="0" strike="noStrike" spc="-1">
              <a:solidFill>
                <a:srgbClr val="000000"/>
              </a:solidFill>
              <a:latin typeface="Arial"/>
            </a:endParaRPr>
          </a:p>
        </p:txBody>
      </p:sp>
      <p:sp>
        <p:nvSpPr>
          <p:cNvPr id="340"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spcBef>
                <a:spcPts val="1417"/>
              </a:spcBef>
              <a:buNone/>
            </a:pPr>
            <a:endParaRPr lang="fi-FI" sz="3200" b="0" strike="noStrike" spc="-1">
              <a:solidFill>
                <a:srgbClr val="000000"/>
              </a:solidFill>
              <a:latin typeface="Arial"/>
            </a:endParaRPr>
          </a:p>
        </p:txBody>
      </p:sp>
      <p:sp>
        <p:nvSpPr>
          <p:cNvPr id="5" name="PlaceHolder 4"/>
          <p:cNvSpPr>
            <a:spLocks noGrp="1"/>
          </p:cNvSpPr>
          <p:nvPr>
            <p:ph type="ftr" idx="16"/>
          </p:nvPr>
        </p:nvSpPr>
        <p:spPr/>
        <p:txBody>
          <a:bodyPr/>
          <a:lstStyle/>
          <a:p>
            <a:r>
              <a:t>Footer</a:t>
            </a:r>
          </a:p>
        </p:txBody>
      </p:sp>
      <p:sp>
        <p:nvSpPr>
          <p:cNvPr id="6" name="PlaceHolder 5"/>
          <p:cNvSpPr>
            <a:spLocks noGrp="1"/>
          </p:cNvSpPr>
          <p:nvPr>
            <p:ph type="sldNum" idx="17"/>
          </p:nvPr>
        </p:nvSpPr>
        <p:spPr/>
        <p:txBody>
          <a:bodyPr/>
          <a:lstStyle/>
          <a:p>
            <a:fld id="{6F6B0DA6-1CED-4AE4-9689-6C6C0DA16FBE}" type="slidenum">
              <a:t>‹#›</a:t>
            </a:fld>
            <a:endParaRPr/>
          </a:p>
        </p:txBody>
      </p:sp>
      <p:sp>
        <p:nvSpPr>
          <p:cNvPr id="7" name="PlaceHolder 6"/>
          <p:cNvSpPr>
            <a:spLocks noGrp="1"/>
          </p:cNvSpPr>
          <p:nvPr>
            <p:ph type="dt" idx="18"/>
          </p:nvPr>
        </p:nvSpPr>
        <p:spPr/>
        <p:txBody>
          <a:bodyPr/>
          <a:lstStyle/>
          <a:p>
            <a:endParaRPr/>
          </a:p>
        </p:txBody>
      </p:sp>
    </p:spTree>
    <p:extLst>
      <p:ext uri="{BB962C8B-B14F-4D97-AF65-F5344CB8AC3E}">
        <p14:creationId xmlns:p14="http://schemas.microsoft.com/office/powerpoint/2010/main" val="2428416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75899419-AD69-47DA-93E3-905F9811052B}" type="datetimeFigureOut">
              <a:rPr lang="fi-FI" smtClean="0"/>
              <a:pPr/>
              <a:t>19.11.2025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B6859939-8344-4411-A362-8615FC683808}" type="slidenum">
              <a:rPr lang="fi-FI" smtClean="0"/>
              <a:pPr/>
              <a:t>‹#›</a:t>
            </a:fld>
            <a:endParaRPr lang="fi-FI"/>
          </a:p>
        </p:txBody>
      </p:sp>
    </p:spTree>
    <p:extLst>
      <p:ext uri="{BB962C8B-B14F-4D97-AF65-F5344CB8AC3E}">
        <p14:creationId xmlns:p14="http://schemas.microsoft.com/office/powerpoint/2010/main" val="2453345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a:t>Muokkaa perustyyl. napsautt.</a:t>
            </a:r>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p>
            <a:fld id="{75899419-AD69-47DA-93E3-905F9811052B}" type="datetimeFigureOut">
              <a:rPr lang="fi-FI" smtClean="0"/>
              <a:pPr/>
              <a:t>19.11.2025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B6859939-8344-4411-A362-8615FC683808}" type="slidenum">
              <a:rPr lang="fi-FI" smtClean="0"/>
              <a:pPr/>
              <a:t>‹#›</a:t>
            </a:fld>
            <a:endParaRPr lang="fi-FI"/>
          </a:p>
        </p:txBody>
      </p:sp>
    </p:spTree>
    <p:extLst>
      <p:ext uri="{BB962C8B-B14F-4D97-AF65-F5344CB8AC3E}">
        <p14:creationId xmlns:p14="http://schemas.microsoft.com/office/powerpoint/2010/main" val="3678302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75899419-AD69-47DA-93E3-905F9811052B}" type="datetimeFigureOut">
              <a:rPr lang="fi-FI" smtClean="0"/>
              <a:pPr/>
              <a:t>19.11.2025</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B6859939-8344-4411-A362-8615FC683808}" type="slidenum">
              <a:rPr lang="fi-FI" smtClean="0"/>
              <a:pPr/>
              <a:t>‹#›</a:t>
            </a:fld>
            <a:endParaRPr lang="fi-FI"/>
          </a:p>
        </p:txBody>
      </p:sp>
    </p:spTree>
    <p:extLst>
      <p:ext uri="{BB962C8B-B14F-4D97-AF65-F5344CB8AC3E}">
        <p14:creationId xmlns:p14="http://schemas.microsoft.com/office/powerpoint/2010/main" val="4159491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a:t>Muokkaa perustyyl. napsautt.</a:t>
            </a:r>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75899419-AD69-47DA-93E3-905F9811052B}" type="datetimeFigureOut">
              <a:rPr lang="fi-FI" smtClean="0"/>
              <a:pPr/>
              <a:t>19.11.2025</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B6859939-8344-4411-A362-8615FC683808}" type="slidenum">
              <a:rPr lang="fi-FI" smtClean="0"/>
              <a:pPr/>
              <a:t>‹#›</a:t>
            </a:fld>
            <a:endParaRPr lang="fi-FI"/>
          </a:p>
        </p:txBody>
      </p:sp>
    </p:spTree>
    <p:extLst>
      <p:ext uri="{BB962C8B-B14F-4D97-AF65-F5344CB8AC3E}">
        <p14:creationId xmlns:p14="http://schemas.microsoft.com/office/powerpoint/2010/main" val="4013533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fld id="{75899419-AD69-47DA-93E3-905F9811052B}" type="datetimeFigureOut">
              <a:rPr lang="fi-FI" smtClean="0"/>
              <a:pPr/>
              <a:t>19.11.2025</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B6859939-8344-4411-A362-8615FC683808}" type="slidenum">
              <a:rPr lang="fi-FI" smtClean="0"/>
              <a:pPr/>
              <a:t>‹#›</a:t>
            </a:fld>
            <a:endParaRPr lang="fi-FI"/>
          </a:p>
        </p:txBody>
      </p:sp>
    </p:spTree>
    <p:extLst>
      <p:ext uri="{BB962C8B-B14F-4D97-AF65-F5344CB8AC3E}">
        <p14:creationId xmlns:p14="http://schemas.microsoft.com/office/powerpoint/2010/main" val="3966099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75899419-AD69-47DA-93E3-905F9811052B}" type="datetimeFigureOut">
              <a:rPr lang="fi-FI" smtClean="0"/>
              <a:pPr/>
              <a:t>19.11.2025</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B6859939-8344-4411-A362-8615FC683808}" type="slidenum">
              <a:rPr lang="fi-FI" smtClean="0"/>
              <a:pPr/>
              <a:t>‹#›</a:t>
            </a:fld>
            <a:endParaRPr lang="fi-FI"/>
          </a:p>
        </p:txBody>
      </p:sp>
    </p:spTree>
    <p:extLst>
      <p:ext uri="{BB962C8B-B14F-4D97-AF65-F5344CB8AC3E}">
        <p14:creationId xmlns:p14="http://schemas.microsoft.com/office/powerpoint/2010/main" val="4203754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75899419-AD69-47DA-93E3-905F9811052B}" type="datetimeFigureOut">
              <a:rPr lang="fi-FI" smtClean="0"/>
              <a:pPr/>
              <a:t>19.11.2025</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B6859939-8344-4411-A362-8615FC683808}" type="slidenum">
              <a:rPr lang="fi-FI" smtClean="0"/>
              <a:pPr/>
              <a:t>‹#›</a:t>
            </a:fld>
            <a:endParaRPr lang="fi-FI"/>
          </a:p>
        </p:txBody>
      </p:sp>
    </p:spTree>
    <p:extLst>
      <p:ext uri="{BB962C8B-B14F-4D97-AF65-F5344CB8AC3E}">
        <p14:creationId xmlns:p14="http://schemas.microsoft.com/office/powerpoint/2010/main" val="896850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Kuvan paikkamerkki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75899419-AD69-47DA-93E3-905F9811052B}" type="datetimeFigureOut">
              <a:rPr lang="fi-FI" smtClean="0"/>
              <a:pPr/>
              <a:t>19.11.2025</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B6859939-8344-4411-A362-8615FC683808}" type="slidenum">
              <a:rPr lang="fi-FI" smtClean="0"/>
              <a:pPr/>
              <a:t>‹#›</a:t>
            </a:fld>
            <a:endParaRPr lang="fi-FI"/>
          </a:p>
        </p:txBody>
      </p:sp>
    </p:spTree>
    <p:extLst>
      <p:ext uri="{BB962C8B-B14F-4D97-AF65-F5344CB8AC3E}">
        <p14:creationId xmlns:p14="http://schemas.microsoft.com/office/powerpoint/2010/main" val="4174884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899419-AD69-47DA-93E3-905F9811052B}" type="datetimeFigureOut">
              <a:rPr lang="fi-FI" smtClean="0"/>
              <a:pPr/>
              <a:t>19.11.2025</a:t>
            </a:fld>
            <a:endParaRPr lang="fi-FI"/>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859939-8344-4411-A362-8615FC683808}" type="slidenum">
              <a:rPr lang="fi-FI" smtClean="0"/>
              <a:pPr/>
              <a:t>‹#›</a:t>
            </a:fld>
            <a:endParaRPr lang="fi-FI"/>
          </a:p>
        </p:txBody>
      </p:sp>
    </p:spTree>
    <p:extLst>
      <p:ext uri="{BB962C8B-B14F-4D97-AF65-F5344CB8AC3E}">
        <p14:creationId xmlns:p14="http://schemas.microsoft.com/office/powerpoint/2010/main" val="34936975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ylioppilastutkinto.fi/ylioppilastutkinto/oikaisuvaatimus"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www.ylioppilastutkinto.fi/fi/tutkinnon-toimeenpano/erityisjarjestelyt"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www.ylioppilastutkinto.fi/ylioppilastutkinto/koepaivat/kevaan-2022-koepaivat"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41" name="Picture 21" descr="beta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00" y="1258888"/>
            <a:ext cx="5486400" cy="247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51" name="Group 31"/>
          <p:cNvGrpSpPr>
            <a:grpSpLocks/>
          </p:cNvGrpSpPr>
          <p:nvPr/>
        </p:nvGrpSpPr>
        <p:grpSpPr bwMode="auto">
          <a:xfrm>
            <a:off x="1524000" y="6296026"/>
            <a:ext cx="9144000" cy="561975"/>
            <a:chOff x="0" y="3966"/>
            <a:chExt cx="5760" cy="354"/>
          </a:xfrm>
        </p:grpSpPr>
        <p:sp>
          <p:nvSpPr>
            <p:cNvPr id="5146" name="Rectangle 26"/>
            <p:cNvSpPr>
              <a:spLocks noChangeArrowheads="1"/>
            </p:cNvSpPr>
            <p:nvPr/>
          </p:nvSpPr>
          <p:spPr bwMode="auto">
            <a:xfrm>
              <a:off x="0" y="3966"/>
              <a:ext cx="5760" cy="354"/>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5147" name="Rectangle 27"/>
            <p:cNvSpPr>
              <a:spLocks noChangeArrowheads="1"/>
            </p:cNvSpPr>
            <p:nvPr/>
          </p:nvSpPr>
          <p:spPr bwMode="auto">
            <a:xfrm>
              <a:off x="0" y="3966"/>
              <a:ext cx="5760" cy="14"/>
            </a:xfrm>
            <a:prstGeom prst="rect">
              <a:avLst/>
            </a:prstGeom>
            <a:solidFill>
              <a:srgbClr val="FFB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100" dir="5400000" algn="ctr" rotWithShape="0">
                      <a:srgbClr val="292929">
                        <a:alpha val="50000"/>
                      </a:srgbClr>
                    </a:outerShdw>
                  </a:effectLst>
                </a14:hiddenEffects>
              </a:ext>
            </a:extLst>
          </p:spPr>
          <p:txBody>
            <a:bodyPr wrap="none" anchor="ctr"/>
            <a:lstStyle/>
            <a:p>
              <a:endParaRPr lang="fi-FI"/>
            </a:p>
          </p:txBody>
        </p:sp>
        <p:sp>
          <p:nvSpPr>
            <p:cNvPr id="5149" name="Text Box 29"/>
            <p:cNvSpPr txBox="1">
              <a:spLocks noChangeArrowheads="1"/>
            </p:cNvSpPr>
            <p:nvPr/>
          </p:nvSpPr>
          <p:spPr bwMode="auto">
            <a:xfrm>
              <a:off x="2880" y="3973"/>
              <a:ext cx="20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fi-FI" altLang="fi-FI" sz="1400" dirty="0">
                  <a:solidFill>
                    <a:srgbClr val="292929"/>
                  </a:solidFill>
                  <a:latin typeface="Franklin Gothic Heavy" panose="020B0903020102020204" pitchFamily="34" charset="0"/>
                </a:rPr>
                <a:t>Lakeuksilta </a:t>
              </a:r>
              <a:r>
                <a:rPr lang="fi-FI" altLang="fi-FI" sz="1400" dirty="0" err="1">
                  <a:solidFill>
                    <a:srgbClr val="292929"/>
                  </a:solidFill>
                  <a:latin typeface="Franklin Gothic Heavy" panose="020B0903020102020204" pitchFamily="34" charset="0"/>
                </a:rPr>
                <a:t>komiasti</a:t>
              </a:r>
              <a:r>
                <a:rPr lang="fi-FI" altLang="fi-FI" sz="1400" dirty="0">
                  <a:solidFill>
                    <a:srgbClr val="292929"/>
                  </a:solidFill>
                  <a:latin typeface="Franklin Gothic Heavy" panose="020B0903020102020204" pitchFamily="34" charset="0"/>
                </a:rPr>
                <a:t> maailmalle!</a:t>
              </a:r>
            </a:p>
          </p:txBody>
        </p:sp>
      </p:grpSp>
      <p:sp>
        <p:nvSpPr>
          <p:cNvPr id="9" name="Otsikko 8"/>
          <p:cNvSpPr>
            <a:spLocks noGrp="1"/>
          </p:cNvSpPr>
          <p:nvPr>
            <p:ph type="ctrTitle"/>
          </p:nvPr>
        </p:nvSpPr>
        <p:spPr/>
        <p:txBody>
          <a:bodyPr/>
          <a:lstStyle/>
          <a:p>
            <a:endParaRPr lang="fi-FI" dirty="0"/>
          </a:p>
        </p:txBody>
      </p:sp>
      <p:sp>
        <p:nvSpPr>
          <p:cNvPr id="10" name="Alaotsikko 9"/>
          <p:cNvSpPr>
            <a:spLocks noGrp="1"/>
          </p:cNvSpPr>
          <p:nvPr>
            <p:ph type="subTitle" idx="1"/>
          </p:nvPr>
        </p:nvSpPr>
        <p:spPr>
          <a:xfrm>
            <a:off x="1524000" y="4209534"/>
            <a:ext cx="9144000" cy="1048265"/>
          </a:xfrm>
        </p:spPr>
        <p:txBody>
          <a:bodyPr/>
          <a:lstStyle/>
          <a:p>
            <a:r>
              <a:rPr lang="fi-FI" dirty="0"/>
              <a:t>Abiturienttien huoltajien vanhempainilta 19.11.2025</a:t>
            </a:r>
          </a:p>
          <a:p>
            <a:r>
              <a:rPr lang="fi-FI" dirty="0"/>
              <a:t>Rehtori Toni Uusimäki</a:t>
            </a:r>
          </a:p>
        </p:txBody>
      </p:sp>
    </p:spTree>
    <p:extLst>
      <p:ext uri="{BB962C8B-B14F-4D97-AF65-F5344CB8AC3E}">
        <p14:creationId xmlns:p14="http://schemas.microsoft.com/office/powerpoint/2010/main" val="2493170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
          <p:cNvGrpSpPr>
            <a:grpSpLocks/>
          </p:cNvGrpSpPr>
          <p:nvPr/>
        </p:nvGrpSpPr>
        <p:grpSpPr bwMode="auto">
          <a:xfrm>
            <a:off x="1524000" y="1"/>
            <a:ext cx="9144000" cy="1520825"/>
            <a:chOff x="0" y="0"/>
            <a:chExt cx="5760" cy="958"/>
          </a:xfrm>
        </p:grpSpPr>
        <p:sp>
          <p:nvSpPr>
            <p:cNvPr id="2055" name="Rectangle 7"/>
            <p:cNvSpPr>
              <a:spLocks noChangeArrowheads="1"/>
            </p:cNvSpPr>
            <p:nvPr/>
          </p:nvSpPr>
          <p:spPr bwMode="auto">
            <a:xfrm>
              <a:off x="0" y="0"/>
              <a:ext cx="5760" cy="907"/>
            </a:xfrm>
            <a:prstGeom prst="rect">
              <a:avLst/>
            </a:prstGeom>
            <a:solidFill>
              <a:srgbClr val="B9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397000" dir="16200000" sy="-100000" rotWithShape="0">
                      <a:srgbClr val="292929">
                        <a:alpha val="50000"/>
                      </a:srgbClr>
                    </a:outerShdw>
                  </a:effectLst>
                </a14:hiddenEffects>
              </a:ext>
            </a:extLst>
          </p:spPr>
          <p:txBody>
            <a:bodyPr wrap="none" anchor="ctr"/>
            <a:lstStyle/>
            <a:p>
              <a:endParaRPr lang="fi-FI"/>
            </a:p>
          </p:txBody>
        </p:sp>
        <p:sp>
          <p:nvSpPr>
            <p:cNvPr id="2072" name="Rectangle 24"/>
            <p:cNvSpPr>
              <a:spLocks noChangeArrowheads="1"/>
            </p:cNvSpPr>
            <p:nvPr/>
          </p:nvSpPr>
          <p:spPr bwMode="auto">
            <a:xfrm>
              <a:off x="0" y="935"/>
              <a:ext cx="5760" cy="23"/>
            </a:xfrm>
            <a:prstGeom prst="rect">
              <a:avLst/>
            </a:prstGeom>
            <a:solidFill>
              <a:srgbClr val="FFB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100" dir="5400000" algn="ctr" rotWithShape="0">
                      <a:srgbClr val="292929">
                        <a:alpha val="50000"/>
                      </a:srgbClr>
                    </a:outerShdw>
                  </a:effectLst>
                </a14:hiddenEffects>
              </a:ext>
            </a:extLst>
          </p:spPr>
          <p:txBody>
            <a:bodyPr wrap="none" anchor="ctr"/>
            <a:lstStyle/>
            <a:p>
              <a:endParaRPr lang="fi-FI"/>
            </a:p>
          </p:txBody>
        </p:sp>
      </p:grpSp>
      <p:sp>
        <p:nvSpPr>
          <p:cNvPr id="2051" name="Rectangle 3"/>
          <p:cNvSpPr>
            <a:spLocks noGrp="1" noChangeArrowheads="1"/>
          </p:cNvSpPr>
          <p:nvPr>
            <p:ph type="subTitle" idx="1"/>
          </p:nvPr>
        </p:nvSpPr>
        <p:spPr>
          <a:xfrm>
            <a:off x="2424114" y="1776698"/>
            <a:ext cx="6872287" cy="574675"/>
          </a:xfrm>
        </p:spPr>
        <p:txBody>
          <a:bodyPr/>
          <a:lstStyle/>
          <a:p>
            <a:pPr algn="l"/>
            <a:endParaRPr lang="fi-FI" altLang="fi-FI" sz="2800" dirty="0">
              <a:solidFill>
                <a:srgbClr val="1C1C1C"/>
              </a:solidFill>
              <a:latin typeface="Franklin Gothic Heavy" panose="020B0903020102020204" pitchFamily="34" charset="0"/>
            </a:endParaRPr>
          </a:p>
        </p:txBody>
      </p:sp>
      <p:sp>
        <p:nvSpPr>
          <p:cNvPr id="2050" name="Rectangle 2"/>
          <p:cNvSpPr>
            <a:spLocks noGrp="1" noChangeArrowheads="1"/>
          </p:cNvSpPr>
          <p:nvPr>
            <p:ph type="ctrTitle"/>
          </p:nvPr>
        </p:nvSpPr>
        <p:spPr>
          <a:xfrm>
            <a:off x="2135188" y="260351"/>
            <a:ext cx="7772400" cy="1008063"/>
          </a:xfrm>
        </p:spPr>
        <p:txBody>
          <a:bodyPr anchor="ctr">
            <a:normAutofit/>
          </a:bodyPr>
          <a:lstStyle/>
          <a:p>
            <a:r>
              <a:rPr lang="fi-FI" sz="4800" b="1" dirty="0">
                <a:solidFill>
                  <a:schemeClr val="bg1"/>
                </a:solidFill>
              </a:rPr>
              <a:t>Kevään 2026 koepäivät</a:t>
            </a:r>
            <a:endParaRPr lang="fi-FI" altLang="fi-FI" sz="4800" b="1" dirty="0">
              <a:solidFill>
                <a:schemeClr val="bg1"/>
              </a:solidFill>
              <a:latin typeface="Franklin Gothic Demi" panose="020B0703020102020204" pitchFamily="34" charset="0"/>
            </a:endParaRPr>
          </a:p>
        </p:txBody>
      </p:sp>
      <p:sp>
        <p:nvSpPr>
          <p:cNvPr id="2059" name="Text Box 11"/>
          <p:cNvSpPr txBox="1">
            <a:spLocks noChangeArrowheads="1"/>
          </p:cNvSpPr>
          <p:nvPr/>
        </p:nvSpPr>
        <p:spPr bwMode="auto">
          <a:xfrm>
            <a:off x="1416657" y="1620839"/>
            <a:ext cx="9358685" cy="5042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9920" indent="-262440">
              <a:lnSpc>
                <a:spcPct val="100000"/>
              </a:lnSpc>
              <a:spcBef>
                <a:spcPts val="1417"/>
              </a:spcBef>
              <a:buClr>
                <a:srgbClr val="000000"/>
              </a:buClr>
              <a:buSzPct val="45000"/>
              <a:buFont typeface="Wingdings" charset="2"/>
              <a:buChar char=""/>
            </a:pPr>
            <a:r>
              <a:rPr lang="fi-FI" sz="2400" spc="-1" dirty="0">
                <a:solidFill>
                  <a:srgbClr val="000000"/>
                </a:solidFill>
                <a:latin typeface="Arial"/>
              </a:rPr>
              <a:t>Ti 10.3. äidinkieli ja kirjallisuus, lukutaito + S2-koe</a:t>
            </a:r>
          </a:p>
          <a:p>
            <a:pPr marL="349920" indent="-262440">
              <a:lnSpc>
                <a:spcPct val="100000"/>
              </a:lnSpc>
              <a:spcBef>
                <a:spcPts val="1417"/>
              </a:spcBef>
              <a:buClr>
                <a:srgbClr val="000000"/>
              </a:buClr>
              <a:buSzPct val="45000"/>
              <a:buFont typeface="Wingdings" charset="2"/>
              <a:buChar char=""/>
            </a:pPr>
            <a:r>
              <a:rPr lang="fi-FI" sz="2400" spc="-1" dirty="0">
                <a:solidFill>
                  <a:srgbClr val="000000"/>
                </a:solidFill>
                <a:latin typeface="Arial"/>
              </a:rPr>
              <a:t>To 12.3. vieras kieli, lyhyt oppimäärä</a:t>
            </a:r>
          </a:p>
          <a:p>
            <a:pPr marL="349920" indent="-262440">
              <a:lnSpc>
                <a:spcPct val="100000"/>
              </a:lnSpc>
              <a:spcBef>
                <a:spcPts val="1417"/>
              </a:spcBef>
              <a:buClr>
                <a:srgbClr val="000000"/>
              </a:buClr>
              <a:buSzPct val="45000"/>
              <a:buFont typeface="Wingdings" charset="2"/>
              <a:buChar char=""/>
            </a:pPr>
            <a:r>
              <a:rPr lang="fi-FI" sz="2400" spc="-1" dirty="0">
                <a:solidFill>
                  <a:srgbClr val="000000"/>
                </a:solidFill>
                <a:latin typeface="Arial"/>
              </a:rPr>
              <a:t>Pe 13.3. äidinkieli ja kirjallisuus, kirjoitustaito</a:t>
            </a:r>
          </a:p>
          <a:p>
            <a:pPr marL="349920" indent="-262440">
              <a:lnSpc>
                <a:spcPct val="100000"/>
              </a:lnSpc>
              <a:spcBef>
                <a:spcPts val="1417"/>
              </a:spcBef>
              <a:buClr>
                <a:srgbClr val="000000"/>
              </a:buClr>
              <a:buSzPct val="45000"/>
              <a:buFont typeface="Wingdings" charset="2"/>
              <a:buChar char=""/>
            </a:pPr>
            <a:r>
              <a:rPr lang="fi-FI" sz="2400" spc="-1" dirty="0">
                <a:solidFill>
                  <a:srgbClr val="000000"/>
                </a:solidFill>
                <a:latin typeface="Arial"/>
              </a:rPr>
              <a:t>Ma 16.3. vieras kieli, pitkä oppimäärä</a:t>
            </a:r>
          </a:p>
          <a:p>
            <a:pPr marL="349920" indent="-262440">
              <a:lnSpc>
                <a:spcPct val="100000"/>
              </a:lnSpc>
              <a:spcBef>
                <a:spcPts val="1417"/>
              </a:spcBef>
              <a:buClr>
                <a:srgbClr val="000000"/>
              </a:buClr>
              <a:buSzPct val="45000"/>
              <a:buFont typeface="Wingdings" charset="2"/>
              <a:buChar char=""/>
            </a:pPr>
            <a:r>
              <a:rPr lang="fi-FI" sz="2400" spc="-1" dirty="0">
                <a:solidFill>
                  <a:srgbClr val="000000"/>
                </a:solidFill>
                <a:latin typeface="Arial"/>
              </a:rPr>
              <a:t>Ke 18.3. matematiikka</a:t>
            </a:r>
          </a:p>
          <a:p>
            <a:pPr marL="349920" indent="-262440">
              <a:lnSpc>
                <a:spcPct val="100000"/>
              </a:lnSpc>
              <a:spcBef>
                <a:spcPts val="1417"/>
              </a:spcBef>
              <a:buClr>
                <a:srgbClr val="000000"/>
              </a:buClr>
              <a:buSzPct val="45000"/>
              <a:buFont typeface="Wingdings" charset="2"/>
              <a:buChar char=""/>
            </a:pPr>
            <a:r>
              <a:rPr lang="fi-FI" sz="2400" spc="-1" dirty="0">
                <a:solidFill>
                  <a:srgbClr val="000000"/>
                </a:solidFill>
                <a:latin typeface="Arial"/>
              </a:rPr>
              <a:t>Pe 20.3. </a:t>
            </a:r>
            <a:r>
              <a:rPr lang="fi-FI" sz="2400" spc="-1" dirty="0" err="1">
                <a:solidFill>
                  <a:srgbClr val="000000"/>
                </a:solidFill>
                <a:latin typeface="Arial"/>
              </a:rPr>
              <a:t>reaali</a:t>
            </a:r>
            <a:r>
              <a:rPr lang="fi-FI" sz="2400" spc="-1" dirty="0">
                <a:solidFill>
                  <a:srgbClr val="000000"/>
                </a:solidFill>
                <a:latin typeface="Arial"/>
              </a:rPr>
              <a:t> </a:t>
            </a:r>
            <a:r>
              <a:rPr lang="fi-FI" sz="2400" spc="-1" dirty="0">
                <a:solidFill>
                  <a:srgbClr val="000000"/>
                </a:solidFill>
              </a:rPr>
              <a:t>(uskonto, elämänkatsomustieto, yhteiskuntaoppi, kemia, maantiede, terveystieto)</a:t>
            </a:r>
          </a:p>
          <a:p>
            <a:pPr marL="349920" indent="-262440">
              <a:lnSpc>
                <a:spcPct val="100000"/>
              </a:lnSpc>
              <a:spcBef>
                <a:spcPts val="1417"/>
              </a:spcBef>
              <a:buClr>
                <a:srgbClr val="000000"/>
              </a:buClr>
              <a:buSzPct val="45000"/>
              <a:buFont typeface="Wingdings" charset="2"/>
              <a:buChar char=""/>
            </a:pPr>
            <a:r>
              <a:rPr lang="fi-FI" sz="2400" spc="-1" dirty="0">
                <a:solidFill>
                  <a:srgbClr val="000000"/>
                </a:solidFill>
                <a:latin typeface="Arial"/>
              </a:rPr>
              <a:t>Ma 23.3. ruotsi, pitkä ja keskipitkä oppimäärä</a:t>
            </a:r>
            <a:endParaRPr lang="fi-FI" sz="2400" spc="-1" dirty="0">
              <a:solidFill>
                <a:srgbClr val="000000"/>
              </a:solidFill>
            </a:endParaRPr>
          </a:p>
          <a:p>
            <a:pPr marL="349920" indent="-262440">
              <a:lnSpc>
                <a:spcPct val="100000"/>
              </a:lnSpc>
              <a:spcBef>
                <a:spcPts val="1417"/>
              </a:spcBef>
              <a:buClr>
                <a:srgbClr val="000000"/>
              </a:buClr>
              <a:buSzPct val="45000"/>
              <a:buFont typeface="Wingdings" charset="2"/>
              <a:buChar char=""/>
            </a:pPr>
            <a:r>
              <a:rPr lang="fi-FI" sz="2400" spc="-1" dirty="0">
                <a:solidFill>
                  <a:srgbClr val="000000"/>
                </a:solidFill>
                <a:latin typeface="Arial"/>
              </a:rPr>
              <a:t>Ke 25.3. </a:t>
            </a:r>
            <a:r>
              <a:rPr lang="fi-FI" sz="2400" spc="-1" dirty="0" err="1">
                <a:solidFill>
                  <a:srgbClr val="000000"/>
                </a:solidFill>
                <a:latin typeface="Arial"/>
              </a:rPr>
              <a:t>reaali</a:t>
            </a:r>
            <a:r>
              <a:rPr lang="fi-FI" sz="2400" spc="-1" dirty="0">
                <a:solidFill>
                  <a:srgbClr val="000000"/>
                </a:solidFill>
                <a:latin typeface="Arial"/>
              </a:rPr>
              <a:t> </a:t>
            </a:r>
            <a:r>
              <a:rPr lang="fi-FI" sz="2400" spc="-1" dirty="0">
                <a:solidFill>
                  <a:srgbClr val="000000"/>
                </a:solidFill>
              </a:rPr>
              <a:t>(psykologia, filosofia, historia, fysiikka, biologia)</a:t>
            </a:r>
            <a:endParaRPr lang="fi-FI" sz="2400" spc="-1" dirty="0">
              <a:solidFill>
                <a:srgbClr val="000000"/>
              </a:solidFill>
              <a:latin typeface="Arial"/>
            </a:endParaRPr>
          </a:p>
          <a:p>
            <a:endParaRPr lang="fi-FI" sz="2400" dirty="0"/>
          </a:p>
        </p:txBody>
      </p:sp>
      <p:grpSp>
        <p:nvGrpSpPr>
          <p:cNvPr id="3" name="Group 23"/>
          <p:cNvGrpSpPr>
            <a:grpSpLocks/>
          </p:cNvGrpSpPr>
          <p:nvPr/>
        </p:nvGrpSpPr>
        <p:grpSpPr bwMode="auto">
          <a:xfrm>
            <a:off x="1524000" y="6115050"/>
            <a:ext cx="9144000" cy="742950"/>
            <a:chOff x="0" y="3853"/>
            <a:chExt cx="5760" cy="468"/>
          </a:xfrm>
        </p:grpSpPr>
        <p:sp>
          <p:nvSpPr>
            <p:cNvPr id="2067" name="Rectangle 19"/>
            <p:cNvSpPr>
              <a:spLocks noChangeArrowheads="1"/>
            </p:cNvSpPr>
            <p:nvPr/>
          </p:nvSpPr>
          <p:spPr bwMode="auto">
            <a:xfrm>
              <a:off x="0" y="3967"/>
              <a:ext cx="5760" cy="354"/>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2065" name="Rectangle 17"/>
            <p:cNvSpPr>
              <a:spLocks noChangeArrowheads="1"/>
            </p:cNvSpPr>
            <p:nvPr/>
          </p:nvSpPr>
          <p:spPr bwMode="auto">
            <a:xfrm>
              <a:off x="0" y="3967"/>
              <a:ext cx="5760" cy="14"/>
            </a:xfrm>
            <a:prstGeom prst="rect">
              <a:avLst/>
            </a:prstGeom>
            <a:solidFill>
              <a:srgbClr val="FFB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100" dir="5400000" algn="ctr" rotWithShape="0">
                      <a:srgbClr val="292929">
                        <a:alpha val="50000"/>
                      </a:srgbClr>
                    </a:outerShdw>
                  </a:effectLst>
                </a14:hiddenEffects>
              </a:ext>
            </a:extLst>
          </p:spPr>
          <p:txBody>
            <a:bodyPr wrap="none" anchor="ctr"/>
            <a:lstStyle/>
            <a:p>
              <a:endParaRPr lang="fi-FI"/>
            </a:p>
          </p:txBody>
        </p:sp>
        <p:pic>
          <p:nvPicPr>
            <p:cNvPr id="2066" name="Picture 18" descr="beta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 y="3853"/>
              <a:ext cx="1007"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0" name="Text Box 22"/>
            <p:cNvSpPr txBox="1">
              <a:spLocks noChangeArrowheads="1"/>
            </p:cNvSpPr>
            <p:nvPr/>
          </p:nvSpPr>
          <p:spPr bwMode="auto">
            <a:xfrm>
              <a:off x="2880" y="3974"/>
              <a:ext cx="20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fi-FI" altLang="fi-FI" sz="1400">
                  <a:solidFill>
                    <a:srgbClr val="292929"/>
                  </a:solidFill>
                  <a:latin typeface="Franklin Gothic Heavy" panose="020B0903020102020204" pitchFamily="34" charset="0"/>
                </a:rPr>
                <a:t>Lakeuksilta komiasti maailmalle!</a:t>
              </a:r>
            </a:p>
          </p:txBody>
        </p:sp>
      </p:grpSp>
    </p:spTree>
    <p:extLst>
      <p:ext uri="{BB962C8B-B14F-4D97-AF65-F5344CB8AC3E}">
        <p14:creationId xmlns:p14="http://schemas.microsoft.com/office/powerpoint/2010/main" val="1637383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
          <p:cNvGrpSpPr>
            <a:grpSpLocks/>
          </p:cNvGrpSpPr>
          <p:nvPr/>
        </p:nvGrpSpPr>
        <p:grpSpPr bwMode="auto">
          <a:xfrm>
            <a:off x="1524000" y="1"/>
            <a:ext cx="9144000" cy="1268413"/>
            <a:chOff x="0" y="0"/>
            <a:chExt cx="5760" cy="958"/>
          </a:xfrm>
        </p:grpSpPr>
        <p:sp>
          <p:nvSpPr>
            <p:cNvPr id="2055" name="Rectangle 7"/>
            <p:cNvSpPr>
              <a:spLocks noChangeArrowheads="1"/>
            </p:cNvSpPr>
            <p:nvPr/>
          </p:nvSpPr>
          <p:spPr bwMode="auto">
            <a:xfrm>
              <a:off x="0" y="0"/>
              <a:ext cx="5760" cy="907"/>
            </a:xfrm>
            <a:prstGeom prst="rect">
              <a:avLst/>
            </a:prstGeom>
            <a:solidFill>
              <a:srgbClr val="B9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397000" dir="16200000" sy="-100000" rotWithShape="0">
                      <a:srgbClr val="292929">
                        <a:alpha val="50000"/>
                      </a:srgbClr>
                    </a:outerShdw>
                  </a:effectLst>
                </a14:hiddenEffects>
              </a:ext>
            </a:extLst>
          </p:spPr>
          <p:txBody>
            <a:bodyPr wrap="none" anchor="ctr"/>
            <a:lstStyle/>
            <a:p>
              <a:endParaRPr lang="fi-FI"/>
            </a:p>
          </p:txBody>
        </p:sp>
        <p:sp>
          <p:nvSpPr>
            <p:cNvPr id="2072" name="Rectangle 24"/>
            <p:cNvSpPr>
              <a:spLocks noChangeArrowheads="1"/>
            </p:cNvSpPr>
            <p:nvPr/>
          </p:nvSpPr>
          <p:spPr bwMode="auto">
            <a:xfrm>
              <a:off x="0" y="935"/>
              <a:ext cx="5760" cy="23"/>
            </a:xfrm>
            <a:prstGeom prst="rect">
              <a:avLst/>
            </a:prstGeom>
            <a:solidFill>
              <a:srgbClr val="FFB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100" dir="5400000" algn="ctr" rotWithShape="0">
                      <a:srgbClr val="292929">
                        <a:alpha val="50000"/>
                      </a:srgbClr>
                    </a:outerShdw>
                  </a:effectLst>
                </a14:hiddenEffects>
              </a:ext>
            </a:extLst>
          </p:spPr>
          <p:txBody>
            <a:bodyPr wrap="none" anchor="ctr"/>
            <a:lstStyle/>
            <a:p>
              <a:endParaRPr lang="fi-FI"/>
            </a:p>
          </p:txBody>
        </p:sp>
      </p:grpSp>
      <p:sp>
        <p:nvSpPr>
          <p:cNvPr id="2051" name="Rectangle 3"/>
          <p:cNvSpPr>
            <a:spLocks noGrp="1" noChangeArrowheads="1"/>
          </p:cNvSpPr>
          <p:nvPr>
            <p:ph type="subTitle" idx="1"/>
          </p:nvPr>
        </p:nvSpPr>
        <p:spPr>
          <a:xfrm>
            <a:off x="2406862" y="1416275"/>
            <a:ext cx="6872287" cy="709734"/>
          </a:xfrm>
        </p:spPr>
        <p:txBody>
          <a:bodyPr>
            <a:noAutofit/>
          </a:bodyPr>
          <a:lstStyle/>
          <a:p>
            <a:pPr algn="l"/>
            <a:r>
              <a:rPr lang="fi-FI" sz="1600" b="0" i="0" dirty="0">
                <a:solidFill>
                  <a:srgbClr val="000000"/>
                </a:solidFill>
                <a:effectLst/>
                <a:latin typeface="BesleyVariable"/>
              </a:rPr>
              <a:t>Opetus- ja kulttuuriministeriön asetus Opetushallituksen ja sen erillisyksiköiden suoritteiden maksullisuudesta 1188/2023</a:t>
            </a:r>
            <a:endParaRPr lang="fi-FI" altLang="fi-FI" sz="1600" dirty="0">
              <a:solidFill>
                <a:srgbClr val="1C1C1C"/>
              </a:solidFill>
              <a:latin typeface="Franklin Gothic Heavy" panose="020B0903020102020204" pitchFamily="34" charset="0"/>
            </a:endParaRPr>
          </a:p>
        </p:txBody>
      </p:sp>
      <p:sp>
        <p:nvSpPr>
          <p:cNvPr id="2050" name="Rectangle 2"/>
          <p:cNvSpPr>
            <a:spLocks noGrp="1" noChangeArrowheads="1"/>
          </p:cNvSpPr>
          <p:nvPr>
            <p:ph type="ctrTitle"/>
          </p:nvPr>
        </p:nvSpPr>
        <p:spPr>
          <a:xfrm>
            <a:off x="2135188" y="101559"/>
            <a:ext cx="7772400" cy="1166855"/>
          </a:xfrm>
        </p:spPr>
        <p:txBody>
          <a:bodyPr anchor="ctr">
            <a:normAutofit fontScale="90000"/>
          </a:bodyPr>
          <a:lstStyle/>
          <a:p>
            <a:r>
              <a:rPr lang="fi-FI" altLang="fi-FI" sz="4400" dirty="0">
                <a:solidFill>
                  <a:schemeClr val="bg1"/>
                </a:solidFill>
                <a:latin typeface="Franklin Gothic Demi" panose="020B0703020102020204" pitchFamily="34" charset="0"/>
              </a:rPr>
              <a:t>Tutkintomaksut</a:t>
            </a:r>
            <a:br>
              <a:rPr lang="fi-FI" altLang="fi-FI" sz="4400" dirty="0">
                <a:solidFill>
                  <a:schemeClr val="bg1"/>
                </a:solidFill>
                <a:latin typeface="Franklin Gothic Demi" panose="020B0703020102020204" pitchFamily="34" charset="0"/>
              </a:rPr>
            </a:br>
            <a:r>
              <a:rPr lang="fi-FI" altLang="fi-FI" sz="4400" dirty="0">
                <a:solidFill>
                  <a:schemeClr val="bg1"/>
                </a:solidFill>
                <a:latin typeface="Franklin Gothic Demi" panose="020B0703020102020204" pitchFamily="34" charset="0"/>
              </a:rPr>
              <a:t> YTL:lle 2026</a:t>
            </a:r>
          </a:p>
        </p:txBody>
      </p:sp>
      <p:sp>
        <p:nvSpPr>
          <p:cNvPr id="2059" name="Text Box 11"/>
          <p:cNvSpPr txBox="1">
            <a:spLocks noChangeArrowheads="1"/>
          </p:cNvSpPr>
          <p:nvPr/>
        </p:nvSpPr>
        <p:spPr bwMode="auto">
          <a:xfrm>
            <a:off x="1441622" y="2240370"/>
            <a:ext cx="9308756" cy="4883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buClr>
                <a:srgbClr val="FF0066"/>
              </a:buClr>
              <a:buFont typeface="Symbol" panose="05050102010706020507" pitchFamily="18" charset="2"/>
              <a:buChar char="¨"/>
            </a:pPr>
            <a:r>
              <a:rPr lang="fi-FI" altLang="fi-FI" dirty="0">
                <a:latin typeface="Verdana" panose="020B0604030504040204" pitchFamily="34" charset="0"/>
              </a:rPr>
              <a:t> </a:t>
            </a:r>
            <a:r>
              <a:rPr lang="fi-FI" b="1" i="0" dirty="0">
                <a:solidFill>
                  <a:srgbClr val="000000"/>
                </a:solidFill>
                <a:effectLst/>
                <a:latin typeface="BesleyVariable"/>
              </a:rPr>
              <a:t>Oppivelvollisuuslain mukaiseen maksuttomaan koulutukseen oikeutetut kokelaat voivat suorittaa maksutta viisi ensimmäistä yo-tutkinnon koetta</a:t>
            </a:r>
            <a:r>
              <a:rPr lang="fi-FI" b="0" i="0" dirty="0">
                <a:solidFill>
                  <a:srgbClr val="000000"/>
                </a:solidFill>
                <a:effectLst/>
                <a:latin typeface="BesleyVariable"/>
              </a:rPr>
              <a:t>. Oikeus maksuttomiin kokeisiin päättyy siihen, että kokelas saa ylioppilastutkinnon, ammatillisen tutkinnon tai niitä vastaavat ulkomaiset opinnot valmiiksi. </a:t>
            </a:r>
            <a:endParaRPr lang="fi-FI" altLang="fi-FI" dirty="0">
              <a:latin typeface="Verdana" panose="020B0604030504040204" pitchFamily="34" charset="0"/>
            </a:endParaRPr>
          </a:p>
          <a:p>
            <a:pPr>
              <a:lnSpc>
                <a:spcPct val="150000"/>
              </a:lnSpc>
              <a:spcBef>
                <a:spcPct val="50000"/>
              </a:spcBef>
              <a:buClr>
                <a:srgbClr val="FF0066"/>
              </a:buClr>
              <a:buFont typeface="Symbol" panose="05050102010706020507" pitchFamily="18" charset="2"/>
              <a:buChar char="¨"/>
            </a:pPr>
            <a:r>
              <a:rPr lang="fi-FI" altLang="fi-FI" dirty="0">
                <a:latin typeface="BesleyVariable"/>
              </a:rPr>
              <a:t>Yo-tutkinnon jälkeisistä ja erillistä kokeista koulutuksen järjestäjä kerää maksun ja tilittää ne Ylioppilastutkintolautakunnalle. </a:t>
            </a:r>
          </a:p>
          <a:p>
            <a:pPr>
              <a:lnSpc>
                <a:spcPct val="150000"/>
              </a:lnSpc>
              <a:spcBef>
                <a:spcPct val="50000"/>
              </a:spcBef>
              <a:buClr>
                <a:srgbClr val="FF0066"/>
              </a:buClr>
              <a:buFont typeface="Symbol" panose="05050102010706020507" pitchFamily="18" charset="2"/>
              <a:buChar char="¨"/>
            </a:pPr>
            <a:r>
              <a:rPr lang="fi-FI" altLang="fi-FI" dirty="0">
                <a:latin typeface="BesleyVariable"/>
              </a:rPr>
              <a:t> Koekohtainen maksu 38€.</a:t>
            </a:r>
          </a:p>
          <a:p>
            <a:pPr>
              <a:lnSpc>
                <a:spcPct val="150000"/>
              </a:lnSpc>
              <a:spcBef>
                <a:spcPct val="50000"/>
              </a:spcBef>
              <a:buClr>
                <a:srgbClr val="FF0066"/>
              </a:buClr>
              <a:buFont typeface="Symbol" panose="05050102010706020507" pitchFamily="18" charset="2"/>
              <a:buChar char="¨"/>
            </a:pPr>
            <a:r>
              <a:rPr lang="fi-FI" altLang="fi-FI" dirty="0">
                <a:latin typeface="Verdana" panose="020B0604030504040204" pitchFamily="34" charset="0"/>
              </a:rPr>
              <a:t> </a:t>
            </a:r>
            <a:r>
              <a:rPr lang="fi-FI" altLang="fi-FI" dirty="0">
                <a:latin typeface="BesleyVariable"/>
              </a:rPr>
              <a:t>Maksu oikaisuvaatimuksesta/aine 56€</a:t>
            </a:r>
          </a:p>
          <a:p>
            <a:pPr>
              <a:lnSpc>
                <a:spcPct val="150000"/>
              </a:lnSpc>
              <a:spcBef>
                <a:spcPct val="50000"/>
              </a:spcBef>
              <a:buClr>
                <a:srgbClr val="FF0066"/>
              </a:buClr>
              <a:buFont typeface="Symbol" panose="05050102010706020507" pitchFamily="18" charset="2"/>
              <a:buChar char="¨"/>
            </a:pPr>
            <a:r>
              <a:rPr lang="fi-FI" altLang="fi-FI" dirty="0">
                <a:latin typeface="BesleyVariable"/>
              </a:rPr>
              <a:t> Tutkintomaksu hoitamatta </a:t>
            </a:r>
            <a:r>
              <a:rPr lang="fi-FI" altLang="fi-FI" dirty="0">
                <a:latin typeface="BesleyVariable"/>
                <a:sym typeface="Wingdings" pitchFamily="2" charset="2"/>
              </a:rPr>
              <a:t> ei tutkintotodistusta, maksamattomat maksut perintäkelpoisia</a:t>
            </a:r>
            <a:endParaRPr lang="fi-FI" altLang="fi-FI" dirty="0">
              <a:latin typeface="BesleyVariable"/>
            </a:endParaRPr>
          </a:p>
          <a:p>
            <a:pPr>
              <a:lnSpc>
                <a:spcPct val="150000"/>
              </a:lnSpc>
              <a:spcBef>
                <a:spcPct val="50000"/>
              </a:spcBef>
              <a:buClr>
                <a:srgbClr val="FF0066"/>
              </a:buClr>
              <a:buFont typeface="Symbol" panose="05050102010706020507" pitchFamily="18" charset="2"/>
              <a:buChar char="¨"/>
            </a:pPr>
            <a:endParaRPr lang="fi-FI" altLang="fi-FI" dirty="0">
              <a:latin typeface="Verdana" panose="020B0604030504040204" pitchFamily="34" charset="0"/>
            </a:endParaRPr>
          </a:p>
        </p:txBody>
      </p:sp>
      <p:grpSp>
        <p:nvGrpSpPr>
          <p:cNvPr id="3" name="Group 23"/>
          <p:cNvGrpSpPr>
            <a:grpSpLocks/>
          </p:cNvGrpSpPr>
          <p:nvPr/>
        </p:nvGrpSpPr>
        <p:grpSpPr bwMode="auto">
          <a:xfrm>
            <a:off x="1524000" y="6553241"/>
            <a:ext cx="9144000" cy="742950"/>
            <a:chOff x="0" y="3853"/>
            <a:chExt cx="5760" cy="468"/>
          </a:xfrm>
        </p:grpSpPr>
        <p:sp>
          <p:nvSpPr>
            <p:cNvPr id="2067" name="Rectangle 19"/>
            <p:cNvSpPr>
              <a:spLocks noChangeArrowheads="1"/>
            </p:cNvSpPr>
            <p:nvPr/>
          </p:nvSpPr>
          <p:spPr bwMode="auto">
            <a:xfrm>
              <a:off x="0" y="3967"/>
              <a:ext cx="5760" cy="354"/>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2065" name="Rectangle 17"/>
            <p:cNvSpPr>
              <a:spLocks noChangeArrowheads="1"/>
            </p:cNvSpPr>
            <p:nvPr/>
          </p:nvSpPr>
          <p:spPr bwMode="auto">
            <a:xfrm>
              <a:off x="0" y="3967"/>
              <a:ext cx="5760" cy="14"/>
            </a:xfrm>
            <a:prstGeom prst="rect">
              <a:avLst/>
            </a:prstGeom>
            <a:solidFill>
              <a:srgbClr val="FFB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100" dir="5400000" algn="ctr" rotWithShape="0">
                      <a:srgbClr val="292929">
                        <a:alpha val="50000"/>
                      </a:srgbClr>
                    </a:outerShdw>
                  </a:effectLst>
                </a14:hiddenEffects>
              </a:ext>
            </a:extLst>
          </p:spPr>
          <p:txBody>
            <a:bodyPr wrap="none" anchor="ctr"/>
            <a:lstStyle/>
            <a:p>
              <a:endParaRPr lang="fi-FI"/>
            </a:p>
          </p:txBody>
        </p:sp>
        <p:pic>
          <p:nvPicPr>
            <p:cNvPr id="2066" name="Picture 18" descr="beta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 y="3853"/>
              <a:ext cx="1007"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0" name="Text Box 22"/>
            <p:cNvSpPr txBox="1">
              <a:spLocks noChangeArrowheads="1"/>
            </p:cNvSpPr>
            <p:nvPr/>
          </p:nvSpPr>
          <p:spPr bwMode="auto">
            <a:xfrm>
              <a:off x="2880" y="3974"/>
              <a:ext cx="20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fi-FI" altLang="fi-FI" sz="1400">
                  <a:solidFill>
                    <a:srgbClr val="292929"/>
                  </a:solidFill>
                  <a:latin typeface="Franklin Gothic Heavy" panose="020B0903020102020204" pitchFamily="34" charset="0"/>
                </a:rPr>
                <a:t>Lakeuksilta komiasti maailmalle!</a:t>
              </a:r>
            </a:p>
          </p:txBody>
        </p:sp>
      </p:grpSp>
    </p:spTree>
    <p:extLst>
      <p:ext uri="{BB962C8B-B14F-4D97-AF65-F5344CB8AC3E}">
        <p14:creationId xmlns:p14="http://schemas.microsoft.com/office/powerpoint/2010/main" val="764940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
          <p:cNvGrpSpPr>
            <a:grpSpLocks/>
          </p:cNvGrpSpPr>
          <p:nvPr/>
        </p:nvGrpSpPr>
        <p:grpSpPr bwMode="auto">
          <a:xfrm>
            <a:off x="1524000" y="1"/>
            <a:ext cx="9144000" cy="1366939"/>
            <a:chOff x="0" y="0"/>
            <a:chExt cx="5760" cy="958"/>
          </a:xfrm>
        </p:grpSpPr>
        <p:sp>
          <p:nvSpPr>
            <p:cNvPr id="2055" name="Rectangle 7"/>
            <p:cNvSpPr>
              <a:spLocks noChangeArrowheads="1"/>
            </p:cNvSpPr>
            <p:nvPr/>
          </p:nvSpPr>
          <p:spPr bwMode="auto">
            <a:xfrm>
              <a:off x="0" y="0"/>
              <a:ext cx="5760" cy="907"/>
            </a:xfrm>
            <a:prstGeom prst="rect">
              <a:avLst/>
            </a:prstGeom>
            <a:solidFill>
              <a:srgbClr val="B9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397000" dir="16200000" sy="-100000" rotWithShape="0">
                      <a:srgbClr val="292929">
                        <a:alpha val="50000"/>
                      </a:srgbClr>
                    </a:outerShdw>
                  </a:effectLst>
                </a14:hiddenEffects>
              </a:ext>
            </a:extLst>
          </p:spPr>
          <p:txBody>
            <a:bodyPr wrap="none" anchor="ctr"/>
            <a:lstStyle/>
            <a:p>
              <a:endParaRPr lang="fi-FI"/>
            </a:p>
          </p:txBody>
        </p:sp>
        <p:sp>
          <p:nvSpPr>
            <p:cNvPr id="2072" name="Rectangle 24"/>
            <p:cNvSpPr>
              <a:spLocks noChangeArrowheads="1"/>
            </p:cNvSpPr>
            <p:nvPr/>
          </p:nvSpPr>
          <p:spPr bwMode="auto">
            <a:xfrm>
              <a:off x="0" y="935"/>
              <a:ext cx="5760" cy="23"/>
            </a:xfrm>
            <a:prstGeom prst="rect">
              <a:avLst/>
            </a:prstGeom>
            <a:solidFill>
              <a:srgbClr val="FFB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100" dir="5400000" algn="ctr" rotWithShape="0">
                      <a:srgbClr val="292929">
                        <a:alpha val="50000"/>
                      </a:srgbClr>
                    </a:outerShdw>
                  </a:effectLst>
                </a14:hiddenEffects>
              </a:ext>
            </a:extLst>
          </p:spPr>
          <p:txBody>
            <a:bodyPr wrap="none" anchor="ctr"/>
            <a:lstStyle/>
            <a:p>
              <a:endParaRPr lang="fi-FI"/>
            </a:p>
          </p:txBody>
        </p:sp>
      </p:grpSp>
      <p:sp>
        <p:nvSpPr>
          <p:cNvPr id="2051" name="Rectangle 3"/>
          <p:cNvSpPr>
            <a:spLocks noGrp="1" noChangeArrowheads="1"/>
          </p:cNvSpPr>
          <p:nvPr>
            <p:ph type="subTitle" idx="1"/>
          </p:nvPr>
        </p:nvSpPr>
        <p:spPr>
          <a:xfrm>
            <a:off x="2424114" y="1423253"/>
            <a:ext cx="6872287" cy="738371"/>
          </a:xfrm>
        </p:spPr>
        <p:txBody>
          <a:bodyPr>
            <a:noAutofit/>
          </a:bodyPr>
          <a:lstStyle/>
          <a:p>
            <a:pPr algn="l"/>
            <a:r>
              <a:rPr lang="fi-FI" sz="1600" b="1" dirty="0"/>
              <a:t>Ylioppilastutkintolautakunnan päätökseen, jolla koesuoritus on arvosteltu, saa vaatia lautakunnalta oikaisua (L 502/2019, 22 §). Oikaisuvaatimuksen voi tehdä kokelas tai alle 18-vuotiaan kokelaan huoltaja (Hallintolaki 434/2003, 14 § 3 mom., 49 b § 2 mom.)</a:t>
            </a:r>
            <a:endParaRPr lang="fi-FI" altLang="fi-FI" sz="1600" b="1" dirty="0">
              <a:solidFill>
                <a:srgbClr val="1C1C1C"/>
              </a:solidFill>
              <a:latin typeface="Franklin Gothic Heavy" panose="020B0903020102020204" pitchFamily="34" charset="0"/>
            </a:endParaRPr>
          </a:p>
        </p:txBody>
      </p:sp>
      <p:sp>
        <p:nvSpPr>
          <p:cNvPr id="2050" name="Rectangle 2"/>
          <p:cNvSpPr>
            <a:spLocks noGrp="1" noChangeArrowheads="1"/>
          </p:cNvSpPr>
          <p:nvPr>
            <p:ph type="ctrTitle"/>
          </p:nvPr>
        </p:nvSpPr>
        <p:spPr>
          <a:xfrm>
            <a:off x="2135188" y="260351"/>
            <a:ext cx="7772400" cy="977901"/>
          </a:xfrm>
        </p:spPr>
        <p:txBody>
          <a:bodyPr anchor="ctr"/>
          <a:lstStyle/>
          <a:p>
            <a:r>
              <a:rPr lang="fi-FI" altLang="fi-FI" sz="4400" dirty="0">
                <a:solidFill>
                  <a:schemeClr val="bg1"/>
                </a:solidFill>
                <a:latin typeface="Franklin Gothic Demi" panose="020B0703020102020204" pitchFamily="34" charset="0"/>
              </a:rPr>
              <a:t>Oikaisuvaatimus </a:t>
            </a:r>
            <a:r>
              <a:rPr lang="fi-FI" altLang="fi-FI" sz="2000" dirty="0">
                <a:solidFill>
                  <a:schemeClr val="bg1"/>
                </a:solidFill>
                <a:latin typeface="Franklin Gothic Demi" panose="020B0703020102020204" pitchFamily="34" charset="0"/>
              </a:rPr>
              <a:t>1/2</a:t>
            </a:r>
          </a:p>
        </p:txBody>
      </p:sp>
      <p:sp>
        <p:nvSpPr>
          <p:cNvPr id="2059" name="Text Box 11"/>
          <p:cNvSpPr txBox="1">
            <a:spLocks noChangeArrowheads="1"/>
          </p:cNvSpPr>
          <p:nvPr/>
        </p:nvSpPr>
        <p:spPr bwMode="auto">
          <a:xfrm>
            <a:off x="1449388" y="2499427"/>
            <a:ext cx="9143999" cy="4191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buClr>
                <a:srgbClr val="FF0066"/>
              </a:buClr>
              <a:buFont typeface="Symbol" panose="05050102010706020507" pitchFamily="18" charset="2"/>
              <a:buChar char="¨"/>
            </a:pPr>
            <a:r>
              <a:rPr lang="fi-FI" altLang="fi-FI" dirty="0">
                <a:latin typeface="Verdana" panose="020B0604030504040204" pitchFamily="34" charset="0"/>
              </a:rPr>
              <a:t> </a:t>
            </a:r>
            <a:r>
              <a:rPr lang="fi-FI" dirty="0">
                <a:hlinkClick r:id="rId3"/>
              </a:rPr>
              <a:t>Oikaisuvaatimus</a:t>
            </a:r>
            <a:r>
              <a:rPr lang="fi-FI" dirty="0"/>
              <a:t> on toimitettava lautakuntaan 14 päivän kuluessa siitä ajankohdasta, jolloin kokeeseen osallistuneella kokelaalla ja myös alle 18-vuotiaan kokelaan huoltajalla on ollut tilaisuus saada tieto arvostelun tuloksesta ja arvosteluperusteiden soveltamisesta </a:t>
            </a:r>
            <a:endParaRPr lang="fi-FI" altLang="fi-FI" dirty="0">
              <a:latin typeface="Verdana" panose="020B0604030504040204" pitchFamily="34" charset="0"/>
            </a:endParaRPr>
          </a:p>
          <a:p>
            <a:pPr>
              <a:lnSpc>
                <a:spcPct val="150000"/>
              </a:lnSpc>
              <a:spcBef>
                <a:spcPct val="50000"/>
              </a:spcBef>
              <a:buClr>
                <a:srgbClr val="FF0066"/>
              </a:buClr>
              <a:buFont typeface="Symbol" panose="05050102010706020507" pitchFamily="18" charset="2"/>
              <a:buChar char="¨"/>
            </a:pPr>
            <a:r>
              <a:rPr lang="fi-FI" altLang="fi-FI" dirty="0">
                <a:latin typeface="Verdana" panose="020B0604030504040204" pitchFamily="34" charset="0"/>
              </a:rPr>
              <a:t> </a:t>
            </a:r>
            <a:r>
              <a:rPr lang="fi-FI" dirty="0"/>
              <a:t>Oikaisuvaatimuksesta tulee ilmetä, mitä koetta ja kokeen osaa vaatimus koskee ja millä tavalla kyseistä kohtaa koskeva arvostelupäätös tulisi oikaista sekä perusteet, joilla oikaisua vaaditaan (L 434/2003, 49 d §).</a:t>
            </a:r>
            <a:endParaRPr lang="fi-FI" altLang="fi-FI" dirty="0">
              <a:latin typeface="Verdana" panose="020B0604030504040204" pitchFamily="34" charset="0"/>
            </a:endParaRPr>
          </a:p>
          <a:p>
            <a:pPr>
              <a:lnSpc>
                <a:spcPct val="150000"/>
              </a:lnSpc>
              <a:spcBef>
                <a:spcPct val="50000"/>
              </a:spcBef>
              <a:buClr>
                <a:srgbClr val="FF0066"/>
              </a:buClr>
              <a:buFont typeface="Symbol" panose="05050102010706020507" pitchFamily="18" charset="2"/>
              <a:buChar char="¨"/>
            </a:pPr>
            <a:r>
              <a:rPr lang="fi-FI" altLang="fi-FI" dirty="0">
                <a:latin typeface="Verdana" panose="020B0604030504040204" pitchFamily="34" charset="0"/>
              </a:rPr>
              <a:t> </a:t>
            </a:r>
            <a:r>
              <a:rPr lang="fi-FI" dirty="0"/>
              <a:t>Oikaisuvaatimuksessa tulee lisäksi olla kokelaan nimi, lukio, jossa hän on kokeen suorittanut, kokelaan yhteystiedot ja pankkiyhteys, josta ilmenevät tilinumero ja tilin haltijan nimi.</a:t>
            </a:r>
            <a:endParaRPr lang="fi-FI" altLang="fi-FI" dirty="0">
              <a:latin typeface="Verdana" panose="020B0604030504040204" pitchFamily="34" charset="0"/>
            </a:endParaRPr>
          </a:p>
          <a:p>
            <a:pPr>
              <a:lnSpc>
                <a:spcPct val="150000"/>
              </a:lnSpc>
              <a:spcBef>
                <a:spcPct val="50000"/>
              </a:spcBef>
              <a:buClr>
                <a:srgbClr val="FF0066"/>
              </a:buClr>
              <a:buFont typeface="Symbol" panose="05050102010706020507" pitchFamily="18" charset="2"/>
              <a:buChar char="¨"/>
            </a:pPr>
            <a:r>
              <a:rPr lang="fi-FI" altLang="fi-FI" dirty="0">
                <a:latin typeface="Verdana" panose="020B0604030504040204" pitchFamily="34" charset="0"/>
              </a:rPr>
              <a:t> On tilaisuus korottaa arvosanoja ennen päättötodistuksen antamista</a:t>
            </a:r>
          </a:p>
        </p:txBody>
      </p:sp>
      <p:grpSp>
        <p:nvGrpSpPr>
          <p:cNvPr id="3" name="Group 23"/>
          <p:cNvGrpSpPr>
            <a:grpSpLocks/>
          </p:cNvGrpSpPr>
          <p:nvPr/>
        </p:nvGrpSpPr>
        <p:grpSpPr bwMode="auto">
          <a:xfrm>
            <a:off x="1524000" y="6115050"/>
            <a:ext cx="9144000" cy="742950"/>
            <a:chOff x="0" y="3853"/>
            <a:chExt cx="5760" cy="468"/>
          </a:xfrm>
        </p:grpSpPr>
        <p:sp>
          <p:nvSpPr>
            <p:cNvPr id="2067" name="Rectangle 19"/>
            <p:cNvSpPr>
              <a:spLocks noChangeArrowheads="1"/>
            </p:cNvSpPr>
            <p:nvPr/>
          </p:nvSpPr>
          <p:spPr bwMode="auto">
            <a:xfrm>
              <a:off x="0" y="3967"/>
              <a:ext cx="5760" cy="354"/>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2065" name="Rectangle 17"/>
            <p:cNvSpPr>
              <a:spLocks noChangeArrowheads="1"/>
            </p:cNvSpPr>
            <p:nvPr/>
          </p:nvSpPr>
          <p:spPr bwMode="auto">
            <a:xfrm>
              <a:off x="0" y="3967"/>
              <a:ext cx="5760" cy="14"/>
            </a:xfrm>
            <a:prstGeom prst="rect">
              <a:avLst/>
            </a:prstGeom>
            <a:solidFill>
              <a:srgbClr val="FFB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100" dir="5400000" algn="ctr" rotWithShape="0">
                      <a:srgbClr val="292929">
                        <a:alpha val="50000"/>
                      </a:srgbClr>
                    </a:outerShdw>
                  </a:effectLst>
                </a14:hiddenEffects>
              </a:ext>
            </a:extLst>
          </p:spPr>
          <p:txBody>
            <a:bodyPr wrap="none" anchor="ctr"/>
            <a:lstStyle/>
            <a:p>
              <a:endParaRPr lang="fi-FI"/>
            </a:p>
          </p:txBody>
        </p:sp>
        <p:pic>
          <p:nvPicPr>
            <p:cNvPr id="2066" name="Picture 18" descr="beta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6" y="3853"/>
              <a:ext cx="1007"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0" name="Text Box 22"/>
            <p:cNvSpPr txBox="1">
              <a:spLocks noChangeArrowheads="1"/>
            </p:cNvSpPr>
            <p:nvPr/>
          </p:nvSpPr>
          <p:spPr bwMode="auto">
            <a:xfrm>
              <a:off x="2880" y="3974"/>
              <a:ext cx="20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fi-FI" altLang="fi-FI" sz="1400">
                  <a:solidFill>
                    <a:srgbClr val="292929"/>
                  </a:solidFill>
                  <a:latin typeface="Franklin Gothic Heavy" panose="020B0903020102020204" pitchFamily="34" charset="0"/>
                </a:rPr>
                <a:t>Lakeuksilta komiasti maailmalle!</a:t>
              </a:r>
            </a:p>
          </p:txBody>
        </p:sp>
      </p:grpSp>
    </p:spTree>
    <p:extLst>
      <p:ext uri="{BB962C8B-B14F-4D97-AF65-F5344CB8AC3E}">
        <p14:creationId xmlns:p14="http://schemas.microsoft.com/office/powerpoint/2010/main" val="824558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
          <p:cNvGrpSpPr>
            <a:grpSpLocks/>
          </p:cNvGrpSpPr>
          <p:nvPr/>
        </p:nvGrpSpPr>
        <p:grpSpPr bwMode="auto">
          <a:xfrm>
            <a:off x="1524000" y="1"/>
            <a:ext cx="9144000" cy="1127779"/>
            <a:chOff x="0" y="0"/>
            <a:chExt cx="5760" cy="958"/>
          </a:xfrm>
        </p:grpSpPr>
        <p:sp>
          <p:nvSpPr>
            <p:cNvPr id="2055" name="Rectangle 7"/>
            <p:cNvSpPr>
              <a:spLocks noChangeArrowheads="1"/>
            </p:cNvSpPr>
            <p:nvPr/>
          </p:nvSpPr>
          <p:spPr bwMode="auto">
            <a:xfrm>
              <a:off x="0" y="0"/>
              <a:ext cx="5760" cy="907"/>
            </a:xfrm>
            <a:prstGeom prst="rect">
              <a:avLst/>
            </a:prstGeom>
            <a:solidFill>
              <a:srgbClr val="B9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397000" dir="16200000" sy="-100000" rotWithShape="0">
                      <a:srgbClr val="292929">
                        <a:alpha val="50000"/>
                      </a:srgbClr>
                    </a:outerShdw>
                  </a:effectLst>
                </a14:hiddenEffects>
              </a:ext>
            </a:extLst>
          </p:spPr>
          <p:txBody>
            <a:bodyPr wrap="none" anchor="ctr"/>
            <a:lstStyle/>
            <a:p>
              <a:endParaRPr lang="fi-FI"/>
            </a:p>
          </p:txBody>
        </p:sp>
        <p:sp>
          <p:nvSpPr>
            <p:cNvPr id="2072" name="Rectangle 24"/>
            <p:cNvSpPr>
              <a:spLocks noChangeArrowheads="1"/>
            </p:cNvSpPr>
            <p:nvPr/>
          </p:nvSpPr>
          <p:spPr bwMode="auto">
            <a:xfrm>
              <a:off x="0" y="935"/>
              <a:ext cx="5760" cy="23"/>
            </a:xfrm>
            <a:prstGeom prst="rect">
              <a:avLst/>
            </a:prstGeom>
            <a:solidFill>
              <a:srgbClr val="FFB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100" dir="5400000" algn="ctr" rotWithShape="0">
                      <a:srgbClr val="292929">
                        <a:alpha val="50000"/>
                      </a:srgbClr>
                    </a:outerShdw>
                  </a:effectLst>
                </a14:hiddenEffects>
              </a:ext>
            </a:extLst>
          </p:spPr>
          <p:txBody>
            <a:bodyPr wrap="none" anchor="ctr"/>
            <a:lstStyle/>
            <a:p>
              <a:endParaRPr lang="fi-FI"/>
            </a:p>
          </p:txBody>
        </p:sp>
      </p:grpSp>
      <p:sp>
        <p:nvSpPr>
          <p:cNvPr id="2051" name="Rectangle 3"/>
          <p:cNvSpPr>
            <a:spLocks noGrp="1" noChangeArrowheads="1"/>
          </p:cNvSpPr>
          <p:nvPr>
            <p:ph type="subTitle" idx="1"/>
          </p:nvPr>
        </p:nvSpPr>
        <p:spPr>
          <a:xfrm>
            <a:off x="2424114" y="1160742"/>
            <a:ext cx="6872287" cy="738371"/>
          </a:xfrm>
        </p:spPr>
        <p:txBody>
          <a:bodyPr>
            <a:noAutofit/>
          </a:bodyPr>
          <a:lstStyle/>
          <a:p>
            <a:pPr algn="l"/>
            <a:r>
              <a:rPr lang="fi-FI" sz="1600" b="1" dirty="0"/>
              <a:t>Ylioppilastutkintolautakunnan päätökseen, jolla koesuoritus on arvosteltu, saa vaatia lautakunnalta oikaisua (L 502/2019, 22 §). Oikaisuvaatimuksen voi tehdä kokelas tai alle 18-vuotiaan kokelaan huoltaja (Hallintolaki 434/2003, 14 § 3 mom., 49 b § 2 mom.)</a:t>
            </a:r>
            <a:endParaRPr lang="fi-FI" altLang="fi-FI" sz="1600" b="1" dirty="0">
              <a:solidFill>
                <a:srgbClr val="1C1C1C"/>
              </a:solidFill>
              <a:latin typeface="Franklin Gothic Heavy" panose="020B0903020102020204" pitchFamily="34" charset="0"/>
            </a:endParaRPr>
          </a:p>
        </p:txBody>
      </p:sp>
      <p:sp>
        <p:nvSpPr>
          <p:cNvPr id="2050" name="Rectangle 2"/>
          <p:cNvSpPr>
            <a:spLocks noGrp="1" noChangeArrowheads="1"/>
          </p:cNvSpPr>
          <p:nvPr>
            <p:ph type="ctrTitle"/>
          </p:nvPr>
        </p:nvSpPr>
        <p:spPr>
          <a:xfrm>
            <a:off x="2135188" y="260351"/>
            <a:ext cx="7772400" cy="977901"/>
          </a:xfrm>
        </p:spPr>
        <p:txBody>
          <a:bodyPr anchor="ctr"/>
          <a:lstStyle/>
          <a:p>
            <a:r>
              <a:rPr lang="fi-FI" altLang="fi-FI" sz="4400" dirty="0">
                <a:solidFill>
                  <a:schemeClr val="bg1"/>
                </a:solidFill>
                <a:latin typeface="Franklin Gothic Demi" panose="020B0703020102020204" pitchFamily="34" charset="0"/>
              </a:rPr>
              <a:t>Oikaisuvaatimus </a:t>
            </a:r>
            <a:r>
              <a:rPr lang="fi-FI" altLang="fi-FI" sz="2000" dirty="0">
                <a:solidFill>
                  <a:schemeClr val="bg1"/>
                </a:solidFill>
                <a:latin typeface="Franklin Gothic Demi" panose="020B0703020102020204" pitchFamily="34" charset="0"/>
              </a:rPr>
              <a:t>2/2</a:t>
            </a:r>
          </a:p>
        </p:txBody>
      </p:sp>
      <p:sp>
        <p:nvSpPr>
          <p:cNvPr id="2059" name="Text Box 11"/>
          <p:cNvSpPr txBox="1">
            <a:spLocks noChangeArrowheads="1"/>
          </p:cNvSpPr>
          <p:nvPr/>
        </p:nvSpPr>
        <p:spPr bwMode="auto">
          <a:xfrm>
            <a:off x="1449388" y="2172887"/>
            <a:ext cx="9143999" cy="406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buClr>
                <a:srgbClr val="FF0066"/>
              </a:buClr>
              <a:buFont typeface="Symbol" panose="05050102010706020507" pitchFamily="18" charset="2"/>
              <a:buChar char="¨"/>
            </a:pPr>
            <a:r>
              <a:rPr lang="fi-FI" dirty="0"/>
              <a:t>Oikaisuvaatimus tehdään ensisijaisesti lautakunnan asiointipalvelun kautta, jossa 50€:n maksu voidaan maksaa lähettämisen yhteydessä.</a:t>
            </a:r>
          </a:p>
          <a:p>
            <a:pPr>
              <a:lnSpc>
                <a:spcPct val="150000"/>
              </a:lnSpc>
              <a:spcBef>
                <a:spcPct val="50000"/>
              </a:spcBef>
              <a:buClr>
                <a:srgbClr val="FF0066"/>
              </a:buClr>
              <a:buFont typeface="Symbol" panose="05050102010706020507" pitchFamily="18" charset="2"/>
              <a:buChar char="¨"/>
            </a:pPr>
            <a:r>
              <a:rPr lang="fi-FI" altLang="fi-FI" dirty="0">
                <a:latin typeface="Verdana" panose="020B0604030504040204" pitchFamily="34" charset="0"/>
              </a:rPr>
              <a:t> </a:t>
            </a:r>
            <a:r>
              <a:rPr lang="fi-FI" dirty="0"/>
              <a:t>Ylioppilastutkintolautakunta määrää oikaisuvaatimuksen käsittelijöiksi vähintään kaksi arvostelijaa, jotka eivät ole aikaisemmin arvostelleet kohteena olevaa koesuoritusta (L 502/2019, 22 §). Arvostelijat tarkistavat, onko lautakunnan alkuperäinen arvostelu suoritettu asianomaisen aineen arvosteluperusteiden mukaisesti. </a:t>
            </a:r>
          </a:p>
          <a:p>
            <a:pPr>
              <a:lnSpc>
                <a:spcPct val="150000"/>
              </a:lnSpc>
              <a:spcBef>
                <a:spcPct val="50000"/>
              </a:spcBef>
              <a:buClr>
                <a:srgbClr val="FF0066"/>
              </a:buClr>
              <a:buFont typeface="Symbol" panose="05050102010706020507" pitchFamily="18" charset="2"/>
              <a:buChar char="¨"/>
            </a:pPr>
            <a:r>
              <a:rPr lang="fi-FI" dirty="0"/>
              <a:t>Jos arvostelussa ei ole tapahtunut virhettä, arvostelua ei muuteta. Jos virhe on tapahtunut, se korjataan. Oikaisumenettely ei johda alkuperäistä arvosanaa heikompaan arvosanaan eikä alempaan kokonaispistemäärään.</a:t>
            </a:r>
            <a:endParaRPr lang="fi-FI" altLang="fi-FI" dirty="0">
              <a:latin typeface="Verdana" panose="020B0604030504040204" pitchFamily="34" charset="0"/>
            </a:endParaRPr>
          </a:p>
        </p:txBody>
      </p:sp>
      <p:grpSp>
        <p:nvGrpSpPr>
          <p:cNvPr id="3" name="Group 23"/>
          <p:cNvGrpSpPr>
            <a:grpSpLocks/>
          </p:cNvGrpSpPr>
          <p:nvPr/>
        </p:nvGrpSpPr>
        <p:grpSpPr bwMode="auto">
          <a:xfrm>
            <a:off x="1524000" y="6115050"/>
            <a:ext cx="9144000" cy="742950"/>
            <a:chOff x="0" y="3853"/>
            <a:chExt cx="5760" cy="468"/>
          </a:xfrm>
        </p:grpSpPr>
        <p:sp>
          <p:nvSpPr>
            <p:cNvPr id="2067" name="Rectangle 19"/>
            <p:cNvSpPr>
              <a:spLocks noChangeArrowheads="1"/>
            </p:cNvSpPr>
            <p:nvPr/>
          </p:nvSpPr>
          <p:spPr bwMode="auto">
            <a:xfrm>
              <a:off x="0" y="3967"/>
              <a:ext cx="5760" cy="354"/>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2065" name="Rectangle 17"/>
            <p:cNvSpPr>
              <a:spLocks noChangeArrowheads="1"/>
            </p:cNvSpPr>
            <p:nvPr/>
          </p:nvSpPr>
          <p:spPr bwMode="auto">
            <a:xfrm>
              <a:off x="0" y="3967"/>
              <a:ext cx="5760" cy="14"/>
            </a:xfrm>
            <a:prstGeom prst="rect">
              <a:avLst/>
            </a:prstGeom>
            <a:solidFill>
              <a:srgbClr val="FFB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100" dir="5400000" algn="ctr" rotWithShape="0">
                      <a:srgbClr val="292929">
                        <a:alpha val="50000"/>
                      </a:srgbClr>
                    </a:outerShdw>
                  </a:effectLst>
                </a14:hiddenEffects>
              </a:ext>
            </a:extLst>
          </p:spPr>
          <p:txBody>
            <a:bodyPr wrap="none" anchor="ctr"/>
            <a:lstStyle/>
            <a:p>
              <a:endParaRPr lang="fi-FI"/>
            </a:p>
          </p:txBody>
        </p:sp>
        <p:pic>
          <p:nvPicPr>
            <p:cNvPr id="2066" name="Picture 18" descr="beta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 y="3853"/>
              <a:ext cx="1007"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0" name="Text Box 22"/>
            <p:cNvSpPr txBox="1">
              <a:spLocks noChangeArrowheads="1"/>
            </p:cNvSpPr>
            <p:nvPr/>
          </p:nvSpPr>
          <p:spPr bwMode="auto">
            <a:xfrm>
              <a:off x="2880" y="3974"/>
              <a:ext cx="20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fi-FI" altLang="fi-FI" sz="1400">
                  <a:solidFill>
                    <a:srgbClr val="292929"/>
                  </a:solidFill>
                  <a:latin typeface="Franklin Gothic Heavy" panose="020B0903020102020204" pitchFamily="34" charset="0"/>
                </a:rPr>
                <a:t>Lakeuksilta komiasti maailmalle!</a:t>
              </a:r>
            </a:p>
          </p:txBody>
        </p:sp>
      </p:grpSp>
    </p:spTree>
    <p:extLst>
      <p:ext uri="{BB962C8B-B14F-4D97-AF65-F5344CB8AC3E}">
        <p14:creationId xmlns:p14="http://schemas.microsoft.com/office/powerpoint/2010/main" val="3912416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
          <p:cNvGrpSpPr>
            <a:grpSpLocks/>
          </p:cNvGrpSpPr>
          <p:nvPr/>
        </p:nvGrpSpPr>
        <p:grpSpPr bwMode="auto">
          <a:xfrm>
            <a:off x="1524000" y="1"/>
            <a:ext cx="9144000" cy="1520825"/>
            <a:chOff x="0" y="0"/>
            <a:chExt cx="5760" cy="958"/>
          </a:xfrm>
        </p:grpSpPr>
        <p:sp>
          <p:nvSpPr>
            <p:cNvPr id="2055" name="Rectangle 7"/>
            <p:cNvSpPr>
              <a:spLocks noChangeArrowheads="1"/>
            </p:cNvSpPr>
            <p:nvPr/>
          </p:nvSpPr>
          <p:spPr bwMode="auto">
            <a:xfrm>
              <a:off x="0" y="0"/>
              <a:ext cx="5760" cy="907"/>
            </a:xfrm>
            <a:prstGeom prst="rect">
              <a:avLst/>
            </a:prstGeom>
            <a:solidFill>
              <a:srgbClr val="B9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397000" dir="16200000" sy="-100000" rotWithShape="0">
                      <a:srgbClr val="292929">
                        <a:alpha val="50000"/>
                      </a:srgbClr>
                    </a:outerShdw>
                  </a:effectLst>
                </a14:hiddenEffects>
              </a:ext>
            </a:extLst>
          </p:spPr>
          <p:txBody>
            <a:bodyPr wrap="none" anchor="ctr"/>
            <a:lstStyle/>
            <a:p>
              <a:endParaRPr lang="fi-FI"/>
            </a:p>
          </p:txBody>
        </p:sp>
        <p:sp>
          <p:nvSpPr>
            <p:cNvPr id="2072" name="Rectangle 24"/>
            <p:cNvSpPr>
              <a:spLocks noChangeArrowheads="1"/>
            </p:cNvSpPr>
            <p:nvPr/>
          </p:nvSpPr>
          <p:spPr bwMode="auto">
            <a:xfrm>
              <a:off x="0" y="935"/>
              <a:ext cx="5760" cy="23"/>
            </a:xfrm>
            <a:prstGeom prst="rect">
              <a:avLst/>
            </a:prstGeom>
            <a:solidFill>
              <a:srgbClr val="FFB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100" dir="5400000" algn="ctr" rotWithShape="0">
                      <a:srgbClr val="292929">
                        <a:alpha val="50000"/>
                      </a:srgbClr>
                    </a:outerShdw>
                  </a:effectLst>
                </a14:hiddenEffects>
              </a:ext>
            </a:extLst>
          </p:spPr>
          <p:txBody>
            <a:bodyPr wrap="none" anchor="ctr"/>
            <a:lstStyle/>
            <a:p>
              <a:endParaRPr lang="fi-FI"/>
            </a:p>
          </p:txBody>
        </p:sp>
      </p:grpSp>
      <p:sp>
        <p:nvSpPr>
          <p:cNvPr id="15" name="Otsikko 14"/>
          <p:cNvSpPr>
            <a:spLocks noGrp="1"/>
          </p:cNvSpPr>
          <p:nvPr>
            <p:ph type="title"/>
          </p:nvPr>
        </p:nvSpPr>
        <p:spPr/>
        <p:txBody>
          <a:bodyPr/>
          <a:lstStyle/>
          <a:p>
            <a:pPr algn="ctr"/>
            <a:r>
              <a:rPr lang="fi-FI" dirty="0">
                <a:solidFill>
                  <a:schemeClr val="bg1"/>
                </a:solidFill>
              </a:rPr>
              <a:t>Harjoituskirjoitukset = preliminäärit</a:t>
            </a:r>
          </a:p>
        </p:txBody>
      </p:sp>
      <p:sp>
        <p:nvSpPr>
          <p:cNvPr id="16" name="Tekstin paikkamerkki 15"/>
          <p:cNvSpPr>
            <a:spLocks noGrp="1"/>
          </p:cNvSpPr>
          <p:nvPr>
            <p:ph type="body" idx="1"/>
          </p:nvPr>
        </p:nvSpPr>
        <p:spPr>
          <a:xfrm>
            <a:off x="839788" y="1681163"/>
            <a:ext cx="5206785" cy="823912"/>
          </a:xfrm>
        </p:spPr>
        <p:txBody>
          <a:bodyPr>
            <a:normAutofit lnSpcReduction="10000"/>
          </a:bodyPr>
          <a:lstStyle/>
          <a:p>
            <a:r>
              <a:rPr lang="fi-FI" dirty="0">
                <a:solidFill>
                  <a:srgbClr val="FF0000"/>
                </a:solidFill>
              </a:rPr>
              <a:t>Lukion tiloissa </a:t>
            </a:r>
          </a:p>
        </p:txBody>
      </p:sp>
      <p:sp>
        <p:nvSpPr>
          <p:cNvPr id="2051" name="Rectangle 3"/>
          <p:cNvSpPr>
            <a:spLocks noGrp="1" noChangeArrowheads="1"/>
          </p:cNvSpPr>
          <p:nvPr>
            <p:ph sz="half" idx="2"/>
          </p:nvPr>
        </p:nvSpPr>
        <p:spPr>
          <a:xfrm>
            <a:off x="839788" y="2505075"/>
            <a:ext cx="5215023" cy="3684588"/>
          </a:xfrm>
        </p:spPr>
        <p:txBody>
          <a:bodyPr>
            <a:normAutofit/>
          </a:bodyPr>
          <a:lstStyle/>
          <a:p>
            <a:pPr algn="l"/>
            <a:r>
              <a:rPr lang="fi-FI" altLang="fi-FI" dirty="0">
                <a:solidFill>
                  <a:srgbClr val="FF0000"/>
                </a:solidFill>
                <a:latin typeface="Franklin Gothic Heavy" panose="020B0903020102020204" pitchFamily="34" charset="0"/>
              </a:rPr>
              <a:t>Äidinkieli</a:t>
            </a:r>
            <a:r>
              <a:rPr lang="fi-FI" altLang="fi-FI" dirty="0">
                <a:solidFill>
                  <a:srgbClr val="1C1C1C"/>
                </a:solidFill>
                <a:latin typeface="Franklin Gothic Heavy" panose="020B0903020102020204" pitchFamily="34" charset="0"/>
              </a:rPr>
              <a:t> pe 30.1. 8-14/16 </a:t>
            </a:r>
          </a:p>
          <a:p>
            <a:pPr algn="l"/>
            <a:r>
              <a:rPr lang="fi-FI" altLang="fi-FI" dirty="0">
                <a:solidFill>
                  <a:srgbClr val="1C1C1C"/>
                </a:solidFill>
                <a:latin typeface="Franklin Gothic Heavy" panose="020B0903020102020204" pitchFamily="34" charset="0"/>
              </a:rPr>
              <a:t>Englanti ma 2.2. 8-12/14</a:t>
            </a:r>
          </a:p>
          <a:p>
            <a:pPr algn="l"/>
            <a:r>
              <a:rPr lang="fi-FI" altLang="fi-FI" dirty="0">
                <a:solidFill>
                  <a:srgbClr val="FF0000"/>
                </a:solidFill>
                <a:latin typeface="Franklin Gothic Heavy" panose="020B0903020102020204" pitchFamily="34" charset="0"/>
              </a:rPr>
              <a:t>Matematiikka</a:t>
            </a:r>
            <a:r>
              <a:rPr lang="fi-FI" altLang="fi-FI" dirty="0">
                <a:solidFill>
                  <a:srgbClr val="1C1C1C"/>
                </a:solidFill>
                <a:latin typeface="Franklin Gothic Heavy" panose="020B0903020102020204" pitchFamily="34" charset="0"/>
              </a:rPr>
              <a:t> ti 3.2. </a:t>
            </a:r>
          </a:p>
          <a:p>
            <a:pPr marL="0" indent="0" algn="l">
              <a:buNone/>
            </a:pPr>
            <a:r>
              <a:rPr lang="fi-FI" altLang="fi-FI" dirty="0">
                <a:solidFill>
                  <a:srgbClr val="1C1C1C"/>
                </a:solidFill>
                <a:latin typeface="Franklin Gothic Heavy" panose="020B0903020102020204" pitchFamily="34" charset="0"/>
              </a:rPr>
              <a:t> 8-14/16 </a:t>
            </a:r>
            <a:endParaRPr lang="fi-FI" altLang="fi-FI" dirty="0">
              <a:solidFill>
                <a:srgbClr val="FF0000"/>
              </a:solidFill>
              <a:latin typeface="Franklin Gothic Heavy" panose="020B0903020102020204" pitchFamily="34" charset="0"/>
            </a:endParaRPr>
          </a:p>
          <a:p>
            <a:pPr algn="l"/>
            <a:r>
              <a:rPr lang="fi-FI" altLang="fi-FI" dirty="0">
                <a:solidFill>
                  <a:srgbClr val="1C1C1C"/>
                </a:solidFill>
                <a:latin typeface="Franklin Gothic Heavy" panose="020B0903020102020204" pitchFamily="34" charset="0"/>
              </a:rPr>
              <a:t>Reaaliaineet ke 4.2. 8-12/14</a:t>
            </a:r>
          </a:p>
          <a:p>
            <a:pPr algn="l"/>
            <a:r>
              <a:rPr lang="fi-FI" altLang="fi-FI" dirty="0">
                <a:solidFill>
                  <a:srgbClr val="1C1C1C"/>
                </a:solidFill>
                <a:latin typeface="Franklin Gothic Heavy" panose="020B0903020102020204" pitchFamily="34" charset="0"/>
              </a:rPr>
              <a:t>Ruotsi + lyhyet kielet to 5.2.</a:t>
            </a:r>
          </a:p>
          <a:p>
            <a:pPr marL="0" indent="0" algn="l">
              <a:buNone/>
            </a:pPr>
            <a:r>
              <a:rPr lang="fi-FI" altLang="fi-FI" dirty="0">
                <a:solidFill>
                  <a:srgbClr val="1C1C1C"/>
                </a:solidFill>
                <a:latin typeface="Franklin Gothic Heavy" panose="020B0903020102020204" pitchFamily="34" charset="0"/>
              </a:rPr>
              <a:t> 8-12/14</a:t>
            </a:r>
          </a:p>
        </p:txBody>
      </p:sp>
      <p:sp>
        <p:nvSpPr>
          <p:cNvPr id="17" name="Tekstin paikkamerkki 16"/>
          <p:cNvSpPr>
            <a:spLocks noGrp="1"/>
          </p:cNvSpPr>
          <p:nvPr>
            <p:ph type="body" sz="quarter" idx="3"/>
          </p:nvPr>
        </p:nvSpPr>
        <p:spPr/>
        <p:txBody>
          <a:bodyPr>
            <a:normAutofit lnSpcReduction="10000"/>
          </a:bodyPr>
          <a:lstStyle/>
          <a:p>
            <a:r>
              <a:rPr lang="fi-FI" dirty="0">
                <a:solidFill>
                  <a:srgbClr val="FF0000"/>
                </a:solidFill>
              </a:rPr>
              <a:t>Omat eväät korissa</a:t>
            </a:r>
          </a:p>
          <a:p>
            <a:r>
              <a:rPr lang="fi-FI" dirty="0">
                <a:solidFill>
                  <a:srgbClr val="FF0000"/>
                </a:solidFill>
              </a:rPr>
              <a:t> opiskelijalle mukaan</a:t>
            </a:r>
          </a:p>
        </p:txBody>
      </p:sp>
      <p:sp>
        <p:nvSpPr>
          <p:cNvPr id="18" name="Sisällön paikkamerkki 17"/>
          <p:cNvSpPr>
            <a:spLocks noGrp="1"/>
          </p:cNvSpPr>
          <p:nvPr>
            <p:ph sz="quarter" idx="4"/>
          </p:nvPr>
        </p:nvSpPr>
        <p:spPr/>
        <p:txBody>
          <a:bodyPr>
            <a:normAutofit/>
          </a:bodyPr>
          <a:lstStyle/>
          <a:p>
            <a:r>
              <a:rPr lang="fi-FI" dirty="0">
                <a:latin typeface="Franklin Gothic Heavy" pitchFamily="34" charset="0"/>
              </a:rPr>
              <a:t>Kertaustunteja 6.2-11.2. työjärjestyksen mukaan + opotunnit (2h)</a:t>
            </a:r>
          </a:p>
          <a:p>
            <a:r>
              <a:rPr lang="fi-FI" dirty="0">
                <a:latin typeface="Franklin Gothic Heavy" pitchFamily="34" charset="0"/>
              </a:rPr>
              <a:t>Pääpaino preliminäärien palautuksessa</a:t>
            </a:r>
          </a:p>
          <a:p>
            <a:endParaRPr lang="fi-FI" dirty="0">
              <a:latin typeface="Franklin Gothic Heavy" pitchFamily="34" charset="0"/>
            </a:endParaRPr>
          </a:p>
          <a:p>
            <a:pPr>
              <a:buNone/>
            </a:pPr>
            <a:r>
              <a:rPr lang="fi-FI" dirty="0">
                <a:latin typeface="Franklin Gothic Heavy" pitchFamily="34" charset="0"/>
              </a:rPr>
              <a:t>   </a:t>
            </a:r>
          </a:p>
          <a:p>
            <a:pPr>
              <a:buNone/>
            </a:pPr>
            <a:endParaRPr lang="fi-FI" dirty="0">
              <a:latin typeface="Franklin Gothic Heavy" pitchFamily="34" charset="0"/>
            </a:endParaRPr>
          </a:p>
        </p:txBody>
      </p:sp>
      <p:sp>
        <p:nvSpPr>
          <p:cNvPr id="2059" name="Text Box 11"/>
          <p:cNvSpPr txBox="1">
            <a:spLocks noChangeArrowheads="1"/>
          </p:cNvSpPr>
          <p:nvPr/>
        </p:nvSpPr>
        <p:spPr bwMode="auto">
          <a:xfrm>
            <a:off x="-173203" y="2505075"/>
            <a:ext cx="9389077" cy="216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buClr>
                <a:srgbClr val="FF0066"/>
              </a:buClr>
              <a:buFont typeface="Symbol" panose="05050102010706020507" pitchFamily="18" charset="2"/>
              <a:buChar char="¨"/>
            </a:pPr>
            <a:endParaRPr lang="fi-FI" altLang="fi-FI" dirty="0">
              <a:latin typeface="Verdana" panose="020B0604030504040204" pitchFamily="34" charset="0"/>
            </a:endParaRPr>
          </a:p>
          <a:p>
            <a:pPr>
              <a:lnSpc>
                <a:spcPct val="150000"/>
              </a:lnSpc>
              <a:spcBef>
                <a:spcPct val="50000"/>
              </a:spcBef>
              <a:buClr>
                <a:srgbClr val="FF0066"/>
              </a:buClr>
              <a:buFont typeface="Symbol" panose="05050102010706020507" pitchFamily="18" charset="2"/>
              <a:buChar char="¨"/>
            </a:pPr>
            <a:endParaRPr lang="fi-FI" altLang="fi-FI" dirty="0">
              <a:latin typeface="Verdana" panose="020B0604030504040204" pitchFamily="34" charset="0"/>
            </a:endParaRPr>
          </a:p>
          <a:p>
            <a:pPr>
              <a:lnSpc>
                <a:spcPct val="150000"/>
              </a:lnSpc>
              <a:spcBef>
                <a:spcPct val="50000"/>
              </a:spcBef>
              <a:buClr>
                <a:srgbClr val="FF0066"/>
              </a:buClr>
            </a:pPr>
            <a:endParaRPr lang="fi-FI" altLang="fi-FI" dirty="0">
              <a:latin typeface="Verdana" panose="020B0604030504040204" pitchFamily="34" charset="0"/>
            </a:endParaRPr>
          </a:p>
          <a:p>
            <a:pPr>
              <a:lnSpc>
                <a:spcPct val="150000"/>
              </a:lnSpc>
              <a:spcBef>
                <a:spcPct val="50000"/>
              </a:spcBef>
              <a:buClr>
                <a:srgbClr val="FF0066"/>
              </a:buClr>
              <a:buFont typeface="Symbol" panose="05050102010706020507" pitchFamily="18" charset="2"/>
              <a:buChar char="¨"/>
            </a:pPr>
            <a:endParaRPr lang="fi-FI" altLang="fi-FI" dirty="0">
              <a:latin typeface="Verdana" panose="020B0604030504040204" pitchFamily="34" charset="0"/>
            </a:endParaRPr>
          </a:p>
        </p:txBody>
      </p:sp>
      <p:grpSp>
        <p:nvGrpSpPr>
          <p:cNvPr id="3" name="Group 23"/>
          <p:cNvGrpSpPr>
            <a:grpSpLocks/>
          </p:cNvGrpSpPr>
          <p:nvPr/>
        </p:nvGrpSpPr>
        <p:grpSpPr bwMode="auto">
          <a:xfrm>
            <a:off x="1524000" y="6115050"/>
            <a:ext cx="9144000" cy="742950"/>
            <a:chOff x="0" y="3853"/>
            <a:chExt cx="5760" cy="468"/>
          </a:xfrm>
        </p:grpSpPr>
        <p:sp>
          <p:nvSpPr>
            <p:cNvPr id="2067" name="Rectangle 19"/>
            <p:cNvSpPr>
              <a:spLocks noChangeArrowheads="1"/>
            </p:cNvSpPr>
            <p:nvPr/>
          </p:nvSpPr>
          <p:spPr bwMode="auto">
            <a:xfrm>
              <a:off x="0" y="3967"/>
              <a:ext cx="5760" cy="354"/>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2065" name="Rectangle 17"/>
            <p:cNvSpPr>
              <a:spLocks noChangeArrowheads="1"/>
            </p:cNvSpPr>
            <p:nvPr/>
          </p:nvSpPr>
          <p:spPr bwMode="auto">
            <a:xfrm>
              <a:off x="0" y="3967"/>
              <a:ext cx="5760" cy="14"/>
            </a:xfrm>
            <a:prstGeom prst="rect">
              <a:avLst/>
            </a:prstGeom>
            <a:solidFill>
              <a:srgbClr val="FFB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100" dir="5400000" algn="ctr" rotWithShape="0">
                      <a:srgbClr val="292929">
                        <a:alpha val="50000"/>
                      </a:srgbClr>
                    </a:outerShdw>
                  </a:effectLst>
                </a14:hiddenEffects>
              </a:ext>
            </a:extLst>
          </p:spPr>
          <p:txBody>
            <a:bodyPr wrap="none" anchor="ctr"/>
            <a:lstStyle/>
            <a:p>
              <a:endParaRPr lang="fi-FI"/>
            </a:p>
          </p:txBody>
        </p:sp>
        <p:pic>
          <p:nvPicPr>
            <p:cNvPr id="2066" name="Picture 18" descr="beta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 y="3853"/>
              <a:ext cx="1007"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0" name="Text Box 22"/>
            <p:cNvSpPr txBox="1">
              <a:spLocks noChangeArrowheads="1"/>
            </p:cNvSpPr>
            <p:nvPr/>
          </p:nvSpPr>
          <p:spPr bwMode="auto">
            <a:xfrm>
              <a:off x="2880" y="3974"/>
              <a:ext cx="20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fi-FI" altLang="fi-FI" sz="1400">
                  <a:solidFill>
                    <a:srgbClr val="292929"/>
                  </a:solidFill>
                  <a:latin typeface="Franklin Gothic Heavy" panose="020B0903020102020204" pitchFamily="34" charset="0"/>
                </a:rPr>
                <a:t>Lakeuksilta komiasti maailmalle!</a:t>
              </a:r>
            </a:p>
          </p:txBody>
        </p:sp>
      </p:grpSp>
    </p:spTree>
    <p:extLst>
      <p:ext uri="{BB962C8B-B14F-4D97-AF65-F5344CB8AC3E}">
        <p14:creationId xmlns:p14="http://schemas.microsoft.com/office/powerpoint/2010/main" val="2670425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
          <p:cNvGrpSpPr>
            <a:grpSpLocks/>
          </p:cNvGrpSpPr>
          <p:nvPr/>
        </p:nvGrpSpPr>
        <p:grpSpPr bwMode="auto">
          <a:xfrm>
            <a:off x="1524000" y="1"/>
            <a:ext cx="9144000" cy="1520825"/>
            <a:chOff x="0" y="0"/>
            <a:chExt cx="5760" cy="958"/>
          </a:xfrm>
        </p:grpSpPr>
        <p:sp>
          <p:nvSpPr>
            <p:cNvPr id="2055" name="Rectangle 7"/>
            <p:cNvSpPr>
              <a:spLocks noChangeArrowheads="1"/>
            </p:cNvSpPr>
            <p:nvPr/>
          </p:nvSpPr>
          <p:spPr bwMode="auto">
            <a:xfrm>
              <a:off x="0" y="0"/>
              <a:ext cx="5760" cy="907"/>
            </a:xfrm>
            <a:prstGeom prst="rect">
              <a:avLst/>
            </a:prstGeom>
            <a:solidFill>
              <a:srgbClr val="B9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397000" dir="16200000" sy="-100000" rotWithShape="0">
                      <a:srgbClr val="292929">
                        <a:alpha val="50000"/>
                      </a:srgbClr>
                    </a:outerShdw>
                  </a:effectLst>
                </a14:hiddenEffects>
              </a:ext>
            </a:extLst>
          </p:spPr>
          <p:txBody>
            <a:bodyPr wrap="none" anchor="ctr"/>
            <a:lstStyle/>
            <a:p>
              <a:endParaRPr lang="fi-FI"/>
            </a:p>
          </p:txBody>
        </p:sp>
        <p:sp>
          <p:nvSpPr>
            <p:cNvPr id="2072" name="Rectangle 24"/>
            <p:cNvSpPr>
              <a:spLocks noChangeArrowheads="1"/>
            </p:cNvSpPr>
            <p:nvPr/>
          </p:nvSpPr>
          <p:spPr bwMode="auto">
            <a:xfrm>
              <a:off x="0" y="935"/>
              <a:ext cx="5760" cy="23"/>
            </a:xfrm>
            <a:prstGeom prst="rect">
              <a:avLst/>
            </a:prstGeom>
            <a:solidFill>
              <a:srgbClr val="FFB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100" dir="5400000" algn="ctr" rotWithShape="0">
                      <a:srgbClr val="292929">
                        <a:alpha val="50000"/>
                      </a:srgbClr>
                    </a:outerShdw>
                  </a:effectLst>
                </a14:hiddenEffects>
              </a:ext>
            </a:extLst>
          </p:spPr>
          <p:txBody>
            <a:bodyPr wrap="none" anchor="ctr"/>
            <a:lstStyle/>
            <a:p>
              <a:endParaRPr lang="fi-FI"/>
            </a:p>
          </p:txBody>
        </p:sp>
      </p:grpSp>
      <p:sp>
        <p:nvSpPr>
          <p:cNvPr id="2051" name="Rectangle 3"/>
          <p:cNvSpPr>
            <a:spLocks noGrp="1" noChangeArrowheads="1"/>
          </p:cNvSpPr>
          <p:nvPr>
            <p:ph type="subTitle" idx="1"/>
          </p:nvPr>
        </p:nvSpPr>
        <p:spPr>
          <a:xfrm>
            <a:off x="2424114" y="1776698"/>
            <a:ext cx="6872287" cy="574675"/>
          </a:xfrm>
        </p:spPr>
        <p:txBody>
          <a:bodyPr/>
          <a:lstStyle/>
          <a:p>
            <a:pPr algn="l"/>
            <a:endParaRPr lang="fi-FI" altLang="fi-FI" sz="2800" dirty="0">
              <a:solidFill>
                <a:srgbClr val="1C1C1C"/>
              </a:solidFill>
              <a:latin typeface="Franklin Gothic Heavy" panose="020B0903020102020204" pitchFamily="34" charset="0"/>
            </a:endParaRPr>
          </a:p>
        </p:txBody>
      </p:sp>
      <p:sp>
        <p:nvSpPr>
          <p:cNvPr id="2050" name="Rectangle 2"/>
          <p:cNvSpPr>
            <a:spLocks noGrp="1" noChangeArrowheads="1"/>
          </p:cNvSpPr>
          <p:nvPr>
            <p:ph type="ctrTitle"/>
          </p:nvPr>
        </p:nvSpPr>
        <p:spPr>
          <a:xfrm>
            <a:off x="2135188" y="260351"/>
            <a:ext cx="7772400" cy="1008063"/>
          </a:xfrm>
        </p:spPr>
        <p:txBody>
          <a:bodyPr anchor="ctr"/>
          <a:lstStyle/>
          <a:p>
            <a:r>
              <a:rPr lang="fi-FI" altLang="fi-FI" sz="4400" dirty="0">
                <a:solidFill>
                  <a:schemeClr val="bg1"/>
                </a:solidFill>
                <a:latin typeface="Franklin Gothic Demi" panose="020B0703020102020204" pitchFamily="34" charset="0"/>
              </a:rPr>
              <a:t>Suulliset kuulustelut</a:t>
            </a:r>
          </a:p>
        </p:txBody>
      </p:sp>
      <p:sp>
        <p:nvSpPr>
          <p:cNvPr id="2059" name="Text Box 11"/>
          <p:cNvSpPr txBox="1">
            <a:spLocks noChangeArrowheads="1"/>
          </p:cNvSpPr>
          <p:nvPr/>
        </p:nvSpPr>
        <p:spPr bwMode="auto">
          <a:xfrm>
            <a:off x="1524001" y="2492642"/>
            <a:ext cx="9143999" cy="3277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buClr>
                <a:srgbClr val="FF0066"/>
              </a:buClr>
              <a:buFont typeface="Symbol" panose="05050102010706020507" pitchFamily="18" charset="2"/>
              <a:buChar char="¨"/>
            </a:pPr>
            <a:r>
              <a:rPr lang="fi-FI" altLang="fi-FI" dirty="0">
                <a:latin typeface="Verdana" panose="020B0604030504040204" pitchFamily="34" charset="0"/>
              </a:rPr>
              <a:t> Järjestetään lukuloman jälkeen tarvittaessa</a:t>
            </a:r>
          </a:p>
          <a:p>
            <a:pPr>
              <a:lnSpc>
                <a:spcPct val="150000"/>
              </a:lnSpc>
              <a:spcBef>
                <a:spcPct val="50000"/>
              </a:spcBef>
              <a:buClr>
                <a:srgbClr val="FF0066"/>
              </a:buClr>
              <a:buFont typeface="Symbol" panose="05050102010706020507" pitchFamily="18" charset="2"/>
              <a:buChar char="¨"/>
            </a:pPr>
            <a:r>
              <a:rPr lang="fi-FI" altLang="fi-FI" dirty="0">
                <a:latin typeface="Verdana" panose="020B0604030504040204" pitchFamily="34" charset="0"/>
              </a:rPr>
              <a:t> Lukio-opiskelijan oikeus</a:t>
            </a:r>
          </a:p>
          <a:p>
            <a:pPr>
              <a:lnSpc>
                <a:spcPct val="150000"/>
              </a:lnSpc>
              <a:spcBef>
                <a:spcPct val="50000"/>
              </a:spcBef>
              <a:buClr>
                <a:srgbClr val="FF0066"/>
              </a:buClr>
              <a:buFont typeface="Symbol" panose="05050102010706020507" pitchFamily="18" charset="2"/>
              <a:buChar char="¨"/>
            </a:pPr>
            <a:r>
              <a:rPr lang="fi-FI" altLang="fi-FI" dirty="0">
                <a:latin typeface="Verdana" panose="020B0604030504040204" pitchFamily="34" charset="0"/>
              </a:rPr>
              <a:t> Nykyään vapaaehtoisia, ns. erilliset kuulustelut</a:t>
            </a:r>
          </a:p>
          <a:p>
            <a:pPr>
              <a:lnSpc>
                <a:spcPct val="150000"/>
              </a:lnSpc>
              <a:spcBef>
                <a:spcPct val="50000"/>
              </a:spcBef>
              <a:buClr>
                <a:srgbClr val="FF0066"/>
              </a:buClr>
              <a:buFont typeface="Symbol" panose="05050102010706020507" pitchFamily="18" charset="2"/>
              <a:buChar char="¨"/>
            </a:pPr>
            <a:r>
              <a:rPr lang="fi-FI" altLang="fi-FI" dirty="0">
                <a:latin typeface="Verdana" panose="020B0604030504040204" pitchFamily="34" charset="0"/>
              </a:rPr>
              <a:t> Noin kolmen tunnin kuulustelu koskee lähinnä koko lukion oppimäärää</a:t>
            </a:r>
          </a:p>
          <a:p>
            <a:pPr>
              <a:lnSpc>
                <a:spcPct val="150000"/>
              </a:lnSpc>
              <a:spcBef>
                <a:spcPct val="50000"/>
              </a:spcBef>
              <a:buClr>
                <a:srgbClr val="FF0066"/>
              </a:buClr>
              <a:buFont typeface="Symbol" panose="05050102010706020507" pitchFamily="18" charset="2"/>
              <a:buChar char="¨"/>
            </a:pPr>
            <a:r>
              <a:rPr lang="fi-FI" altLang="fi-FI" dirty="0">
                <a:latin typeface="Verdana" panose="020B0604030504040204" pitchFamily="34" charset="0"/>
              </a:rPr>
              <a:t> Voi sisältää kirjallisen osan</a:t>
            </a:r>
          </a:p>
          <a:p>
            <a:pPr>
              <a:lnSpc>
                <a:spcPct val="150000"/>
              </a:lnSpc>
              <a:spcBef>
                <a:spcPct val="50000"/>
              </a:spcBef>
              <a:buClr>
                <a:srgbClr val="FF0066"/>
              </a:buClr>
              <a:buFont typeface="Symbol" panose="05050102010706020507" pitchFamily="18" charset="2"/>
              <a:buChar char="¨"/>
            </a:pPr>
            <a:r>
              <a:rPr lang="fi-FI" altLang="fi-FI" dirty="0">
                <a:latin typeface="Verdana" panose="020B0604030504040204" pitchFamily="34" charset="0"/>
              </a:rPr>
              <a:t> On tilaisuus korottaa arvosanoja ennen päättötodistuksen antamista</a:t>
            </a:r>
          </a:p>
        </p:txBody>
      </p:sp>
      <p:grpSp>
        <p:nvGrpSpPr>
          <p:cNvPr id="3" name="Group 23"/>
          <p:cNvGrpSpPr>
            <a:grpSpLocks/>
          </p:cNvGrpSpPr>
          <p:nvPr/>
        </p:nvGrpSpPr>
        <p:grpSpPr bwMode="auto">
          <a:xfrm>
            <a:off x="1524000" y="6115050"/>
            <a:ext cx="9144000" cy="742950"/>
            <a:chOff x="0" y="3853"/>
            <a:chExt cx="5760" cy="468"/>
          </a:xfrm>
        </p:grpSpPr>
        <p:sp>
          <p:nvSpPr>
            <p:cNvPr id="2067" name="Rectangle 19"/>
            <p:cNvSpPr>
              <a:spLocks noChangeArrowheads="1"/>
            </p:cNvSpPr>
            <p:nvPr/>
          </p:nvSpPr>
          <p:spPr bwMode="auto">
            <a:xfrm>
              <a:off x="0" y="3967"/>
              <a:ext cx="5760" cy="354"/>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2065" name="Rectangle 17"/>
            <p:cNvSpPr>
              <a:spLocks noChangeArrowheads="1"/>
            </p:cNvSpPr>
            <p:nvPr/>
          </p:nvSpPr>
          <p:spPr bwMode="auto">
            <a:xfrm>
              <a:off x="0" y="3967"/>
              <a:ext cx="5760" cy="14"/>
            </a:xfrm>
            <a:prstGeom prst="rect">
              <a:avLst/>
            </a:prstGeom>
            <a:solidFill>
              <a:srgbClr val="FFB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100" dir="5400000" algn="ctr" rotWithShape="0">
                      <a:srgbClr val="292929">
                        <a:alpha val="50000"/>
                      </a:srgbClr>
                    </a:outerShdw>
                  </a:effectLst>
                </a14:hiddenEffects>
              </a:ext>
            </a:extLst>
          </p:spPr>
          <p:txBody>
            <a:bodyPr wrap="none" anchor="ctr"/>
            <a:lstStyle/>
            <a:p>
              <a:endParaRPr lang="fi-FI"/>
            </a:p>
          </p:txBody>
        </p:sp>
        <p:pic>
          <p:nvPicPr>
            <p:cNvPr id="2066" name="Picture 18" descr="beta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 y="3853"/>
              <a:ext cx="1007"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0" name="Text Box 22"/>
            <p:cNvSpPr txBox="1">
              <a:spLocks noChangeArrowheads="1"/>
            </p:cNvSpPr>
            <p:nvPr/>
          </p:nvSpPr>
          <p:spPr bwMode="auto">
            <a:xfrm>
              <a:off x="2880" y="3974"/>
              <a:ext cx="20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fi-FI" altLang="fi-FI" sz="1400">
                  <a:solidFill>
                    <a:srgbClr val="292929"/>
                  </a:solidFill>
                  <a:latin typeface="Franklin Gothic Heavy" panose="020B0903020102020204" pitchFamily="34" charset="0"/>
                </a:rPr>
                <a:t>Lakeuksilta komiasti maailmalle!</a:t>
              </a:r>
            </a:p>
          </p:txBody>
        </p:sp>
      </p:grpSp>
    </p:spTree>
    <p:extLst>
      <p:ext uri="{BB962C8B-B14F-4D97-AF65-F5344CB8AC3E}">
        <p14:creationId xmlns:p14="http://schemas.microsoft.com/office/powerpoint/2010/main" val="1779336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73" name="Group 25"/>
          <p:cNvGrpSpPr>
            <a:grpSpLocks/>
          </p:cNvGrpSpPr>
          <p:nvPr/>
        </p:nvGrpSpPr>
        <p:grpSpPr bwMode="auto">
          <a:xfrm>
            <a:off x="1985319" y="1"/>
            <a:ext cx="8180174" cy="1520825"/>
            <a:chOff x="0" y="0"/>
            <a:chExt cx="5760" cy="958"/>
          </a:xfrm>
        </p:grpSpPr>
        <p:sp>
          <p:nvSpPr>
            <p:cNvPr id="2055" name="Rectangle 7"/>
            <p:cNvSpPr>
              <a:spLocks noChangeArrowheads="1"/>
            </p:cNvSpPr>
            <p:nvPr/>
          </p:nvSpPr>
          <p:spPr bwMode="auto">
            <a:xfrm>
              <a:off x="0" y="0"/>
              <a:ext cx="5760" cy="907"/>
            </a:xfrm>
            <a:prstGeom prst="rect">
              <a:avLst/>
            </a:prstGeom>
            <a:solidFill>
              <a:srgbClr val="B9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397000" dir="16200000" sy="-100000" rotWithShape="0">
                      <a:srgbClr val="292929">
                        <a:alpha val="50000"/>
                      </a:srgbClr>
                    </a:outerShdw>
                  </a:effectLst>
                </a14:hiddenEffects>
              </a:ext>
            </a:extLst>
          </p:spPr>
          <p:txBody>
            <a:bodyPr wrap="none" anchor="ctr"/>
            <a:lstStyle/>
            <a:p>
              <a:endParaRPr lang="fi-FI"/>
            </a:p>
          </p:txBody>
        </p:sp>
        <p:sp>
          <p:nvSpPr>
            <p:cNvPr id="2072" name="Rectangle 24"/>
            <p:cNvSpPr>
              <a:spLocks noChangeArrowheads="1"/>
            </p:cNvSpPr>
            <p:nvPr/>
          </p:nvSpPr>
          <p:spPr bwMode="auto">
            <a:xfrm>
              <a:off x="0" y="935"/>
              <a:ext cx="5760" cy="23"/>
            </a:xfrm>
            <a:prstGeom prst="rect">
              <a:avLst/>
            </a:prstGeom>
            <a:solidFill>
              <a:srgbClr val="FFB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100" dir="5400000" algn="ctr" rotWithShape="0">
                      <a:srgbClr val="292929">
                        <a:alpha val="50000"/>
                      </a:srgbClr>
                    </a:outerShdw>
                  </a:effectLst>
                </a14:hiddenEffects>
              </a:ext>
            </a:extLst>
          </p:spPr>
          <p:txBody>
            <a:bodyPr wrap="none" anchor="ctr"/>
            <a:lstStyle/>
            <a:p>
              <a:endParaRPr lang="fi-FI"/>
            </a:p>
          </p:txBody>
        </p:sp>
      </p:grpSp>
      <p:sp>
        <p:nvSpPr>
          <p:cNvPr id="2051" name="Rectangle 3"/>
          <p:cNvSpPr>
            <a:spLocks noGrp="1" noChangeArrowheads="1"/>
          </p:cNvSpPr>
          <p:nvPr>
            <p:ph type="subTitle" idx="1"/>
          </p:nvPr>
        </p:nvSpPr>
        <p:spPr>
          <a:xfrm>
            <a:off x="2536826" y="1829145"/>
            <a:ext cx="6872287" cy="574675"/>
          </a:xfrm>
        </p:spPr>
        <p:txBody>
          <a:bodyPr/>
          <a:lstStyle/>
          <a:p>
            <a:pPr algn="l"/>
            <a:endParaRPr lang="fi-FI" altLang="fi-FI" sz="2800" dirty="0">
              <a:solidFill>
                <a:srgbClr val="1C1C1C"/>
              </a:solidFill>
              <a:latin typeface="Franklin Gothic Heavy" panose="020B0903020102020204" pitchFamily="34" charset="0"/>
            </a:endParaRPr>
          </a:p>
        </p:txBody>
      </p:sp>
      <p:sp>
        <p:nvSpPr>
          <p:cNvPr id="2050" name="Rectangle 2"/>
          <p:cNvSpPr>
            <a:spLocks noGrp="1" noChangeArrowheads="1"/>
          </p:cNvSpPr>
          <p:nvPr>
            <p:ph type="ctrTitle"/>
          </p:nvPr>
        </p:nvSpPr>
        <p:spPr>
          <a:xfrm>
            <a:off x="2135188" y="260351"/>
            <a:ext cx="7772400" cy="1008063"/>
          </a:xfrm>
        </p:spPr>
        <p:txBody>
          <a:bodyPr anchor="ctr">
            <a:normAutofit fontScale="90000"/>
          </a:bodyPr>
          <a:lstStyle/>
          <a:p>
            <a:r>
              <a:rPr lang="fi-FI" altLang="fi-FI" sz="4400" dirty="0">
                <a:solidFill>
                  <a:schemeClr val="bg1"/>
                </a:solidFill>
                <a:latin typeface="Franklin Gothic Demi" panose="020B0703020102020204" pitchFamily="34" charset="0"/>
              </a:rPr>
              <a:t>Tutkintoaineiden pakolliset opintopistemäärät</a:t>
            </a:r>
          </a:p>
        </p:txBody>
      </p:sp>
      <p:grpSp>
        <p:nvGrpSpPr>
          <p:cNvPr id="2071" name="Group 23"/>
          <p:cNvGrpSpPr>
            <a:grpSpLocks/>
          </p:cNvGrpSpPr>
          <p:nvPr/>
        </p:nvGrpSpPr>
        <p:grpSpPr bwMode="auto">
          <a:xfrm>
            <a:off x="2001794" y="6115050"/>
            <a:ext cx="8188411" cy="742950"/>
            <a:chOff x="0" y="3853"/>
            <a:chExt cx="5760" cy="468"/>
          </a:xfrm>
        </p:grpSpPr>
        <p:sp>
          <p:nvSpPr>
            <p:cNvPr id="2067" name="Rectangle 19"/>
            <p:cNvSpPr>
              <a:spLocks noChangeArrowheads="1"/>
            </p:cNvSpPr>
            <p:nvPr/>
          </p:nvSpPr>
          <p:spPr bwMode="auto">
            <a:xfrm>
              <a:off x="0" y="3967"/>
              <a:ext cx="5760" cy="354"/>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2065" name="Rectangle 17"/>
            <p:cNvSpPr>
              <a:spLocks noChangeArrowheads="1"/>
            </p:cNvSpPr>
            <p:nvPr/>
          </p:nvSpPr>
          <p:spPr bwMode="auto">
            <a:xfrm>
              <a:off x="0" y="3967"/>
              <a:ext cx="5760" cy="14"/>
            </a:xfrm>
            <a:prstGeom prst="rect">
              <a:avLst/>
            </a:prstGeom>
            <a:solidFill>
              <a:srgbClr val="FFB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100" dir="5400000" algn="ctr" rotWithShape="0">
                      <a:srgbClr val="292929">
                        <a:alpha val="50000"/>
                      </a:srgbClr>
                    </a:outerShdw>
                  </a:effectLst>
                </a14:hiddenEffects>
              </a:ext>
            </a:extLst>
          </p:spPr>
          <p:txBody>
            <a:bodyPr wrap="none" anchor="ctr"/>
            <a:lstStyle/>
            <a:p>
              <a:endParaRPr lang="fi-FI"/>
            </a:p>
          </p:txBody>
        </p:sp>
        <p:pic>
          <p:nvPicPr>
            <p:cNvPr id="2066" name="Picture 18" descr="beta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 y="3853"/>
              <a:ext cx="1007"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0" name="Text Box 22"/>
            <p:cNvSpPr txBox="1">
              <a:spLocks noChangeArrowheads="1"/>
            </p:cNvSpPr>
            <p:nvPr/>
          </p:nvSpPr>
          <p:spPr bwMode="auto">
            <a:xfrm>
              <a:off x="2880" y="3974"/>
              <a:ext cx="20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fi-FI" altLang="fi-FI" sz="1400">
                  <a:solidFill>
                    <a:srgbClr val="292929"/>
                  </a:solidFill>
                  <a:latin typeface="Franklin Gothic Heavy" panose="020B0903020102020204" pitchFamily="34" charset="0"/>
                </a:rPr>
                <a:t>Lakeuksilta komiasti maailmalle!</a:t>
              </a:r>
            </a:p>
          </p:txBody>
        </p:sp>
      </p:grpSp>
      <p:graphicFrame>
        <p:nvGraphicFramePr>
          <p:cNvPr id="13" name="Taulukko 12"/>
          <p:cNvGraphicFramePr>
            <a:graphicFrameLocks noGrp="1"/>
          </p:cNvGraphicFramePr>
          <p:nvPr>
            <p:extLst>
              <p:ext uri="{D42A27DB-BD31-4B8C-83A1-F6EECF244321}">
                <p14:modId xmlns:p14="http://schemas.microsoft.com/office/powerpoint/2010/main" val="3867393409"/>
              </p:ext>
            </p:extLst>
          </p:nvPr>
        </p:nvGraphicFramePr>
        <p:xfrm>
          <a:off x="1993557" y="1576401"/>
          <a:ext cx="8207632" cy="4354840"/>
        </p:xfrm>
        <a:graphic>
          <a:graphicData uri="http://schemas.openxmlformats.org/drawingml/2006/table">
            <a:tbl>
              <a:tblPr firstRow="1" bandRow="1">
                <a:tableStyleId>{5C22544A-7EE6-4342-B048-85BDC9FD1C3A}</a:tableStyleId>
              </a:tblPr>
              <a:tblGrid>
                <a:gridCol w="4103816">
                  <a:extLst>
                    <a:ext uri="{9D8B030D-6E8A-4147-A177-3AD203B41FA5}">
                      <a16:colId xmlns:a16="http://schemas.microsoft.com/office/drawing/2014/main" val="20000"/>
                    </a:ext>
                  </a:extLst>
                </a:gridCol>
                <a:gridCol w="4103816">
                  <a:extLst>
                    <a:ext uri="{9D8B030D-6E8A-4147-A177-3AD203B41FA5}">
                      <a16:colId xmlns:a16="http://schemas.microsoft.com/office/drawing/2014/main" val="20001"/>
                    </a:ext>
                  </a:extLst>
                </a:gridCol>
              </a:tblGrid>
              <a:tr h="622120">
                <a:tc>
                  <a:txBody>
                    <a:bodyPr/>
                    <a:lstStyle/>
                    <a:p>
                      <a:r>
                        <a:rPr lang="fi-FI" sz="2000" dirty="0"/>
                        <a:t>Äidinkieli</a:t>
                      </a:r>
                      <a:r>
                        <a:rPr lang="fi-FI" sz="2000" baseline="0" dirty="0"/>
                        <a:t> 12 op</a:t>
                      </a:r>
                      <a:endParaRPr lang="fi-FI" sz="2000" dirty="0"/>
                    </a:p>
                  </a:txBody>
                  <a:tcPr/>
                </a:tc>
                <a:tc>
                  <a:txBody>
                    <a:bodyPr/>
                    <a:lstStyle/>
                    <a:p>
                      <a:r>
                        <a:rPr lang="fi-FI" dirty="0"/>
                        <a:t>historia 6 op, yhteiskuntaoppi 6 op</a:t>
                      </a:r>
                    </a:p>
                  </a:txBody>
                  <a:tcPr/>
                </a:tc>
                <a:extLst>
                  <a:ext uri="{0D108BD9-81ED-4DB2-BD59-A6C34878D82A}">
                    <a16:rowId xmlns:a16="http://schemas.microsoft.com/office/drawing/2014/main" val="10000"/>
                  </a:ext>
                </a:extLst>
              </a:tr>
              <a:tr h="622120">
                <a:tc>
                  <a:txBody>
                    <a:bodyPr/>
                    <a:lstStyle/>
                    <a:p>
                      <a:r>
                        <a:rPr lang="fi-FI" dirty="0"/>
                        <a:t>A-kieli</a:t>
                      </a:r>
                      <a:r>
                        <a:rPr lang="fi-FI" baseline="0" dirty="0"/>
                        <a:t> (englanti, venäjä) 12 op</a:t>
                      </a:r>
                      <a:endParaRPr lang="fi-FI" dirty="0"/>
                    </a:p>
                  </a:txBody>
                  <a:tcPr/>
                </a:tc>
                <a:tc>
                  <a:txBody>
                    <a:bodyPr/>
                    <a:lstStyle/>
                    <a:p>
                      <a:r>
                        <a:rPr lang="fi-FI" dirty="0"/>
                        <a:t>fysiikka 2 op</a:t>
                      </a:r>
                    </a:p>
                  </a:txBody>
                  <a:tcPr/>
                </a:tc>
                <a:extLst>
                  <a:ext uri="{0D108BD9-81ED-4DB2-BD59-A6C34878D82A}">
                    <a16:rowId xmlns:a16="http://schemas.microsoft.com/office/drawing/2014/main" val="10001"/>
                  </a:ext>
                </a:extLst>
              </a:tr>
              <a:tr h="622120">
                <a:tc>
                  <a:txBody>
                    <a:bodyPr/>
                    <a:lstStyle/>
                    <a:p>
                      <a:r>
                        <a:rPr lang="fi-FI" dirty="0"/>
                        <a:t>B-kieli (ruotsi) 10 op</a:t>
                      </a:r>
                    </a:p>
                  </a:txBody>
                  <a:tcPr/>
                </a:tc>
                <a:tc>
                  <a:txBody>
                    <a:bodyPr/>
                    <a:lstStyle/>
                    <a:p>
                      <a:r>
                        <a:rPr lang="fi-FI" dirty="0"/>
                        <a:t>kemia 2 op</a:t>
                      </a:r>
                    </a:p>
                  </a:txBody>
                  <a:tcPr/>
                </a:tc>
                <a:extLst>
                  <a:ext uri="{0D108BD9-81ED-4DB2-BD59-A6C34878D82A}">
                    <a16:rowId xmlns:a16="http://schemas.microsoft.com/office/drawing/2014/main" val="10002"/>
                  </a:ext>
                </a:extLst>
              </a:tr>
              <a:tr h="622120">
                <a:tc>
                  <a:txBody>
                    <a:bodyPr/>
                    <a:lstStyle/>
                    <a:p>
                      <a:r>
                        <a:rPr lang="fi-FI" dirty="0"/>
                        <a:t>C-kieli</a:t>
                      </a:r>
                      <a:r>
                        <a:rPr lang="fi-FI" baseline="0" dirty="0"/>
                        <a:t> (saksa, espanja, venäjä) ei pak.</a:t>
                      </a:r>
                      <a:endParaRPr lang="fi-FI" dirty="0"/>
                    </a:p>
                  </a:txBody>
                  <a:tcPr/>
                </a:tc>
                <a:tc>
                  <a:txBody>
                    <a:bodyPr/>
                    <a:lstStyle/>
                    <a:p>
                      <a:r>
                        <a:rPr lang="fi-FI" dirty="0"/>
                        <a:t>biologia 4 op </a:t>
                      </a:r>
                    </a:p>
                  </a:txBody>
                  <a:tcPr/>
                </a:tc>
                <a:extLst>
                  <a:ext uri="{0D108BD9-81ED-4DB2-BD59-A6C34878D82A}">
                    <a16:rowId xmlns:a16="http://schemas.microsoft.com/office/drawing/2014/main" val="10003"/>
                  </a:ext>
                </a:extLst>
              </a:tr>
              <a:tr h="622120">
                <a:tc>
                  <a:txBody>
                    <a:bodyPr/>
                    <a:lstStyle/>
                    <a:p>
                      <a:r>
                        <a:rPr lang="fi-FI" dirty="0"/>
                        <a:t>laaja matematiikka 2 op + 18 op</a:t>
                      </a:r>
                    </a:p>
                  </a:txBody>
                  <a:tcPr/>
                </a:tc>
                <a:tc>
                  <a:txBody>
                    <a:bodyPr/>
                    <a:lstStyle/>
                    <a:p>
                      <a:r>
                        <a:rPr lang="fi-FI" dirty="0"/>
                        <a:t>maantiede 2 op</a:t>
                      </a:r>
                    </a:p>
                  </a:txBody>
                  <a:tcPr/>
                </a:tc>
                <a:extLst>
                  <a:ext uri="{0D108BD9-81ED-4DB2-BD59-A6C34878D82A}">
                    <a16:rowId xmlns:a16="http://schemas.microsoft.com/office/drawing/2014/main" val="10004"/>
                  </a:ext>
                </a:extLst>
              </a:tr>
              <a:tr h="622120">
                <a:tc>
                  <a:txBody>
                    <a:bodyPr/>
                    <a:lstStyle/>
                    <a:p>
                      <a:r>
                        <a:rPr lang="fi-FI" dirty="0"/>
                        <a:t>lyhyt matematiikka 2 op + 10 op</a:t>
                      </a:r>
                    </a:p>
                  </a:txBody>
                  <a:tcPr/>
                </a:tc>
                <a:tc>
                  <a:txBody>
                    <a:bodyPr/>
                    <a:lstStyle/>
                    <a:p>
                      <a:r>
                        <a:rPr lang="fi-FI" dirty="0"/>
                        <a:t>psykologia 2 op</a:t>
                      </a:r>
                    </a:p>
                  </a:txBody>
                  <a:tcPr/>
                </a:tc>
                <a:extLst>
                  <a:ext uri="{0D108BD9-81ED-4DB2-BD59-A6C34878D82A}">
                    <a16:rowId xmlns:a16="http://schemas.microsoft.com/office/drawing/2014/main" val="10005"/>
                  </a:ext>
                </a:extLst>
              </a:tr>
              <a:tr h="622120">
                <a:tc>
                  <a:txBody>
                    <a:bodyPr/>
                    <a:lstStyle/>
                    <a:p>
                      <a:r>
                        <a:rPr lang="fi-FI" dirty="0"/>
                        <a:t>uskonto 4 op</a:t>
                      </a:r>
                    </a:p>
                  </a:txBody>
                  <a:tcPr/>
                </a:tc>
                <a:tc>
                  <a:txBody>
                    <a:bodyPr/>
                    <a:lstStyle/>
                    <a:p>
                      <a:r>
                        <a:rPr lang="fi-FI" dirty="0"/>
                        <a:t>filosofia 4 op, terveystieto</a:t>
                      </a:r>
                      <a:r>
                        <a:rPr lang="fi-FI" baseline="0" dirty="0"/>
                        <a:t> 2 op</a:t>
                      </a:r>
                      <a:endParaRPr lang="fi-FI"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8023948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 name="Google Shape;273;p18"/>
          <p:cNvSpPr/>
          <p:nvPr/>
        </p:nvSpPr>
        <p:spPr>
          <a:xfrm>
            <a:off x="0" y="0"/>
            <a:ext cx="12189600" cy="6855480"/>
          </a:xfrm>
          <a:prstGeom prst="rect">
            <a:avLst/>
          </a:prstGeom>
          <a:solidFill>
            <a:srgbClr val="000000"/>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endParaRPr lang="fi-FI" sz="1800" b="0" strike="noStrike" spc="-1">
              <a:solidFill>
                <a:srgbClr val="FFFFFF"/>
              </a:solidFill>
              <a:latin typeface="Calibri"/>
              <a:ea typeface="Calibri"/>
            </a:endParaRPr>
          </a:p>
        </p:txBody>
      </p:sp>
      <p:pic>
        <p:nvPicPr>
          <p:cNvPr id="525" name="Google Shape;274;p18"/>
          <p:cNvPicPr/>
          <p:nvPr/>
        </p:nvPicPr>
        <p:blipFill>
          <a:blip r:embed="rId2">
            <a:alphaModFix amt="50000"/>
          </a:blip>
          <a:srcRect t="15730"/>
          <a:stretch/>
        </p:blipFill>
        <p:spPr>
          <a:xfrm>
            <a:off x="0" y="0"/>
            <a:ext cx="12189600" cy="6855480"/>
          </a:xfrm>
          <a:prstGeom prst="rect">
            <a:avLst/>
          </a:prstGeom>
          <a:ln w="0">
            <a:noFill/>
          </a:ln>
        </p:spPr>
      </p:pic>
      <p:sp>
        <p:nvSpPr>
          <p:cNvPr id="526" name="PlaceHolder 1"/>
          <p:cNvSpPr>
            <a:spLocks noGrp="1"/>
          </p:cNvSpPr>
          <p:nvPr>
            <p:ph type="title"/>
          </p:nvPr>
        </p:nvSpPr>
        <p:spPr>
          <a:xfrm>
            <a:off x="838080" y="1122480"/>
            <a:ext cx="9741600" cy="2898000"/>
          </a:xfrm>
          <a:prstGeom prst="rect">
            <a:avLst/>
          </a:prstGeom>
          <a:noFill/>
          <a:ln w="0">
            <a:noFill/>
          </a:ln>
        </p:spPr>
        <p:txBody>
          <a:bodyPr lIns="0" tIns="0" rIns="0" bIns="0" anchor="b">
            <a:normAutofit/>
          </a:bodyPr>
          <a:lstStyle/>
          <a:p>
            <a:pPr indent="0" algn="ctr">
              <a:lnSpc>
                <a:spcPct val="90000"/>
              </a:lnSpc>
              <a:buNone/>
              <a:tabLst>
                <a:tab pos="0" algn="l"/>
              </a:tabLst>
            </a:pPr>
            <a:r>
              <a:rPr lang="fi-FI" sz="6000" b="1" strike="noStrike" spc="-1">
                <a:solidFill>
                  <a:srgbClr val="FFFFFF"/>
                </a:solidFill>
                <a:latin typeface="Calibri"/>
                <a:ea typeface="Calibri"/>
              </a:rPr>
              <a:t>Ylioppilaskokeiden arvostelu ja uusinnat</a:t>
            </a:r>
            <a:endParaRPr lang="fi-FI" sz="6000" b="0" strike="noStrike" spc="-1">
              <a:solidFill>
                <a:srgbClr val="000000"/>
              </a:solidFill>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0" presetClass="entr" fill="hold" nodeType="withEffect">
                                  <p:stCondLst>
                                    <p:cond delay="0"/>
                                  </p:stCondLst>
                                  <p:childTnLst>
                                    <p:set>
                                      <p:cBhvr>
                                        <p:cTn id="6" dur="1" fill="hold">
                                          <p:stCondLst>
                                            <p:cond delay="0"/>
                                          </p:stCondLst>
                                        </p:cTn>
                                        <p:tgtEl>
                                          <p:spTgt spid="526"/>
                                        </p:tgtEl>
                                        <p:attrNameLst>
                                          <p:attrName>style.visibility</p:attrName>
                                        </p:attrNameLst>
                                      </p:cBhvr>
                                      <p:to>
                                        <p:strVal val="visible"/>
                                      </p:to>
                                    </p:set>
                                    <p:animEffect transition="in" filter="fade">
                                      <p:cBhvr additive="repl">
                                        <p:cTn id="7" dur="500"/>
                                        <p:tgtEl>
                                          <p:spTgt spid="5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 name="Google Shape;280;p20"/>
          <p:cNvSpPr/>
          <p:nvPr/>
        </p:nvSpPr>
        <p:spPr>
          <a:xfrm>
            <a:off x="320040" y="4892040"/>
            <a:ext cx="11546280" cy="1838880"/>
          </a:xfrm>
          <a:prstGeom prst="rect">
            <a:avLst/>
          </a:prstGeom>
          <a:solidFill>
            <a:srgbClr val="262626"/>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endParaRPr lang="fi-FI" sz="1800" b="0" strike="noStrike" spc="-1">
              <a:solidFill>
                <a:srgbClr val="FFFFFF"/>
              </a:solidFill>
              <a:latin typeface="Calibri"/>
              <a:ea typeface="Calibri"/>
            </a:endParaRPr>
          </a:p>
        </p:txBody>
      </p:sp>
      <p:sp>
        <p:nvSpPr>
          <p:cNvPr id="528" name="PlaceHolder 1"/>
          <p:cNvSpPr>
            <a:spLocks noGrp="1"/>
          </p:cNvSpPr>
          <p:nvPr>
            <p:ph type="title"/>
          </p:nvPr>
        </p:nvSpPr>
        <p:spPr>
          <a:xfrm>
            <a:off x="718560" y="5091840"/>
            <a:ext cx="9943920" cy="1262160"/>
          </a:xfrm>
          <a:prstGeom prst="rect">
            <a:avLst/>
          </a:prstGeom>
          <a:noFill/>
          <a:ln w="0">
            <a:noFill/>
          </a:ln>
        </p:spPr>
        <p:txBody>
          <a:bodyPr lIns="90000" tIns="45000" rIns="90000" bIns="45000" anchor="ctr">
            <a:normAutofit/>
          </a:bodyPr>
          <a:lstStyle/>
          <a:p>
            <a:pPr indent="0">
              <a:lnSpc>
                <a:spcPct val="90000"/>
              </a:lnSpc>
              <a:buNone/>
              <a:tabLst>
                <a:tab pos="0" algn="l"/>
              </a:tabLst>
            </a:pPr>
            <a:r>
              <a:rPr lang="fi-FI" sz="3600" b="1" strike="noStrike" spc="-1">
                <a:solidFill>
                  <a:srgbClr val="FFFFFF"/>
                </a:solidFill>
                <a:latin typeface="Calibri"/>
                <a:ea typeface="Calibri"/>
              </a:rPr>
              <a:t>Ylioppilaskokeiden arvosanat ja niistä saatavat kompensaatiopisteet</a:t>
            </a:r>
            <a:endParaRPr lang="fi-FI" sz="3600" b="0" strike="noStrike" spc="-1">
              <a:solidFill>
                <a:srgbClr val="000000"/>
              </a:solidFill>
              <a:latin typeface="Arial"/>
            </a:endParaRPr>
          </a:p>
        </p:txBody>
      </p:sp>
      <p:pic>
        <p:nvPicPr>
          <p:cNvPr id="529" name="Google Shape;282;p20"/>
          <p:cNvPicPr/>
          <p:nvPr/>
        </p:nvPicPr>
        <p:blipFill>
          <a:blip r:embed="rId2"/>
          <a:stretch/>
        </p:blipFill>
        <p:spPr>
          <a:xfrm>
            <a:off x="410040" y="1362960"/>
            <a:ext cx="10987560" cy="2730240"/>
          </a:xfrm>
          <a:prstGeom prst="rect">
            <a:avLst/>
          </a:prstGeom>
          <a:ln w="0">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 name="PlaceHolder 1"/>
          <p:cNvSpPr>
            <a:spLocks noGrp="1"/>
          </p:cNvSpPr>
          <p:nvPr>
            <p:ph type="title"/>
          </p:nvPr>
        </p:nvSpPr>
        <p:spPr>
          <a:xfrm>
            <a:off x="609480" y="273600"/>
            <a:ext cx="10971720" cy="1144080"/>
          </a:xfrm>
          <a:prstGeom prst="rect">
            <a:avLst/>
          </a:prstGeom>
          <a:noFill/>
          <a:ln w="0">
            <a:noFill/>
          </a:ln>
        </p:spPr>
        <p:txBody>
          <a:bodyPr lIns="0" tIns="0" rIns="0" bIns="0" anchor="ctr">
            <a:noAutofit/>
          </a:bodyPr>
          <a:lstStyle/>
          <a:p>
            <a:pPr indent="0" algn="ctr">
              <a:lnSpc>
                <a:spcPct val="100000"/>
              </a:lnSpc>
              <a:buNone/>
              <a:tabLst>
                <a:tab pos="0" algn="l"/>
              </a:tabLst>
            </a:pPr>
            <a:r>
              <a:rPr lang="fi-FI" sz="4400" b="0" strike="noStrike" spc="-1">
                <a:solidFill>
                  <a:srgbClr val="000000"/>
                </a:solidFill>
                <a:latin typeface="Arial"/>
              </a:rPr>
              <a:t>Kompensaatio</a:t>
            </a:r>
          </a:p>
        </p:txBody>
      </p:sp>
      <p:sp>
        <p:nvSpPr>
          <p:cNvPr id="531" name="PlaceHolder 2"/>
          <p:cNvSpPr>
            <a:spLocks noGrp="1"/>
          </p:cNvSpPr>
          <p:nvPr>
            <p:ph/>
          </p:nvPr>
        </p:nvSpPr>
        <p:spPr>
          <a:xfrm>
            <a:off x="609480" y="1604520"/>
            <a:ext cx="10971720" cy="3976560"/>
          </a:xfrm>
          <a:prstGeom prst="rect">
            <a:avLst/>
          </a:prstGeom>
          <a:noFill/>
          <a:ln w="0">
            <a:noFill/>
          </a:ln>
        </p:spPr>
        <p:txBody>
          <a:bodyPr lIns="0" tIns="0" rIns="0" bIns="0" anchor="t">
            <a:normAutofit fontScale="82000" lnSpcReduction="10000"/>
          </a:bodyPr>
          <a:lstStyle/>
          <a:p>
            <a:pPr marL="354240" indent="-265680">
              <a:lnSpc>
                <a:spcPct val="100000"/>
              </a:lnSpc>
              <a:spcBef>
                <a:spcPts val="1417"/>
              </a:spcBef>
              <a:buClr>
                <a:srgbClr val="000000"/>
              </a:buClr>
              <a:buSzPct val="45000"/>
              <a:buFont typeface="Wingdings" charset="2"/>
              <a:buChar char=""/>
            </a:pPr>
            <a:r>
              <a:rPr lang="fi-FI" sz="3200" b="0" strike="noStrike" spc="-1" dirty="0">
                <a:solidFill>
                  <a:srgbClr val="000000"/>
                </a:solidFill>
                <a:latin typeface="Arial"/>
              </a:rPr>
              <a:t>Tutkinnon suorittaminen hylätyllä kokeella (kompensaatio)​</a:t>
            </a:r>
          </a:p>
          <a:p>
            <a:pPr marL="354240" indent="-265680">
              <a:lnSpc>
                <a:spcPct val="100000"/>
              </a:lnSpc>
              <a:spcBef>
                <a:spcPts val="1417"/>
              </a:spcBef>
              <a:buClr>
                <a:srgbClr val="000000"/>
              </a:buClr>
              <a:buSzPct val="45000"/>
              <a:buFont typeface="Wingdings" charset="2"/>
              <a:buChar char=""/>
            </a:pPr>
            <a:r>
              <a:rPr lang="fi-FI" sz="3200" b="0" strike="noStrike" spc="-1" dirty="0">
                <a:solidFill>
                  <a:srgbClr val="000000"/>
                </a:solidFill>
                <a:latin typeface="Arial"/>
              </a:rPr>
              <a:t>Kokelaalla voi olla mahdollisuus valmistua ylioppilaaksi, vaikka jostakin tutkintoon vaadittavasta kokeesta tulisikin hylätty arvosana (Improbatur)</a:t>
            </a:r>
          </a:p>
          <a:p>
            <a:pPr marL="354240" indent="-265680">
              <a:lnSpc>
                <a:spcPct val="100000"/>
              </a:lnSpc>
              <a:spcBef>
                <a:spcPts val="1417"/>
              </a:spcBef>
              <a:buClr>
                <a:srgbClr val="000000"/>
              </a:buClr>
              <a:buSzPct val="45000"/>
              <a:buFont typeface="Wingdings" charset="2"/>
              <a:buChar char=""/>
            </a:pPr>
            <a:r>
              <a:rPr lang="fi-FI" sz="3200" b="0" strike="noStrike" spc="-1" dirty="0">
                <a:solidFill>
                  <a:srgbClr val="000000"/>
                </a:solidFill>
                <a:latin typeface="Arial"/>
              </a:rPr>
              <a:t>Kompensaatiossa otetaan huomioon muiden tutkintoon vaadittavissa kokeissa saadut hyväksytyt arvosanat (eli neljän kokeen arvosanat); pisteitä on saatava vähintään 10 (esim. ABBA)</a:t>
            </a:r>
          </a:p>
          <a:p>
            <a:pPr marL="354240" indent="-265680">
              <a:lnSpc>
                <a:spcPct val="100000"/>
              </a:lnSpc>
              <a:spcBef>
                <a:spcPts val="1417"/>
              </a:spcBef>
              <a:buClr>
                <a:srgbClr val="000000"/>
              </a:buClr>
              <a:buSzPct val="45000"/>
              <a:buFont typeface="Wingdings" charset="2"/>
              <a:buChar char=""/>
            </a:pPr>
            <a:r>
              <a:rPr lang="fi-FI" sz="3200" b="0" strike="noStrike" spc="-1" dirty="0">
                <a:solidFill>
                  <a:srgbClr val="000000"/>
                </a:solidFill>
                <a:latin typeface="Arial"/>
              </a:rPr>
              <a:t>Tutkinnon suorittaminen kompensaation avulla ei ole mahdollista, jos useammasta kuin yhdestä tutkintoon vaadittavista kokeista on saatu hylätty arvosana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pPr algn="ctr"/>
            <a:r>
              <a:rPr lang="fi-FI" b="1" dirty="0"/>
              <a:t>TERVETULOA VANHEMPAINILTAAN!</a:t>
            </a:r>
            <a:br>
              <a:rPr lang="fi-FI" b="1" dirty="0"/>
            </a:br>
            <a:endParaRPr lang="fi-FI" dirty="0"/>
          </a:p>
        </p:txBody>
      </p:sp>
      <p:sp>
        <p:nvSpPr>
          <p:cNvPr id="3" name="Tekstin paikkamerkki 2"/>
          <p:cNvSpPr>
            <a:spLocks noGrp="1"/>
          </p:cNvSpPr>
          <p:nvPr>
            <p:ph type="body" idx="1"/>
          </p:nvPr>
        </p:nvSpPr>
        <p:spPr/>
        <p:txBody>
          <a:bodyPr/>
          <a:lstStyle/>
          <a:p>
            <a:endParaRPr lang="fi-FI"/>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73" name="Group 25"/>
          <p:cNvGrpSpPr>
            <a:grpSpLocks/>
          </p:cNvGrpSpPr>
          <p:nvPr/>
        </p:nvGrpSpPr>
        <p:grpSpPr bwMode="auto">
          <a:xfrm>
            <a:off x="2026508" y="1"/>
            <a:ext cx="7941276" cy="1520825"/>
            <a:chOff x="0" y="0"/>
            <a:chExt cx="5760" cy="958"/>
          </a:xfrm>
        </p:grpSpPr>
        <p:sp>
          <p:nvSpPr>
            <p:cNvPr id="2055" name="Rectangle 7"/>
            <p:cNvSpPr>
              <a:spLocks noChangeArrowheads="1"/>
            </p:cNvSpPr>
            <p:nvPr/>
          </p:nvSpPr>
          <p:spPr bwMode="auto">
            <a:xfrm>
              <a:off x="0" y="0"/>
              <a:ext cx="5760" cy="907"/>
            </a:xfrm>
            <a:prstGeom prst="rect">
              <a:avLst/>
            </a:prstGeom>
            <a:solidFill>
              <a:srgbClr val="B9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397000" dir="16200000" sy="-100000" rotWithShape="0">
                      <a:srgbClr val="292929">
                        <a:alpha val="50000"/>
                      </a:srgbClr>
                    </a:outerShdw>
                  </a:effectLst>
                </a14:hiddenEffects>
              </a:ext>
            </a:extLst>
          </p:spPr>
          <p:txBody>
            <a:bodyPr wrap="none" anchor="ctr"/>
            <a:lstStyle/>
            <a:p>
              <a:endParaRPr lang="fi-FI"/>
            </a:p>
          </p:txBody>
        </p:sp>
        <p:sp>
          <p:nvSpPr>
            <p:cNvPr id="2072" name="Rectangle 24"/>
            <p:cNvSpPr>
              <a:spLocks noChangeArrowheads="1"/>
            </p:cNvSpPr>
            <p:nvPr/>
          </p:nvSpPr>
          <p:spPr bwMode="auto">
            <a:xfrm>
              <a:off x="0" y="935"/>
              <a:ext cx="5760" cy="23"/>
            </a:xfrm>
            <a:prstGeom prst="rect">
              <a:avLst/>
            </a:prstGeom>
            <a:solidFill>
              <a:srgbClr val="FFB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100" dir="5400000" algn="ctr" rotWithShape="0">
                      <a:srgbClr val="292929">
                        <a:alpha val="50000"/>
                      </a:srgbClr>
                    </a:outerShdw>
                  </a:effectLst>
                </a14:hiddenEffects>
              </a:ext>
            </a:extLst>
          </p:spPr>
          <p:txBody>
            <a:bodyPr wrap="none" anchor="ctr"/>
            <a:lstStyle/>
            <a:p>
              <a:endParaRPr lang="fi-FI"/>
            </a:p>
          </p:txBody>
        </p:sp>
      </p:grpSp>
      <p:sp>
        <p:nvSpPr>
          <p:cNvPr id="2051" name="Rectangle 3"/>
          <p:cNvSpPr>
            <a:spLocks noGrp="1" noChangeArrowheads="1"/>
          </p:cNvSpPr>
          <p:nvPr>
            <p:ph type="subTitle" idx="1"/>
          </p:nvPr>
        </p:nvSpPr>
        <p:spPr>
          <a:xfrm>
            <a:off x="2316538" y="1561239"/>
            <a:ext cx="6872287" cy="574675"/>
          </a:xfrm>
        </p:spPr>
        <p:txBody>
          <a:bodyPr/>
          <a:lstStyle/>
          <a:p>
            <a:pPr algn="l"/>
            <a:endParaRPr lang="fi-FI" altLang="fi-FI" sz="2800" dirty="0">
              <a:solidFill>
                <a:srgbClr val="1C1C1C"/>
              </a:solidFill>
              <a:latin typeface="Franklin Gothic Heavy" panose="020B0903020102020204" pitchFamily="34" charset="0"/>
            </a:endParaRPr>
          </a:p>
        </p:txBody>
      </p:sp>
      <p:sp>
        <p:nvSpPr>
          <p:cNvPr id="2050" name="Rectangle 2"/>
          <p:cNvSpPr>
            <a:spLocks noGrp="1" noChangeArrowheads="1"/>
          </p:cNvSpPr>
          <p:nvPr>
            <p:ph type="ctrTitle"/>
          </p:nvPr>
        </p:nvSpPr>
        <p:spPr>
          <a:xfrm>
            <a:off x="2135188" y="260351"/>
            <a:ext cx="7772400" cy="1008063"/>
          </a:xfrm>
        </p:spPr>
        <p:txBody>
          <a:bodyPr anchor="ctr"/>
          <a:lstStyle/>
          <a:p>
            <a:r>
              <a:rPr lang="fi-FI" altLang="fi-FI" sz="4400" dirty="0">
                <a:solidFill>
                  <a:schemeClr val="bg1"/>
                </a:solidFill>
                <a:latin typeface="Franklin Gothic Demi" panose="020B0703020102020204" pitchFamily="34" charset="0"/>
              </a:rPr>
              <a:t>Sisulla ylös – ja eteenpäin!</a:t>
            </a:r>
          </a:p>
        </p:txBody>
      </p:sp>
      <p:sp>
        <p:nvSpPr>
          <p:cNvPr id="2059" name="Text Box 11"/>
          <p:cNvSpPr txBox="1">
            <a:spLocks noChangeArrowheads="1"/>
          </p:cNvSpPr>
          <p:nvPr/>
        </p:nvSpPr>
        <p:spPr bwMode="auto">
          <a:xfrm>
            <a:off x="1449388" y="1927182"/>
            <a:ext cx="9143999" cy="100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buClr>
                <a:srgbClr val="FF0066"/>
              </a:buClr>
            </a:pPr>
            <a:r>
              <a:rPr lang="fi-FI" altLang="fi-FI" dirty="0">
                <a:latin typeface="Verdana" panose="020B0604030504040204" pitchFamily="34" charset="0"/>
              </a:rPr>
              <a:t> </a:t>
            </a:r>
          </a:p>
          <a:p>
            <a:pPr lvl="8">
              <a:lnSpc>
                <a:spcPct val="150000"/>
              </a:lnSpc>
              <a:spcBef>
                <a:spcPct val="50000"/>
              </a:spcBef>
              <a:buClr>
                <a:srgbClr val="FF0066"/>
              </a:buClr>
              <a:buFont typeface="Symbol" panose="05050102010706020507" pitchFamily="18" charset="2"/>
              <a:buChar char="¨"/>
            </a:pPr>
            <a:endParaRPr lang="fi-FI" altLang="fi-FI" dirty="0">
              <a:latin typeface="Verdana" panose="020B0604030504040204" pitchFamily="34" charset="0"/>
            </a:endParaRPr>
          </a:p>
        </p:txBody>
      </p:sp>
      <p:grpSp>
        <p:nvGrpSpPr>
          <p:cNvPr id="2071" name="Group 23"/>
          <p:cNvGrpSpPr>
            <a:grpSpLocks/>
          </p:cNvGrpSpPr>
          <p:nvPr/>
        </p:nvGrpSpPr>
        <p:grpSpPr bwMode="auto">
          <a:xfrm>
            <a:off x="1993557" y="6115050"/>
            <a:ext cx="7998940" cy="742950"/>
            <a:chOff x="0" y="3853"/>
            <a:chExt cx="5760" cy="468"/>
          </a:xfrm>
        </p:grpSpPr>
        <p:sp>
          <p:nvSpPr>
            <p:cNvPr id="2067" name="Rectangle 19"/>
            <p:cNvSpPr>
              <a:spLocks noChangeArrowheads="1"/>
            </p:cNvSpPr>
            <p:nvPr/>
          </p:nvSpPr>
          <p:spPr bwMode="auto">
            <a:xfrm>
              <a:off x="0" y="3967"/>
              <a:ext cx="5760" cy="354"/>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2065" name="Rectangle 17"/>
            <p:cNvSpPr>
              <a:spLocks noChangeArrowheads="1"/>
            </p:cNvSpPr>
            <p:nvPr/>
          </p:nvSpPr>
          <p:spPr bwMode="auto">
            <a:xfrm>
              <a:off x="0" y="3967"/>
              <a:ext cx="5760" cy="14"/>
            </a:xfrm>
            <a:prstGeom prst="rect">
              <a:avLst/>
            </a:prstGeom>
            <a:solidFill>
              <a:srgbClr val="FFB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100" dir="5400000" algn="ctr" rotWithShape="0">
                      <a:srgbClr val="292929">
                        <a:alpha val="50000"/>
                      </a:srgbClr>
                    </a:outerShdw>
                  </a:effectLst>
                </a14:hiddenEffects>
              </a:ext>
            </a:extLst>
          </p:spPr>
          <p:txBody>
            <a:bodyPr wrap="none" anchor="ctr"/>
            <a:lstStyle/>
            <a:p>
              <a:endParaRPr lang="fi-FI"/>
            </a:p>
          </p:txBody>
        </p:sp>
        <p:pic>
          <p:nvPicPr>
            <p:cNvPr id="2066" name="Picture 18" descr="beta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 y="3853"/>
              <a:ext cx="1007"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0" name="Text Box 22"/>
            <p:cNvSpPr txBox="1">
              <a:spLocks noChangeArrowheads="1"/>
            </p:cNvSpPr>
            <p:nvPr/>
          </p:nvSpPr>
          <p:spPr bwMode="auto">
            <a:xfrm>
              <a:off x="2880" y="3974"/>
              <a:ext cx="20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fi-FI" altLang="fi-FI" sz="1400">
                  <a:solidFill>
                    <a:srgbClr val="292929"/>
                  </a:solidFill>
                  <a:latin typeface="Franklin Gothic Heavy" panose="020B0903020102020204" pitchFamily="34" charset="0"/>
                </a:rPr>
                <a:t>Lakeuksilta komiasti maailmalle!</a:t>
              </a:r>
            </a:p>
          </p:txBody>
        </p:sp>
      </p:grpSp>
      <p:pic>
        <p:nvPicPr>
          <p:cNvPr id="2" name="Kuva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4216" y="1520827"/>
            <a:ext cx="7124940" cy="4775198"/>
          </a:xfrm>
          <a:prstGeom prst="rect">
            <a:avLst/>
          </a:prstGeom>
        </p:spPr>
      </p:pic>
    </p:spTree>
    <p:extLst>
      <p:ext uri="{BB962C8B-B14F-4D97-AF65-F5344CB8AC3E}">
        <p14:creationId xmlns:p14="http://schemas.microsoft.com/office/powerpoint/2010/main" val="4099293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 name="PlaceHolder 1"/>
          <p:cNvSpPr>
            <a:spLocks noGrp="1"/>
          </p:cNvSpPr>
          <p:nvPr>
            <p:ph type="title"/>
          </p:nvPr>
        </p:nvSpPr>
        <p:spPr>
          <a:xfrm>
            <a:off x="4965480" y="629280"/>
            <a:ext cx="6584040" cy="1283760"/>
          </a:xfrm>
          <a:prstGeom prst="rect">
            <a:avLst/>
          </a:prstGeom>
          <a:noFill/>
          <a:ln w="0">
            <a:noFill/>
          </a:ln>
        </p:spPr>
        <p:txBody>
          <a:bodyPr lIns="0" tIns="0" rIns="0" bIns="0" anchor="b">
            <a:normAutofit/>
          </a:bodyPr>
          <a:lstStyle/>
          <a:p>
            <a:pPr indent="0">
              <a:lnSpc>
                <a:spcPct val="90000"/>
              </a:lnSpc>
              <a:buNone/>
              <a:tabLst>
                <a:tab pos="0" algn="l"/>
              </a:tabLst>
            </a:pPr>
            <a:r>
              <a:rPr lang="fi-FI" sz="4300" b="0" strike="noStrike" spc="-1">
                <a:solidFill>
                  <a:srgbClr val="000000"/>
                </a:solidFill>
                <a:latin typeface="Calibri"/>
                <a:ea typeface="Calibri"/>
              </a:rPr>
              <a:t>Kokeen uusiminen</a:t>
            </a:r>
            <a:endParaRPr lang="fi-FI" sz="4300" b="0" strike="noStrike" spc="-1">
              <a:solidFill>
                <a:srgbClr val="000000"/>
              </a:solidFill>
              <a:latin typeface="Arial"/>
            </a:endParaRPr>
          </a:p>
        </p:txBody>
      </p:sp>
      <p:sp>
        <p:nvSpPr>
          <p:cNvPr id="533" name="PlaceHolder 2"/>
          <p:cNvSpPr>
            <a:spLocks noGrp="1"/>
          </p:cNvSpPr>
          <p:nvPr>
            <p:ph/>
          </p:nvPr>
        </p:nvSpPr>
        <p:spPr>
          <a:xfrm>
            <a:off x="4965480" y="2438280"/>
            <a:ext cx="6584040" cy="3782880"/>
          </a:xfrm>
          <a:prstGeom prst="rect">
            <a:avLst/>
          </a:prstGeom>
          <a:noFill/>
          <a:ln w="0">
            <a:noFill/>
          </a:ln>
        </p:spPr>
        <p:txBody>
          <a:bodyPr lIns="0" tIns="0" rIns="0" bIns="0" anchor="t">
            <a:normAutofit/>
          </a:bodyPr>
          <a:lstStyle/>
          <a:p>
            <a:pPr marL="228600" indent="-219240">
              <a:lnSpc>
                <a:spcPct val="90000"/>
              </a:lnSpc>
              <a:buClr>
                <a:srgbClr val="000000"/>
              </a:buClr>
              <a:buFont typeface="Arial"/>
              <a:buChar char="•"/>
            </a:pPr>
            <a:r>
              <a:rPr lang="fi-FI" sz="2400" b="0" strike="noStrike" spc="-1">
                <a:solidFill>
                  <a:srgbClr val="000000"/>
                </a:solidFill>
                <a:latin typeface="Calibri"/>
                <a:ea typeface="Calibri"/>
              </a:rPr>
              <a:t>Hylätyn kokeen uusiminen</a:t>
            </a:r>
            <a:endParaRPr lang="fi-FI" sz="2400" b="0" strike="noStrike" spc="-1">
              <a:solidFill>
                <a:srgbClr val="000000"/>
              </a:solidFill>
              <a:latin typeface="Arial"/>
            </a:endParaRPr>
          </a:p>
          <a:p>
            <a:pPr marL="685800" lvl="1" indent="-219240">
              <a:lnSpc>
                <a:spcPct val="90000"/>
              </a:lnSpc>
              <a:buClr>
                <a:srgbClr val="000000"/>
              </a:buClr>
              <a:buFont typeface="Arial"/>
              <a:buChar char="•"/>
            </a:pPr>
            <a:r>
              <a:rPr lang="fi-FI" sz="2400" b="0" strike="noStrike" spc="-1">
                <a:solidFill>
                  <a:srgbClr val="000000"/>
                </a:solidFill>
                <a:latin typeface="Calibri"/>
                <a:ea typeface="Calibri"/>
              </a:rPr>
              <a:t>Tutkinto kesken: saa uusia kolme kertaa</a:t>
            </a:r>
            <a:endParaRPr lang="fi-FI" sz="2400" b="0" strike="noStrike" spc="-1">
              <a:solidFill>
                <a:srgbClr val="000000"/>
              </a:solidFill>
              <a:latin typeface="Arial"/>
            </a:endParaRPr>
          </a:p>
          <a:p>
            <a:pPr marL="685800" lvl="1" indent="-219240">
              <a:lnSpc>
                <a:spcPct val="90000"/>
              </a:lnSpc>
              <a:buClr>
                <a:srgbClr val="000000"/>
              </a:buClr>
              <a:buFont typeface="Arial"/>
              <a:buChar char="•"/>
            </a:pPr>
            <a:r>
              <a:rPr lang="fi-FI" sz="2400" b="0" strike="noStrike" spc="-1">
                <a:solidFill>
                  <a:srgbClr val="000000"/>
                </a:solidFill>
                <a:latin typeface="Calibri"/>
                <a:ea typeface="Calibri"/>
              </a:rPr>
              <a:t>Tutkinto valmis: saa uusia rajoituksetta</a:t>
            </a:r>
            <a:endParaRPr lang="fi-FI" sz="2400" b="0" strike="noStrike" spc="-1">
              <a:solidFill>
                <a:srgbClr val="000000"/>
              </a:solidFill>
              <a:latin typeface="Arial"/>
            </a:endParaRPr>
          </a:p>
          <a:p>
            <a:pPr marL="685800" indent="0">
              <a:lnSpc>
                <a:spcPct val="90000"/>
              </a:lnSpc>
              <a:buNone/>
              <a:tabLst>
                <a:tab pos="0" algn="l"/>
              </a:tabLst>
            </a:pPr>
            <a:endParaRPr lang="fi-FI" sz="2400" b="0" strike="noStrike" spc="-1">
              <a:solidFill>
                <a:srgbClr val="000000"/>
              </a:solidFill>
              <a:latin typeface="Arial"/>
            </a:endParaRPr>
          </a:p>
          <a:p>
            <a:pPr marL="228600" indent="-219240">
              <a:lnSpc>
                <a:spcPct val="90000"/>
              </a:lnSpc>
              <a:spcBef>
                <a:spcPts val="1001"/>
              </a:spcBef>
              <a:buClr>
                <a:srgbClr val="000000"/>
              </a:buClr>
              <a:buFont typeface="Arial"/>
              <a:buChar char="•"/>
              <a:tabLst>
                <a:tab pos="0" algn="l"/>
              </a:tabLst>
            </a:pPr>
            <a:r>
              <a:rPr lang="fi-FI" sz="2400" b="0" strike="noStrike" spc="-1">
                <a:solidFill>
                  <a:srgbClr val="000000"/>
                </a:solidFill>
                <a:latin typeface="Calibri"/>
                <a:ea typeface="Calibri"/>
              </a:rPr>
              <a:t>Hyväksytyn kokeen uusiminen</a:t>
            </a:r>
            <a:endParaRPr lang="fi-FI" sz="2400" b="0" strike="noStrike" spc="-1">
              <a:solidFill>
                <a:srgbClr val="000000"/>
              </a:solidFill>
              <a:latin typeface="Arial"/>
            </a:endParaRPr>
          </a:p>
          <a:p>
            <a:pPr marL="685800" lvl="1" indent="-221040">
              <a:lnSpc>
                <a:spcPct val="90000"/>
              </a:lnSpc>
              <a:spcBef>
                <a:spcPts val="499"/>
              </a:spcBef>
              <a:buClr>
                <a:srgbClr val="000000"/>
              </a:buClr>
              <a:buFont typeface="Arial"/>
              <a:buChar char="•"/>
              <a:tabLst>
                <a:tab pos="0" algn="l"/>
              </a:tabLst>
            </a:pPr>
            <a:r>
              <a:rPr lang="fi-FI" sz="2400" b="0" strike="noStrike" spc="-1">
                <a:solidFill>
                  <a:srgbClr val="000000"/>
                </a:solidFill>
                <a:latin typeface="Calibri"/>
                <a:ea typeface="Calibri"/>
              </a:rPr>
              <a:t>Saa uusia rajoituksetta</a:t>
            </a:r>
            <a:endParaRPr lang="fi-FI" sz="2400" b="0" strike="noStrike" spc="-1">
              <a:solidFill>
                <a:srgbClr val="000000"/>
              </a:solidFill>
              <a:latin typeface="Arial"/>
            </a:endParaRPr>
          </a:p>
          <a:p>
            <a:pPr marL="464760" indent="0">
              <a:lnSpc>
                <a:spcPct val="90000"/>
              </a:lnSpc>
              <a:spcBef>
                <a:spcPts val="499"/>
              </a:spcBef>
              <a:buNone/>
              <a:tabLst>
                <a:tab pos="0" algn="l"/>
              </a:tabLst>
            </a:pPr>
            <a:endParaRPr lang="fi-FI" sz="2400" b="0" strike="noStrike" spc="-1">
              <a:solidFill>
                <a:srgbClr val="000000"/>
              </a:solidFill>
              <a:latin typeface="Arial"/>
            </a:endParaRPr>
          </a:p>
          <a:p>
            <a:pPr marL="228600" indent="-219240">
              <a:lnSpc>
                <a:spcPct val="90000"/>
              </a:lnSpc>
              <a:spcBef>
                <a:spcPts val="1001"/>
              </a:spcBef>
              <a:buClr>
                <a:srgbClr val="000000"/>
              </a:buClr>
              <a:buFont typeface="Arial"/>
              <a:buChar char="•"/>
              <a:tabLst>
                <a:tab pos="0" algn="l"/>
              </a:tabLst>
            </a:pPr>
            <a:r>
              <a:rPr lang="fi-FI" sz="2400" b="0" strike="noStrike" spc="-1">
                <a:solidFill>
                  <a:srgbClr val="000000"/>
                </a:solidFill>
                <a:latin typeface="Calibri"/>
                <a:ea typeface="Calibri"/>
              </a:rPr>
              <a:t>Tutkinnon täydentäminen valmistumisen jälkeen</a:t>
            </a:r>
            <a:endParaRPr lang="fi-FI" sz="2400" b="0" strike="noStrike" spc="-1">
              <a:solidFill>
                <a:srgbClr val="000000"/>
              </a:solidFill>
              <a:latin typeface="Arial"/>
            </a:endParaRPr>
          </a:p>
          <a:p>
            <a:pPr marL="685800" lvl="1" indent="-221040">
              <a:lnSpc>
                <a:spcPct val="90000"/>
              </a:lnSpc>
              <a:spcBef>
                <a:spcPts val="499"/>
              </a:spcBef>
              <a:buClr>
                <a:srgbClr val="000000"/>
              </a:buClr>
              <a:buFont typeface="Arial"/>
              <a:buChar char="•"/>
              <a:tabLst>
                <a:tab pos="0" algn="l"/>
              </a:tabLst>
            </a:pPr>
            <a:r>
              <a:rPr lang="fi-FI" sz="2400" b="0" strike="noStrike" spc="-1">
                <a:solidFill>
                  <a:srgbClr val="000000"/>
                </a:solidFill>
                <a:latin typeface="Calibri"/>
                <a:ea typeface="Calibri"/>
              </a:rPr>
              <a:t>Tutkintoa voi täydentää joko kokonaan uusilla kokeilla tai eri tasoisilla kokeilla</a:t>
            </a:r>
            <a:endParaRPr lang="fi-FI" sz="2400" b="0" strike="noStrike" spc="-1">
              <a:solidFill>
                <a:srgbClr val="000000"/>
              </a:solidFill>
              <a:latin typeface="Arial"/>
            </a:endParaRPr>
          </a:p>
          <a:p>
            <a:pPr marL="457200" indent="0">
              <a:lnSpc>
                <a:spcPct val="90000"/>
              </a:lnSpc>
              <a:spcBef>
                <a:spcPts val="499"/>
              </a:spcBef>
              <a:buNone/>
              <a:tabLst>
                <a:tab pos="0" algn="l"/>
              </a:tabLst>
            </a:pPr>
            <a:endParaRPr lang="fi-FI" sz="1600" b="0" strike="noStrike" spc="-1">
              <a:solidFill>
                <a:srgbClr val="000000"/>
              </a:solidFill>
              <a:latin typeface="Arial"/>
            </a:endParaRPr>
          </a:p>
          <a:p>
            <a:pPr marL="685800" indent="0">
              <a:lnSpc>
                <a:spcPct val="90000"/>
              </a:lnSpc>
              <a:spcBef>
                <a:spcPts val="499"/>
              </a:spcBef>
              <a:buNone/>
              <a:tabLst>
                <a:tab pos="0" algn="l"/>
              </a:tabLst>
            </a:pPr>
            <a:endParaRPr lang="fi-FI" sz="1600" b="0" strike="noStrike" spc="-1">
              <a:solidFill>
                <a:srgbClr val="000000"/>
              </a:solidFill>
              <a:latin typeface="Arial"/>
            </a:endParaRPr>
          </a:p>
          <a:p>
            <a:pPr marL="685800" indent="0">
              <a:lnSpc>
                <a:spcPct val="90000"/>
              </a:lnSpc>
              <a:spcBef>
                <a:spcPts val="499"/>
              </a:spcBef>
              <a:buNone/>
              <a:tabLst>
                <a:tab pos="0" algn="l"/>
              </a:tabLst>
            </a:pPr>
            <a:endParaRPr lang="fi-FI" sz="1600" b="0" strike="noStrike" spc="-1">
              <a:solidFill>
                <a:srgbClr val="000000"/>
              </a:solidFill>
              <a:latin typeface="Arial"/>
            </a:endParaRPr>
          </a:p>
        </p:txBody>
      </p:sp>
      <p:pic>
        <p:nvPicPr>
          <p:cNvPr id="534" name="Google Shape;289;p22"/>
          <p:cNvPicPr/>
          <p:nvPr/>
        </p:nvPicPr>
        <p:blipFill>
          <a:blip r:embed="rId2"/>
          <a:srcRect t="620" b="620"/>
          <a:stretch/>
        </p:blipFill>
        <p:spPr>
          <a:xfrm>
            <a:off x="0" y="0"/>
            <a:ext cx="4633200" cy="6855480"/>
          </a:xfrm>
          <a:prstGeom prst="rect">
            <a:avLst/>
          </a:prstGeom>
          <a:ln w="0">
            <a:noFill/>
          </a:ln>
        </p:spPr>
      </p:pic>
      <p:pic>
        <p:nvPicPr>
          <p:cNvPr id="535" name="Google Shape;290;p22"/>
          <p:cNvPicPr/>
          <p:nvPr/>
        </p:nvPicPr>
        <p:blipFill>
          <a:blip r:embed="rId3"/>
          <a:srcRect t="729" b="729"/>
          <a:stretch/>
        </p:blipFill>
        <p:spPr>
          <a:xfrm>
            <a:off x="0" y="0"/>
            <a:ext cx="4637880" cy="6855480"/>
          </a:xfrm>
          <a:prstGeom prst="rect">
            <a:avLst/>
          </a:prstGeom>
          <a:ln w="0">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1" name="Google Shape;337;gd0cf35d6e5_0_24"/>
          <p:cNvPicPr/>
          <p:nvPr/>
        </p:nvPicPr>
        <p:blipFill>
          <a:blip r:embed="rId3"/>
          <a:srcRect l="-309647" t="-457166" r="-309647" b="-457166"/>
          <a:stretch/>
        </p:blipFill>
        <p:spPr>
          <a:xfrm>
            <a:off x="6095880" y="0"/>
            <a:ext cx="6093360" cy="6855480"/>
          </a:xfrm>
          <a:prstGeom prst="rect">
            <a:avLst/>
          </a:prstGeom>
          <a:ln w="0">
            <a:noFill/>
          </a:ln>
        </p:spPr>
      </p:pic>
      <p:sp>
        <p:nvSpPr>
          <p:cNvPr id="552" name="PlaceHolder 1"/>
          <p:cNvSpPr>
            <a:spLocks noGrp="1"/>
          </p:cNvSpPr>
          <p:nvPr>
            <p:ph/>
          </p:nvPr>
        </p:nvSpPr>
        <p:spPr>
          <a:xfrm>
            <a:off x="774000" y="540000"/>
            <a:ext cx="3905640" cy="1075680"/>
          </a:xfrm>
          <a:prstGeom prst="rect">
            <a:avLst/>
          </a:prstGeom>
          <a:noFill/>
          <a:ln w="0">
            <a:noFill/>
          </a:ln>
        </p:spPr>
        <p:txBody>
          <a:bodyPr lIns="45720" tIns="22680" rIns="45720" bIns="22680" anchor="t">
            <a:noAutofit/>
          </a:bodyPr>
          <a:lstStyle/>
          <a:p>
            <a:pPr indent="0">
              <a:lnSpc>
                <a:spcPct val="90000"/>
              </a:lnSpc>
              <a:buNone/>
              <a:tabLst>
                <a:tab pos="0" algn="l"/>
              </a:tabLst>
            </a:pPr>
            <a:r>
              <a:rPr lang="fi-FI" sz="3600" b="0" strike="noStrike" spc="-1" dirty="0">
                <a:solidFill>
                  <a:srgbClr val="000000"/>
                </a:solidFill>
                <a:latin typeface="Calibri"/>
                <a:ea typeface="Calibri"/>
              </a:rPr>
              <a:t>Erityisjärjestelyt ylioppilaskokeissa</a:t>
            </a:r>
            <a:endParaRPr lang="fi-FI" sz="3600" b="0" strike="noStrike" spc="-1" dirty="0">
              <a:solidFill>
                <a:srgbClr val="000000"/>
              </a:solidFill>
              <a:latin typeface="Arial"/>
            </a:endParaRPr>
          </a:p>
        </p:txBody>
      </p:sp>
      <p:sp>
        <p:nvSpPr>
          <p:cNvPr id="553" name="PlaceHolder 2"/>
          <p:cNvSpPr>
            <a:spLocks noGrp="1"/>
          </p:cNvSpPr>
          <p:nvPr>
            <p:ph/>
          </p:nvPr>
        </p:nvSpPr>
        <p:spPr>
          <a:xfrm>
            <a:off x="830160" y="2000880"/>
            <a:ext cx="3905640" cy="3578760"/>
          </a:xfrm>
          <a:prstGeom prst="rect">
            <a:avLst/>
          </a:prstGeom>
          <a:noFill/>
          <a:ln w="0">
            <a:noFill/>
          </a:ln>
        </p:spPr>
        <p:txBody>
          <a:bodyPr lIns="45720" tIns="22680" rIns="45720" bIns="22680" anchor="t">
            <a:noAutofit/>
          </a:bodyPr>
          <a:lstStyle/>
          <a:p>
            <a:pPr marL="228600" indent="-228600">
              <a:lnSpc>
                <a:spcPct val="90000"/>
              </a:lnSpc>
              <a:buClr>
                <a:srgbClr val="000000"/>
              </a:buClr>
              <a:buFont typeface="Open Sans"/>
              <a:buChar char="•"/>
            </a:pPr>
            <a:r>
              <a:rPr lang="fi-FI" sz="2000" b="0" strike="noStrike" spc="-1" dirty="0">
                <a:solidFill>
                  <a:srgbClr val="000000"/>
                </a:solidFill>
                <a:latin typeface="Calibri"/>
                <a:ea typeface="Calibri"/>
              </a:rPr>
              <a:t>Erityisjärjestelyinä voidaan myöntää mm. lisäaika, erillinen koetila tai oikeus suurempaan näyttöön</a:t>
            </a:r>
            <a:endParaRPr lang="fi-FI" sz="2000" b="0" strike="noStrike" spc="-1" dirty="0">
              <a:solidFill>
                <a:srgbClr val="000000"/>
              </a:solidFill>
              <a:latin typeface="Arial"/>
            </a:endParaRPr>
          </a:p>
          <a:p>
            <a:pPr marL="228600" indent="-228600">
              <a:lnSpc>
                <a:spcPct val="90000"/>
              </a:lnSpc>
              <a:spcBef>
                <a:spcPts val="1001"/>
              </a:spcBef>
              <a:buClr>
                <a:srgbClr val="000000"/>
              </a:buClr>
              <a:buFont typeface="Open Sans"/>
              <a:buChar char="•"/>
            </a:pPr>
            <a:r>
              <a:rPr lang="fi-FI" sz="2000" b="0" strike="noStrike" spc="-1" dirty="0">
                <a:solidFill>
                  <a:srgbClr val="000000"/>
                </a:solidFill>
                <a:latin typeface="Calibri"/>
                <a:ea typeface="Calibri"/>
              </a:rPr>
              <a:t>Syitä erityisjärjestelyihin ovat esim. lukemisen ja kirjoittamisen erityisvaikeus, vieraskielisyys tai sairaus</a:t>
            </a:r>
            <a:endParaRPr lang="fi-FI" sz="2000" b="0" strike="noStrike" spc="-1" dirty="0">
              <a:solidFill>
                <a:srgbClr val="000000"/>
              </a:solidFill>
              <a:latin typeface="Arial"/>
            </a:endParaRPr>
          </a:p>
          <a:p>
            <a:pPr marL="228600" indent="-228600">
              <a:lnSpc>
                <a:spcPct val="90000"/>
              </a:lnSpc>
              <a:spcBef>
                <a:spcPts val="1001"/>
              </a:spcBef>
              <a:buClr>
                <a:srgbClr val="000000"/>
              </a:buClr>
              <a:buFont typeface="Open Sans"/>
              <a:buChar char="•"/>
            </a:pPr>
            <a:r>
              <a:rPr lang="fi-FI" sz="2000" b="0" strike="noStrike" spc="-1" dirty="0">
                <a:solidFill>
                  <a:srgbClr val="000000"/>
                </a:solidFill>
                <a:latin typeface="Calibri"/>
                <a:ea typeface="Calibri"/>
              </a:rPr>
              <a:t>Erityisjärjestelyjä anotaan ilmoittautumisen yhteydessä</a:t>
            </a:r>
            <a:endParaRPr lang="fi-FI" sz="2000" b="0" strike="noStrike" spc="-1" dirty="0">
              <a:solidFill>
                <a:srgbClr val="000000"/>
              </a:solidFill>
              <a:latin typeface="Arial"/>
            </a:endParaRPr>
          </a:p>
          <a:p>
            <a:pPr marL="228600" indent="-228600">
              <a:lnSpc>
                <a:spcPct val="90000"/>
              </a:lnSpc>
              <a:spcBef>
                <a:spcPts val="1001"/>
              </a:spcBef>
              <a:buClr>
                <a:srgbClr val="000000"/>
              </a:buClr>
              <a:buFont typeface="Open Sans"/>
              <a:buChar char="•"/>
            </a:pPr>
            <a:r>
              <a:rPr lang="fi-FI" sz="2000" b="0" strike="noStrike" spc="-1" dirty="0">
                <a:solidFill>
                  <a:srgbClr val="000000"/>
                </a:solidFill>
                <a:latin typeface="Calibri"/>
                <a:ea typeface="Calibri"/>
              </a:rPr>
              <a:t>Lukemisen ja kirjoittamisen vaikeuksissa kannattaa kääntyä erityisopettajamme Raija-Liisa Hakalan puoleen</a:t>
            </a:r>
            <a:endParaRPr lang="fi-FI" sz="2000" b="0" strike="noStrike" spc="-1" dirty="0">
              <a:solidFill>
                <a:srgbClr val="000000"/>
              </a:solidFill>
              <a:latin typeface="Arial"/>
            </a:endParaRPr>
          </a:p>
          <a:p>
            <a:pPr marL="228600" indent="0">
              <a:lnSpc>
                <a:spcPct val="100000"/>
              </a:lnSpc>
              <a:buNone/>
              <a:tabLst>
                <a:tab pos="0" algn="l"/>
              </a:tabLst>
            </a:pPr>
            <a:endParaRPr lang="fi-FI" sz="2800" b="0" strike="noStrike" spc="-1" dirty="0">
              <a:solidFill>
                <a:srgbClr val="000000"/>
              </a:solidFill>
              <a:latin typeface="Arial"/>
            </a:endParaRPr>
          </a:p>
        </p:txBody>
      </p:sp>
      <p:pic>
        <p:nvPicPr>
          <p:cNvPr id="554" name="Google Shape;340;gd0cf35d6e5_0_24"/>
          <p:cNvPicPr/>
          <p:nvPr/>
        </p:nvPicPr>
        <p:blipFill>
          <a:blip r:embed="rId4"/>
          <a:srcRect l="20561" r="20566"/>
          <a:stretch/>
        </p:blipFill>
        <p:spPr>
          <a:xfrm>
            <a:off x="5010480" y="0"/>
            <a:ext cx="7179120" cy="6855480"/>
          </a:xfrm>
          <a:prstGeom prst="rect">
            <a:avLst/>
          </a:prstGeom>
          <a:ln w="0">
            <a:noFill/>
          </a:ln>
        </p:spPr>
      </p:pic>
      <p:pic>
        <p:nvPicPr>
          <p:cNvPr id="555" name="Google Shape;341;gd0cf35d6e5_0_24"/>
          <p:cNvPicPr/>
          <p:nvPr/>
        </p:nvPicPr>
        <p:blipFill>
          <a:blip r:embed="rId5"/>
          <a:srcRect t="14254" b="14254"/>
          <a:stretch/>
        </p:blipFill>
        <p:spPr>
          <a:xfrm>
            <a:off x="5010120" y="0"/>
            <a:ext cx="7179120" cy="6855480"/>
          </a:xfrm>
          <a:prstGeom prst="rect">
            <a:avLst/>
          </a:prstGeom>
          <a:ln w="0">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73" name="Group 25"/>
          <p:cNvGrpSpPr>
            <a:grpSpLocks/>
          </p:cNvGrpSpPr>
          <p:nvPr/>
        </p:nvGrpSpPr>
        <p:grpSpPr bwMode="auto">
          <a:xfrm>
            <a:off x="896294" y="-30429"/>
            <a:ext cx="10701195" cy="1267484"/>
            <a:chOff x="0" y="0"/>
            <a:chExt cx="5760" cy="958"/>
          </a:xfrm>
        </p:grpSpPr>
        <p:sp>
          <p:nvSpPr>
            <p:cNvPr id="2055" name="Rectangle 7"/>
            <p:cNvSpPr>
              <a:spLocks noChangeArrowheads="1"/>
            </p:cNvSpPr>
            <p:nvPr/>
          </p:nvSpPr>
          <p:spPr bwMode="auto">
            <a:xfrm>
              <a:off x="0" y="0"/>
              <a:ext cx="5760" cy="907"/>
            </a:xfrm>
            <a:prstGeom prst="rect">
              <a:avLst/>
            </a:prstGeom>
            <a:solidFill>
              <a:srgbClr val="B9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397000" dir="16200000" sy="-100000" rotWithShape="0">
                      <a:srgbClr val="292929">
                        <a:alpha val="50000"/>
                      </a:srgbClr>
                    </a:outerShdw>
                  </a:effectLst>
                </a14:hiddenEffects>
              </a:ext>
            </a:extLst>
          </p:spPr>
          <p:txBody>
            <a:bodyPr wrap="none" anchor="ctr"/>
            <a:lstStyle/>
            <a:p>
              <a:endParaRPr lang="fi-FI"/>
            </a:p>
          </p:txBody>
        </p:sp>
        <p:sp>
          <p:nvSpPr>
            <p:cNvPr id="2072" name="Rectangle 24"/>
            <p:cNvSpPr>
              <a:spLocks noChangeArrowheads="1"/>
            </p:cNvSpPr>
            <p:nvPr/>
          </p:nvSpPr>
          <p:spPr bwMode="auto">
            <a:xfrm>
              <a:off x="0" y="935"/>
              <a:ext cx="5760" cy="23"/>
            </a:xfrm>
            <a:prstGeom prst="rect">
              <a:avLst/>
            </a:prstGeom>
            <a:solidFill>
              <a:srgbClr val="FFB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100" dir="5400000" algn="ctr" rotWithShape="0">
                      <a:srgbClr val="292929">
                        <a:alpha val="50000"/>
                      </a:srgbClr>
                    </a:outerShdw>
                  </a:effectLst>
                </a14:hiddenEffects>
              </a:ext>
            </a:extLst>
          </p:spPr>
          <p:txBody>
            <a:bodyPr wrap="none" anchor="ctr"/>
            <a:lstStyle/>
            <a:p>
              <a:endParaRPr lang="fi-FI"/>
            </a:p>
          </p:txBody>
        </p:sp>
      </p:grpSp>
      <p:sp>
        <p:nvSpPr>
          <p:cNvPr id="2051" name="Rectangle 3"/>
          <p:cNvSpPr>
            <a:spLocks noGrp="1" noChangeArrowheads="1"/>
          </p:cNvSpPr>
          <p:nvPr>
            <p:ph type="subTitle" idx="1"/>
          </p:nvPr>
        </p:nvSpPr>
        <p:spPr>
          <a:xfrm>
            <a:off x="1548714" y="1330859"/>
            <a:ext cx="9623261" cy="4798093"/>
          </a:xfrm>
        </p:spPr>
        <p:txBody>
          <a:bodyPr>
            <a:normAutofit/>
          </a:bodyPr>
          <a:lstStyle/>
          <a:p>
            <a:pPr algn="l">
              <a:buFont typeface="Arial" panose="020B0604020202020204" pitchFamily="34" charset="0"/>
              <a:buChar char="•"/>
            </a:pPr>
            <a:r>
              <a:rPr lang="fi-FI" sz="2800" b="0" i="0" dirty="0">
                <a:effectLst/>
                <a:latin typeface="museo-sans"/>
              </a:rPr>
              <a:t>sairaus tai vamma</a:t>
            </a:r>
          </a:p>
          <a:p>
            <a:pPr algn="l">
              <a:buFont typeface="Arial" panose="020B0604020202020204" pitchFamily="34" charset="0"/>
              <a:buChar char="•"/>
            </a:pPr>
            <a:r>
              <a:rPr lang="fi-FI" sz="2800" b="0" i="0" dirty="0">
                <a:effectLst/>
                <a:latin typeface="museo-sans"/>
              </a:rPr>
              <a:t>kuulovamma</a:t>
            </a:r>
          </a:p>
          <a:p>
            <a:pPr algn="l">
              <a:buFont typeface="Arial" panose="020B0604020202020204" pitchFamily="34" charset="0"/>
              <a:buChar char="•"/>
            </a:pPr>
            <a:r>
              <a:rPr lang="fi-FI" sz="2800" b="0" i="0" dirty="0">
                <a:effectLst/>
                <a:latin typeface="museo-sans"/>
              </a:rPr>
              <a:t>näkövamma</a:t>
            </a:r>
          </a:p>
          <a:p>
            <a:pPr algn="l">
              <a:buFont typeface="Arial" panose="020B0604020202020204" pitchFamily="34" charset="0"/>
              <a:buChar char="•"/>
            </a:pPr>
            <a:r>
              <a:rPr lang="fi-FI" sz="2800" b="0" i="0" dirty="0">
                <a:effectLst/>
                <a:latin typeface="museo-sans"/>
              </a:rPr>
              <a:t>lukemisen ja kirjoittamisen erityisvaikeus</a:t>
            </a:r>
          </a:p>
          <a:p>
            <a:pPr algn="l">
              <a:buFont typeface="Arial" panose="020B0604020202020204" pitchFamily="34" charset="0"/>
              <a:buChar char="•"/>
            </a:pPr>
            <a:r>
              <a:rPr lang="fi-FI" sz="2800" b="0" i="0" dirty="0">
                <a:effectLst/>
                <a:latin typeface="museo-sans"/>
              </a:rPr>
              <a:t>erityisen vaikea elämäntilanne</a:t>
            </a:r>
          </a:p>
          <a:p>
            <a:pPr algn="l">
              <a:buFont typeface="Arial" panose="020B0604020202020204" pitchFamily="34" charset="0"/>
              <a:buChar char="•"/>
            </a:pPr>
            <a:r>
              <a:rPr lang="fi-FI" sz="2800" b="0" i="0" dirty="0">
                <a:effectLst/>
                <a:latin typeface="museo-sans"/>
              </a:rPr>
              <a:t>opetuskielen puutteellinen hallinta (vieraskieliset kokelaat).</a:t>
            </a:r>
          </a:p>
          <a:p>
            <a:pPr algn="l"/>
            <a:endParaRPr lang="fi-FI" altLang="fi-FI" sz="2800" dirty="0">
              <a:solidFill>
                <a:srgbClr val="FF0000"/>
              </a:solidFill>
              <a:latin typeface="Franklin Gothic Heavy" panose="020B0903020102020204" pitchFamily="34" charset="0"/>
            </a:endParaRPr>
          </a:p>
        </p:txBody>
      </p:sp>
      <p:sp>
        <p:nvSpPr>
          <p:cNvPr id="2050" name="Rectangle 2"/>
          <p:cNvSpPr>
            <a:spLocks noGrp="1" noChangeArrowheads="1"/>
          </p:cNvSpPr>
          <p:nvPr>
            <p:ph type="ctrTitle"/>
          </p:nvPr>
        </p:nvSpPr>
        <p:spPr>
          <a:xfrm>
            <a:off x="688063" y="1"/>
            <a:ext cx="10909426" cy="1285592"/>
          </a:xfrm>
        </p:spPr>
        <p:txBody>
          <a:bodyPr anchor="ctr">
            <a:normAutofit fontScale="90000"/>
          </a:bodyPr>
          <a:lstStyle/>
          <a:p>
            <a:r>
              <a:rPr lang="fi-FI" altLang="fi-FI" sz="4400" dirty="0">
                <a:solidFill>
                  <a:schemeClr val="bg1"/>
                </a:solidFill>
                <a:latin typeface="Franklin Gothic Demi" panose="020B0703020102020204" pitchFamily="34" charset="0"/>
              </a:rPr>
              <a:t>Koesuoritusta heikentävä syy voidaan ottaa huomioon 1/2</a:t>
            </a:r>
          </a:p>
        </p:txBody>
      </p:sp>
      <p:grpSp>
        <p:nvGrpSpPr>
          <p:cNvPr id="2071" name="Group 23"/>
          <p:cNvGrpSpPr>
            <a:grpSpLocks/>
          </p:cNvGrpSpPr>
          <p:nvPr/>
        </p:nvGrpSpPr>
        <p:grpSpPr bwMode="auto">
          <a:xfrm>
            <a:off x="1524000" y="6115050"/>
            <a:ext cx="9144000" cy="742950"/>
            <a:chOff x="0" y="3853"/>
            <a:chExt cx="5760" cy="468"/>
          </a:xfrm>
        </p:grpSpPr>
        <p:sp>
          <p:nvSpPr>
            <p:cNvPr id="2067" name="Rectangle 19"/>
            <p:cNvSpPr>
              <a:spLocks noChangeArrowheads="1"/>
            </p:cNvSpPr>
            <p:nvPr/>
          </p:nvSpPr>
          <p:spPr bwMode="auto">
            <a:xfrm>
              <a:off x="0" y="3967"/>
              <a:ext cx="5760" cy="354"/>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2065" name="Rectangle 17"/>
            <p:cNvSpPr>
              <a:spLocks noChangeArrowheads="1"/>
            </p:cNvSpPr>
            <p:nvPr/>
          </p:nvSpPr>
          <p:spPr bwMode="auto">
            <a:xfrm>
              <a:off x="0" y="3967"/>
              <a:ext cx="5760" cy="14"/>
            </a:xfrm>
            <a:prstGeom prst="rect">
              <a:avLst/>
            </a:prstGeom>
            <a:solidFill>
              <a:srgbClr val="FFB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100" dir="5400000" algn="ctr" rotWithShape="0">
                      <a:srgbClr val="292929">
                        <a:alpha val="50000"/>
                      </a:srgbClr>
                    </a:outerShdw>
                  </a:effectLst>
                </a14:hiddenEffects>
              </a:ext>
            </a:extLst>
          </p:spPr>
          <p:txBody>
            <a:bodyPr wrap="none" anchor="ctr"/>
            <a:lstStyle/>
            <a:p>
              <a:endParaRPr lang="fi-FI"/>
            </a:p>
          </p:txBody>
        </p:sp>
        <p:pic>
          <p:nvPicPr>
            <p:cNvPr id="2066" name="Picture 18" descr="beta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 y="3853"/>
              <a:ext cx="1007"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0" name="Text Box 22"/>
            <p:cNvSpPr txBox="1">
              <a:spLocks noChangeArrowheads="1"/>
            </p:cNvSpPr>
            <p:nvPr/>
          </p:nvSpPr>
          <p:spPr bwMode="auto">
            <a:xfrm>
              <a:off x="2880" y="3974"/>
              <a:ext cx="20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fi-FI" altLang="fi-FI" sz="1400">
                  <a:solidFill>
                    <a:srgbClr val="292929"/>
                  </a:solidFill>
                  <a:latin typeface="Franklin Gothic Heavy" panose="020B0903020102020204" pitchFamily="34" charset="0"/>
                </a:rPr>
                <a:t>Lakeuksilta komiasti maailmalle!</a:t>
              </a:r>
            </a:p>
          </p:txBody>
        </p:sp>
      </p:grpSp>
    </p:spTree>
    <p:extLst>
      <p:ext uri="{BB962C8B-B14F-4D97-AF65-F5344CB8AC3E}">
        <p14:creationId xmlns:p14="http://schemas.microsoft.com/office/powerpoint/2010/main" val="41785762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73" name="Group 25"/>
          <p:cNvGrpSpPr>
            <a:grpSpLocks/>
          </p:cNvGrpSpPr>
          <p:nvPr/>
        </p:nvGrpSpPr>
        <p:grpSpPr bwMode="auto">
          <a:xfrm>
            <a:off x="896294" y="-30429"/>
            <a:ext cx="10701195" cy="1267484"/>
            <a:chOff x="0" y="0"/>
            <a:chExt cx="5760" cy="958"/>
          </a:xfrm>
        </p:grpSpPr>
        <p:sp>
          <p:nvSpPr>
            <p:cNvPr id="2055" name="Rectangle 7"/>
            <p:cNvSpPr>
              <a:spLocks noChangeArrowheads="1"/>
            </p:cNvSpPr>
            <p:nvPr/>
          </p:nvSpPr>
          <p:spPr bwMode="auto">
            <a:xfrm>
              <a:off x="0" y="0"/>
              <a:ext cx="5760" cy="907"/>
            </a:xfrm>
            <a:prstGeom prst="rect">
              <a:avLst/>
            </a:prstGeom>
            <a:solidFill>
              <a:srgbClr val="B9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397000" dir="16200000" sy="-100000" rotWithShape="0">
                      <a:srgbClr val="292929">
                        <a:alpha val="50000"/>
                      </a:srgbClr>
                    </a:outerShdw>
                  </a:effectLst>
                </a14:hiddenEffects>
              </a:ext>
            </a:extLst>
          </p:spPr>
          <p:txBody>
            <a:bodyPr wrap="none" anchor="ctr"/>
            <a:lstStyle/>
            <a:p>
              <a:endParaRPr lang="fi-FI"/>
            </a:p>
          </p:txBody>
        </p:sp>
        <p:sp>
          <p:nvSpPr>
            <p:cNvPr id="2072" name="Rectangle 24"/>
            <p:cNvSpPr>
              <a:spLocks noChangeArrowheads="1"/>
            </p:cNvSpPr>
            <p:nvPr/>
          </p:nvSpPr>
          <p:spPr bwMode="auto">
            <a:xfrm>
              <a:off x="0" y="935"/>
              <a:ext cx="5760" cy="23"/>
            </a:xfrm>
            <a:prstGeom prst="rect">
              <a:avLst/>
            </a:prstGeom>
            <a:solidFill>
              <a:srgbClr val="FFB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100" dir="5400000" algn="ctr" rotWithShape="0">
                      <a:srgbClr val="292929">
                        <a:alpha val="50000"/>
                      </a:srgbClr>
                    </a:outerShdw>
                  </a:effectLst>
                </a14:hiddenEffects>
              </a:ext>
            </a:extLst>
          </p:spPr>
          <p:txBody>
            <a:bodyPr wrap="none" anchor="ctr"/>
            <a:lstStyle/>
            <a:p>
              <a:endParaRPr lang="fi-FI"/>
            </a:p>
          </p:txBody>
        </p:sp>
      </p:grpSp>
      <p:sp>
        <p:nvSpPr>
          <p:cNvPr id="2051" name="Rectangle 3"/>
          <p:cNvSpPr>
            <a:spLocks noGrp="1" noChangeArrowheads="1"/>
          </p:cNvSpPr>
          <p:nvPr>
            <p:ph type="subTitle" idx="1"/>
          </p:nvPr>
        </p:nvSpPr>
        <p:spPr>
          <a:xfrm>
            <a:off x="1548714" y="1330859"/>
            <a:ext cx="9623261" cy="4798093"/>
          </a:xfrm>
        </p:spPr>
        <p:txBody>
          <a:bodyPr>
            <a:normAutofit/>
          </a:bodyPr>
          <a:lstStyle/>
          <a:p>
            <a:pPr algn="l"/>
            <a:r>
              <a:rPr lang="fi-FI" sz="2800" b="0" i="0" dirty="0">
                <a:solidFill>
                  <a:srgbClr val="333333"/>
                </a:solidFill>
                <a:effectLst/>
                <a:latin typeface="museo-sans"/>
              </a:rPr>
              <a:t>Ensisijainen tapa tähän on </a:t>
            </a:r>
            <a:r>
              <a:rPr lang="fi-FI" sz="2800" b="0" i="0" u="sng" dirty="0">
                <a:solidFill>
                  <a:srgbClr val="333333"/>
                </a:solidFill>
                <a:effectLst/>
                <a:latin typeface="museo-sans"/>
              </a:rPr>
              <a:t>myöntää erityisjärjestelyjä </a:t>
            </a:r>
            <a:r>
              <a:rPr lang="fi-FI" sz="2800" b="0" i="0" dirty="0">
                <a:solidFill>
                  <a:srgbClr val="333333"/>
                </a:solidFill>
                <a:effectLst/>
                <a:latin typeface="museo-sans"/>
              </a:rPr>
              <a:t>koetilanteeseen. Pistekorotus kohdistuu ainoastaan niihin kokeisiin, joiden arvosana ilman lisäpisteitä olisi hylätty. Pistekorotuksen hylättyyn kokeeseen voi saada riippumatta siitä, onko erityisjärjestelyitä haettu tai käytetty. Pistekorotusta ei voi kuitenkaan saada opetuskielen puutteellisen hallinnan vuoksi.</a:t>
            </a:r>
          </a:p>
          <a:p>
            <a:pPr algn="l"/>
            <a:r>
              <a:rPr lang="fi-FI" sz="2800" b="0" i="0" dirty="0">
                <a:solidFill>
                  <a:srgbClr val="333333"/>
                </a:solidFill>
                <a:effectLst/>
                <a:latin typeface="museo-sans"/>
              </a:rPr>
              <a:t>Kysy lisätietoja lukiostasi tai </a:t>
            </a:r>
            <a:r>
              <a:rPr lang="fi-FI" sz="2800" b="0" i="0" u="none" strike="noStrike" dirty="0">
                <a:solidFill>
                  <a:srgbClr val="1D92CB"/>
                </a:solidFill>
                <a:effectLst/>
                <a:latin typeface="museo-sans"/>
                <a:hlinkClick r:id="rId3"/>
              </a:rPr>
              <a:t>lue lisää erityisjärjestelyistä lautakunnan verkkosivuilta</a:t>
            </a:r>
            <a:r>
              <a:rPr lang="fi-FI" sz="2800" b="0" i="0" dirty="0">
                <a:solidFill>
                  <a:srgbClr val="333333"/>
                </a:solidFill>
                <a:effectLst/>
                <a:latin typeface="museo-sans"/>
              </a:rPr>
              <a:t>. Lausunnot ja hakemukset toimitetaan lautakunnalle määräyksissä olevien aikataulujen mukaisesti.</a:t>
            </a:r>
          </a:p>
          <a:p>
            <a:pPr algn="l"/>
            <a:endParaRPr lang="fi-FI" altLang="fi-FI" sz="2800" dirty="0">
              <a:solidFill>
                <a:srgbClr val="FF0000"/>
              </a:solidFill>
              <a:latin typeface="Franklin Gothic Heavy" panose="020B0903020102020204" pitchFamily="34" charset="0"/>
            </a:endParaRPr>
          </a:p>
        </p:txBody>
      </p:sp>
      <p:sp>
        <p:nvSpPr>
          <p:cNvPr id="2050" name="Rectangle 2"/>
          <p:cNvSpPr>
            <a:spLocks noGrp="1" noChangeArrowheads="1"/>
          </p:cNvSpPr>
          <p:nvPr>
            <p:ph type="ctrTitle"/>
          </p:nvPr>
        </p:nvSpPr>
        <p:spPr>
          <a:xfrm>
            <a:off x="688063" y="1"/>
            <a:ext cx="10909426" cy="1285592"/>
          </a:xfrm>
        </p:spPr>
        <p:txBody>
          <a:bodyPr anchor="ctr">
            <a:normAutofit fontScale="90000"/>
          </a:bodyPr>
          <a:lstStyle/>
          <a:p>
            <a:r>
              <a:rPr lang="fi-FI" altLang="fi-FI" sz="4400" dirty="0">
                <a:solidFill>
                  <a:schemeClr val="bg1"/>
                </a:solidFill>
                <a:latin typeface="Franklin Gothic Demi" panose="020B0703020102020204" pitchFamily="34" charset="0"/>
              </a:rPr>
              <a:t>Koesuoritusta heikentävä syy voidaan ottaa huomioon 2/2</a:t>
            </a:r>
          </a:p>
        </p:txBody>
      </p:sp>
      <p:grpSp>
        <p:nvGrpSpPr>
          <p:cNvPr id="2071" name="Group 23"/>
          <p:cNvGrpSpPr>
            <a:grpSpLocks/>
          </p:cNvGrpSpPr>
          <p:nvPr/>
        </p:nvGrpSpPr>
        <p:grpSpPr bwMode="auto">
          <a:xfrm>
            <a:off x="1524000" y="6115050"/>
            <a:ext cx="9144000" cy="742950"/>
            <a:chOff x="0" y="3853"/>
            <a:chExt cx="5760" cy="468"/>
          </a:xfrm>
        </p:grpSpPr>
        <p:sp>
          <p:nvSpPr>
            <p:cNvPr id="2067" name="Rectangle 19"/>
            <p:cNvSpPr>
              <a:spLocks noChangeArrowheads="1"/>
            </p:cNvSpPr>
            <p:nvPr/>
          </p:nvSpPr>
          <p:spPr bwMode="auto">
            <a:xfrm>
              <a:off x="0" y="3967"/>
              <a:ext cx="5760" cy="354"/>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2065" name="Rectangle 17"/>
            <p:cNvSpPr>
              <a:spLocks noChangeArrowheads="1"/>
            </p:cNvSpPr>
            <p:nvPr/>
          </p:nvSpPr>
          <p:spPr bwMode="auto">
            <a:xfrm>
              <a:off x="0" y="3967"/>
              <a:ext cx="5760" cy="14"/>
            </a:xfrm>
            <a:prstGeom prst="rect">
              <a:avLst/>
            </a:prstGeom>
            <a:solidFill>
              <a:srgbClr val="FFB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100" dir="5400000" algn="ctr" rotWithShape="0">
                      <a:srgbClr val="292929">
                        <a:alpha val="50000"/>
                      </a:srgbClr>
                    </a:outerShdw>
                  </a:effectLst>
                </a14:hiddenEffects>
              </a:ext>
            </a:extLst>
          </p:spPr>
          <p:txBody>
            <a:bodyPr wrap="none" anchor="ctr"/>
            <a:lstStyle/>
            <a:p>
              <a:endParaRPr lang="fi-FI"/>
            </a:p>
          </p:txBody>
        </p:sp>
        <p:pic>
          <p:nvPicPr>
            <p:cNvPr id="2066" name="Picture 18" descr="beta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6" y="3853"/>
              <a:ext cx="1007"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0" name="Text Box 22"/>
            <p:cNvSpPr txBox="1">
              <a:spLocks noChangeArrowheads="1"/>
            </p:cNvSpPr>
            <p:nvPr/>
          </p:nvSpPr>
          <p:spPr bwMode="auto">
            <a:xfrm>
              <a:off x="2880" y="3974"/>
              <a:ext cx="20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fi-FI" altLang="fi-FI" sz="1400">
                  <a:solidFill>
                    <a:srgbClr val="292929"/>
                  </a:solidFill>
                  <a:latin typeface="Franklin Gothic Heavy" panose="020B0903020102020204" pitchFamily="34" charset="0"/>
                </a:rPr>
                <a:t>Lakeuksilta komiasti maailmalle!</a:t>
              </a:r>
            </a:p>
          </p:txBody>
        </p:sp>
      </p:grpSp>
    </p:spTree>
    <p:extLst>
      <p:ext uri="{BB962C8B-B14F-4D97-AF65-F5344CB8AC3E}">
        <p14:creationId xmlns:p14="http://schemas.microsoft.com/office/powerpoint/2010/main" val="26405236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73" name="Group 25"/>
          <p:cNvGrpSpPr>
            <a:grpSpLocks/>
          </p:cNvGrpSpPr>
          <p:nvPr/>
        </p:nvGrpSpPr>
        <p:grpSpPr bwMode="auto">
          <a:xfrm>
            <a:off x="1524000" y="1"/>
            <a:ext cx="9144000" cy="996777"/>
            <a:chOff x="0" y="0"/>
            <a:chExt cx="5760" cy="958"/>
          </a:xfrm>
        </p:grpSpPr>
        <p:sp>
          <p:nvSpPr>
            <p:cNvPr id="2055" name="Rectangle 7"/>
            <p:cNvSpPr>
              <a:spLocks noChangeArrowheads="1"/>
            </p:cNvSpPr>
            <p:nvPr/>
          </p:nvSpPr>
          <p:spPr bwMode="auto">
            <a:xfrm>
              <a:off x="0" y="0"/>
              <a:ext cx="5760" cy="907"/>
            </a:xfrm>
            <a:prstGeom prst="rect">
              <a:avLst/>
            </a:prstGeom>
            <a:solidFill>
              <a:srgbClr val="B9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397000" dir="16200000" sy="-100000" rotWithShape="0">
                      <a:srgbClr val="292929">
                        <a:alpha val="50000"/>
                      </a:srgbClr>
                    </a:outerShdw>
                  </a:effectLst>
                </a14:hiddenEffects>
              </a:ext>
            </a:extLst>
          </p:spPr>
          <p:txBody>
            <a:bodyPr wrap="none" anchor="ctr"/>
            <a:lstStyle/>
            <a:p>
              <a:endParaRPr lang="fi-FI"/>
            </a:p>
          </p:txBody>
        </p:sp>
        <p:sp>
          <p:nvSpPr>
            <p:cNvPr id="2072" name="Rectangle 24"/>
            <p:cNvSpPr>
              <a:spLocks noChangeArrowheads="1"/>
            </p:cNvSpPr>
            <p:nvPr/>
          </p:nvSpPr>
          <p:spPr bwMode="auto">
            <a:xfrm>
              <a:off x="0" y="935"/>
              <a:ext cx="5760" cy="23"/>
            </a:xfrm>
            <a:prstGeom prst="rect">
              <a:avLst/>
            </a:prstGeom>
            <a:solidFill>
              <a:srgbClr val="FFB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100" dir="5400000" algn="ctr" rotWithShape="0">
                      <a:srgbClr val="292929">
                        <a:alpha val="50000"/>
                      </a:srgbClr>
                    </a:outerShdw>
                  </a:effectLst>
                </a14:hiddenEffects>
              </a:ext>
            </a:extLst>
          </p:spPr>
          <p:txBody>
            <a:bodyPr wrap="none" anchor="ctr"/>
            <a:lstStyle/>
            <a:p>
              <a:endParaRPr lang="fi-FI"/>
            </a:p>
          </p:txBody>
        </p:sp>
      </p:grpSp>
      <p:sp>
        <p:nvSpPr>
          <p:cNvPr id="2051" name="Rectangle 3"/>
          <p:cNvSpPr>
            <a:spLocks noGrp="1" noChangeArrowheads="1"/>
          </p:cNvSpPr>
          <p:nvPr>
            <p:ph type="subTitle" idx="1"/>
          </p:nvPr>
        </p:nvSpPr>
        <p:spPr>
          <a:xfrm>
            <a:off x="1548715" y="1458098"/>
            <a:ext cx="9086334" cy="4670854"/>
          </a:xfrm>
        </p:spPr>
        <p:txBody>
          <a:bodyPr>
            <a:normAutofit fontScale="92500" lnSpcReduction="20000"/>
          </a:bodyPr>
          <a:lstStyle/>
          <a:p>
            <a:pPr algn="l"/>
            <a:r>
              <a:rPr lang="fi-FI" altLang="fi-FI" sz="2800" dirty="0">
                <a:solidFill>
                  <a:srgbClr val="1C1C1C"/>
                </a:solidFill>
                <a:latin typeface="Franklin Gothic Heavy" panose="020B0903020102020204" pitchFamily="34" charset="0"/>
              </a:rPr>
              <a:t>1. Ainekohtaiset ohjeet antaa aineenopettaja</a:t>
            </a:r>
          </a:p>
          <a:p>
            <a:pPr algn="l"/>
            <a:r>
              <a:rPr lang="fi-FI" altLang="fi-FI" sz="2800" dirty="0">
                <a:solidFill>
                  <a:srgbClr val="1C1C1C"/>
                </a:solidFill>
                <a:latin typeface="Franklin Gothic Heavy" panose="020B0903020102020204" pitchFamily="34" charset="0"/>
              </a:rPr>
              <a:t>2. Kirjoituspäivinä oltava ajoissa paikalla</a:t>
            </a:r>
          </a:p>
          <a:p>
            <a:pPr algn="l"/>
            <a:r>
              <a:rPr lang="fi-FI" altLang="fi-FI" sz="2800" dirty="0">
                <a:solidFill>
                  <a:srgbClr val="1C1C1C"/>
                </a:solidFill>
                <a:latin typeface="Franklin Gothic Heavy" panose="020B0903020102020204" pitchFamily="34" charset="0"/>
              </a:rPr>
              <a:t>3. Hyödynnä täysin koeaikasi (6/8h)</a:t>
            </a:r>
          </a:p>
          <a:p>
            <a:pPr algn="l"/>
            <a:r>
              <a:rPr lang="fi-FI" altLang="fi-FI" sz="2800" dirty="0">
                <a:solidFill>
                  <a:srgbClr val="1C1C1C"/>
                </a:solidFill>
                <a:latin typeface="Franklin Gothic Heavy" panose="020B0903020102020204" pitchFamily="34" charset="0"/>
              </a:rPr>
              <a:t>4. Ei matkapuhelimia koesaliin, ei </a:t>
            </a:r>
            <a:r>
              <a:rPr lang="fi-FI" altLang="fi-FI" sz="2800" dirty="0" err="1">
                <a:solidFill>
                  <a:srgbClr val="1C1C1C"/>
                </a:solidFill>
                <a:latin typeface="Franklin Gothic Heavy" panose="020B0903020102020204" pitchFamily="34" charset="0"/>
              </a:rPr>
              <a:t>vapetaukoja</a:t>
            </a:r>
            <a:endParaRPr lang="fi-FI" altLang="fi-FI" sz="2800" dirty="0">
              <a:solidFill>
                <a:srgbClr val="1C1C1C"/>
              </a:solidFill>
              <a:latin typeface="Franklin Gothic Heavy" panose="020B0903020102020204" pitchFamily="34" charset="0"/>
            </a:endParaRPr>
          </a:p>
          <a:p>
            <a:pPr algn="l"/>
            <a:r>
              <a:rPr lang="fi-FI" altLang="fi-FI" sz="2800" dirty="0">
                <a:solidFill>
                  <a:srgbClr val="1C1C1C"/>
                </a:solidFill>
                <a:latin typeface="Franklin Gothic Heavy" panose="020B0903020102020204" pitchFamily="34" charset="0"/>
              </a:rPr>
              <a:t>5. Sairastuminen – soitto rehtorille, sitten lääkäriin</a:t>
            </a:r>
          </a:p>
          <a:p>
            <a:pPr algn="l"/>
            <a:r>
              <a:rPr lang="fi-FI" altLang="fi-FI" sz="2800" dirty="0">
                <a:solidFill>
                  <a:srgbClr val="1C1C1C"/>
                </a:solidFill>
                <a:latin typeface="Franklin Gothic Heavy" panose="020B0903020102020204" pitchFamily="34" charset="0"/>
              </a:rPr>
              <a:t>6. Myöhästyminen – tieto rehtorille tai kansliaan</a:t>
            </a:r>
          </a:p>
          <a:p>
            <a:pPr algn="l"/>
            <a:r>
              <a:rPr lang="fi-FI" altLang="fi-FI" sz="2800" dirty="0">
                <a:solidFill>
                  <a:srgbClr val="1C1C1C"/>
                </a:solidFill>
                <a:latin typeface="Franklin Gothic Heavy" panose="020B0903020102020204" pitchFamily="34" charset="0"/>
              </a:rPr>
              <a:t>7. Perhe, ystävät ja lepo  ovat todella tärkeitä</a:t>
            </a:r>
          </a:p>
          <a:p>
            <a:pPr algn="l"/>
            <a:r>
              <a:rPr lang="fi-FI" altLang="fi-FI" sz="2800" u="sng" dirty="0">
                <a:solidFill>
                  <a:srgbClr val="1C1C1C"/>
                </a:solidFill>
                <a:latin typeface="Franklin Gothic Heavy" panose="020B0903020102020204" pitchFamily="34" charset="0"/>
              </a:rPr>
              <a:t>8. Älä uuvuta itseäsi koulun ulkopuolisilla töillä!</a:t>
            </a:r>
          </a:p>
          <a:p>
            <a:pPr algn="l"/>
            <a:r>
              <a:rPr lang="fi-FI" altLang="fi-FI" sz="2800" dirty="0">
                <a:solidFill>
                  <a:srgbClr val="1C1C1C"/>
                </a:solidFill>
                <a:latin typeface="Franklin Gothic Heavy" panose="020B0903020102020204" pitchFamily="34" charset="0"/>
              </a:rPr>
              <a:t>9. Muista oikea ravitsemus yo-kirjoituspäivinä</a:t>
            </a:r>
          </a:p>
          <a:p>
            <a:pPr algn="l"/>
            <a:r>
              <a:rPr lang="fi-FI" altLang="fi-FI" sz="2800" dirty="0">
                <a:solidFill>
                  <a:srgbClr val="1C1C1C"/>
                </a:solidFill>
                <a:latin typeface="Franklin Gothic Heavy" panose="020B0903020102020204" pitchFamily="34" charset="0"/>
              </a:rPr>
              <a:t>10. Yo-kirjoitukset ovat ponnahduslauta eteenpäin, ei koko elämä</a:t>
            </a:r>
          </a:p>
          <a:p>
            <a:pPr algn="l"/>
            <a:endParaRPr lang="fi-FI" altLang="fi-FI" sz="2800" dirty="0">
              <a:solidFill>
                <a:srgbClr val="1C1C1C"/>
              </a:solidFill>
              <a:latin typeface="Franklin Gothic Heavy" panose="020B0903020102020204" pitchFamily="34" charset="0"/>
            </a:endParaRPr>
          </a:p>
        </p:txBody>
      </p:sp>
      <p:sp>
        <p:nvSpPr>
          <p:cNvPr id="2050" name="Rectangle 2"/>
          <p:cNvSpPr>
            <a:spLocks noGrp="1" noChangeArrowheads="1"/>
          </p:cNvSpPr>
          <p:nvPr>
            <p:ph type="ctrTitle"/>
          </p:nvPr>
        </p:nvSpPr>
        <p:spPr>
          <a:xfrm>
            <a:off x="2135188" y="260351"/>
            <a:ext cx="7772400" cy="777617"/>
          </a:xfrm>
        </p:spPr>
        <p:txBody>
          <a:bodyPr anchor="ctr"/>
          <a:lstStyle/>
          <a:p>
            <a:r>
              <a:rPr lang="fi-FI" altLang="fi-FI" sz="4400" dirty="0">
                <a:solidFill>
                  <a:schemeClr val="bg1"/>
                </a:solidFill>
                <a:latin typeface="Franklin Gothic Demi" panose="020B0703020102020204" pitchFamily="34" charset="0"/>
              </a:rPr>
              <a:t>Ohjeita abeille ja koteihin</a:t>
            </a:r>
          </a:p>
        </p:txBody>
      </p:sp>
      <p:sp>
        <p:nvSpPr>
          <p:cNvPr id="2059" name="Text Box 11"/>
          <p:cNvSpPr txBox="1">
            <a:spLocks noChangeArrowheads="1"/>
          </p:cNvSpPr>
          <p:nvPr/>
        </p:nvSpPr>
        <p:spPr bwMode="auto">
          <a:xfrm>
            <a:off x="1524000" y="2555876"/>
            <a:ext cx="9143999" cy="451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buClr>
                <a:srgbClr val="FF0066"/>
              </a:buClr>
            </a:pPr>
            <a:r>
              <a:rPr lang="fi-FI" altLang="fi-FI" dirty="0">
                <a:latin typeface="Verdana" panose="020B0604030504040204" pitchFamily="34" charset="0"/>
              </a:rPr>
              <a:t> </a:t>
            </a:r>
          </a:p>
        </p:txBody>
      </p:sp>
      <p:grpSp>
        <p:nvGrpSpPr>
          <p:cNvPr id="2071" name="Group 23"/>
          <p:cNvGrpSpPr>
            <a:grpSpLocks/>
          </p:cNvGrpSpPr>
          <p:nvPr/>
        </p:nvGrpSpPr>
        <p:grpSpPr bwMode="auto">
          <a:xfrm>
            <a:off x="1524000" y="6115050"/>
            <a:ext cx="9144000" cy="742950"/>
            <a:chOff x="0" y="3853"/>
            <a:chExt cx="5760" cy="468"/>
          </a:xfrm>
        </p:grpSpPr>
        <p:sp>
          <p:nvSpPr>
            <p:cNvPr id="2067" name="Rectangle 19"/>
            <p:cNvSpPr>
              <a:spLocks noChangeArrowheads="1"/>
            </p:cNvSpPr>
            <p:nvPr/>
          </p:nvSpPr>
          <p:spPr bwMode="auto">
            <a:xfrm>
              <a:off x="0" y="3967"/>
              <a:ext cx="5760" cy="354"/>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2065" name="Rectangle 17"/>
            <p:cNvSpPr>
              <a:spLocks noChangeArrowheads="1"/>
            </p:cNvSpPr>
            <p:nvPr/>
          </p:nvSpPr>
          <p:spPr bwMode="auto">
            <a:xfrm>
              <a:off x="0" y="3967"/>
              <a:ext cx="5760" cy="14"/>
            </a:xfrm>
            <a:prstGeom prst="rect">
              <a:avLst/>
            </a:prstGeom>
            <a:solidFill>
              <a:srgbClr val="FFB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100" dir="5400000" algn="ctr" rotWithShape="0">
                      <a:srgbClr val="292929">
                        <a:alpha val="50000"/>
                      </a:srgbClr>
                    </a:outerShdw>
                  </a:effectLst>
                </a14:hiddenEffects>
              </a:ext>
            </a:extLst>
          </p:spPr>
          <p:txBody>
            <a:bodyPr wrap="none" anchor="ctr"/>
            <a:lstStyle/>
            <a:p>
              <a:endParaRPr lang="fi-FI"/>
            </a:p>
          </p:txBody>
        </p:sp>
        <p:pic>
          <p:nvPicPr>
            <p:cNvPr id="2066" name="Picture 18" descr="beta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 y="3853"/>
              <a:ext cx="1007"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0" name="Text Box 22"/>
            <p:cNvSpPr txBox="1">
              <a:spLocks noChangeArrowheads="1"/>
            </p:cNvSpPr>
            <p:nvPr/>
          </p:nvSpPr>
          <p:spPr bwMode="auto">
            <a:xfrm>
              <a:off x="2880" y="3974"/>
              <a:ext cx="20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fi-FI" altLang="fi-FI" sz="1400">
                  <a:solidFill>
                    <a:srgbClr val="292929"/>
                  </a:solidFill>
                  <a:latin typeface="Franklin Gothic Heavy" panose="020B0903020102020204" pitchFamily="34" charset="0"/>
                </a:rPr>
                <a:t>Lakeuksilta komiasti maailmalle!</a:t>
              </a:r>
            </a:p>
          </p:txBody>
        </p:sp>
      </p:grpSp>
    </p:spTree>
    <p:extLst>
      <p:ext uri="{BB962C8B-B14F-4D97-AF65-F5344CB8AC3E}">
        <p14:creationId xmlns:p14="http://schemas.microsoft.com/office/powerpoint/2010/main" val="9428099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73" name="Group 25"/>
          <p:cNvGrpSpPr>
            <a:grpSpLocks/>
          </p:cNvGrpSpPr>
          <p:nvPr/>
        </p:nvGrpSpPr>
        <p:grpSpPr bwMode="auto">
          <a:xfrm>
            <a:off x="1524000" y="1"/>
            <a:ext cx="9144000" cy="1520825"/>
            <a:chOff x="0" y="0"/>
            <a:chExt cx="5760" cy="958"/>
          </a:xfrm>
        </p:grpSpPr>
        <p:sp>
          <p:nvSpPr>
            <p:cNvPr id="2055" name="Rectangle 7"/>
            <p:cNvSpPr>
              <a:spLocks noChangeArrowheads="1"/>
            </p:cNvSpPr>
            <p:nvPr/>
          </p:nvSpPr>
          <p:spPr bwMode="auto">
            <a:xfrm>
              <a:off x="0" y="0"/>
              <a:ext cx="5760" cy="907"/>
            </a:xfrm>
            <a:prstGeom prst="rect">
              <a:avLst/>
            </a:prstGeom>
            <a:solidFill>
              <a:srgbClr val="B9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397000" dir="16200000" sy="-100000" rotWithShape="0">
                      <a:srgbClr val="292929">
                        <a:alpha val="50000"/>
                      </a:srgbClr>
                    </a:outerShdw>
                  </a:effectLst>
                </a14:hiddenEffects>
              </a:ext>
            </a:extLst>
          </p:spPr>
          <p:txBody>
            <a:bodyPr wrap="none" anchor="ctr"/>
            <a:lstStyle/>
            <a:p>
              <a:endParaRPr lang="fi-FI"/>
            </a:p>
          </p:txBody>
        </p:sp>
        <p:sp>
          <p:nvSpPr>
            <p:cNvPr id="2072" name="Rectangle 24"/>
            <p:cNvSpPr>
              <a:spLocks noChangeArrowheads="1"/>
            </p:cNvSpPr>
            <p:nvPr/>
          </p:nvSpPr>
          <p:spPr bwMode="auto">
            <a:xfrm>
              <a:off x="0" y="935"/>
              <a:ext cx="5760" cy="23"/>
            </a:xfrm>
            <a:prstGeom prst="rect">
              <a:avLst/>
            </a:prstGeom>
            <a:solidFill>
              <a:srgbClr val="FFB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100" dir="5400000" algn="ctr" rotWithShape="0">
                      <a:srgbClr val="292929">
                        <a:alpha val="50000"/>
                      </a:srgbClr>
                    </a:outerShdw>
                  </a:effectLst>
                </a14:hiddenEffects>
              </a:ext>
            </a:extLst>
          </p:spPr>
          <p:txBody>
            <a:bodyPr wrap="none" anchor="ctr"/>
            <a:lstStyle/>
            <a:p>
              <a:endParaRPr lang="fi-FI"/>
            </a:p>
          </p:txBody>
        </p:sp>
      </p:grpSp>
      <p:sp>
        <p:nvSpPr>
          <p:cNvPr id="2051" name="Rectangle 3"/>
          <p:cNvSpPr>
            <a:spLocks noGrp="1" noChangeArrowheads="1"/>
          </p:cNvSpPr>
          <p:nvPr>
            <p:ph type="subTitle" idx="1"/>
          </p:nvPr>
        </p:nvSpPr>
        <p:spPr>
          <a:xfrm>
            <a:off x="2404480" y="1568025"/>
            <a:ext cx="6872287" cy="574675"/>
          </a:xfrm>
        </p:spPr>
        <p:txBody>
          <a:bodyPr/>
          <a:lstStyle/>
          <a:p>
            <a:pPr algn="l"/>
            <a:r>
              <a:rPr lang="fi-FI" altLang="fi-FI" sz="2800" dirty="0">
                <a:solidFill>
                  <a:srgbClr val="1C1C1C"/>
                </a:solidFill>
                <a:latin typeface="Franklin Gothic Heavy" panose="020B0903020102020204" pitchFamily="34" charset="0"/>
              </a:rPr>
              <a:t>Abien ohjelma:</a:t>
            </a:r>
          </a:p>
        </p:txBody>
      </p:sp>
      <p:sp>
        <p:nvSpPr>
          <p:cNvPr id="2050" name="Rectangle 2"/>
          <p:cNvSpPr>
            <a:spLocks noGrp="1" noChangeArrowheads="1"/>
          </p:cNvSpPr>
          <p:nvPr>
            <p:ph type="ctrTitle"/>
          </p:nvPr>
        </p:nvSpPr>
        <p:spPr>
          <a:xfrm>
            <a:off x="2135188" y="260351"/>
            <a:ext cx="7772400" cy="1008063"/>
          </a:xfrm>
        </p:spPr>
        <p:txBody>
          <a:bodyPr anchor="ctr"/>
          <a:lstStyle/>
          <a:p>
            <a:r>
              <a:rPr lang="fi-FI" altLang="fi-FI" sz="4400" dirty="0">
                <a:solidFill>
                  <a:schemeClr val="bg1"/>
                </a:solidFill>
                <a:latin typeface="Franklin Gothic Demi" panose="020B0703020102020204" pitchFamily="34" charset="0"/>
              </a:rPr>
              <a:t>Penkinpainajaispäivä to 12.2.</a:t>
            </a:r>
          </a:p>
        </p:txBody>
      </p:sp>
      <p:sp>
        <p:nvSpPr>
          <p:cNvPr id="2059" name="Text Box 11"/>
          <p:cNvSpPr txBox="1">
            <a:spLocks noChangeArrowheads="1"/>
          </p:cNvSpPr>
          <p:nvPr/>
        </p:nvSpPr>
        <p:spPr bwMode="auto">
          <a:xfrm>
            <a:off x="1452979" y="2279722"/>
            <a:ext cx="9144000" cy="3637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buClr>
                <a:srgbClr val="FF0066"/>
              </a:buClr>
              <a:buFont typeface="Symbol" panose="05050102010706020507" pitchFamily="18" charset="2"/>
              <a:buChar char="¨"/>
            </a:pPr>
            <a:r>
              <a:rPr lang="fi-FI" altLang="fi-FI" dirty="0">
                <a:latin typeface="Verdana" panose="020B0604030504040204" pitchFamily="34" charset="0"/>
              </a:rPr>
              <a:t> Klo 09.00 − 09.15 abiradio</a:t>
            </a:r>
          </a:p>
          <a:p>
            <a:pPr>
              <a:lnSpc>
                <a:spcPct val="150000"/>
              </a:lnSpc>
              <a:spcBef>
                <a:spcPct val="50000"/>
              </a:spcBef>
              <a:buClr>
                <a:srgbClr val="FF0066"/>
              </a:buClr>
              <a:buFont typeface="Symbol" panose="05050102010706020507" pitchFamily="18" charset="2"/>
              <a:buChar char="¨"/>
            </a:pPr>
            <a:r>
              <a:rPr lang="fi-FI" altLang="fi-FI" dirty="0">
                <a:latin typeface="Verdana" panose="020B0604030504040204" pitchFamily="34" charset="0"/>
              </a:rPr>
              <a:t> Klo 09.15 − 09.45 luokissa kiertelyä</a:t>
            </a:r>
          </a:p>
          <a:p>
            <a:pPr>
              <a:lnSpc>
                <a:spcPct val="150000"/>
              </a:lnSpc>
              <a:spcBef>
                <a:spcPct val="50000"/>
              </a:spcBef>
              <a:buClr>
                <a:srgbClr val="FF0066"/>
              </a:buClr>
              <a:buFont typeface="Symbol" panose="05050102010706020507" pitchFamily="18" charset="2"/>
              <a:buChar char="¨"/>
            </a:pPr>
            <a:r>
              <a:rPr lang="fi-FI" altLang="fi-FI" dirty="0">
                <a:latin typeface="Verdana" panose="020B0604030504040204" pitchFamily="34" charset="0"/>
              </a:rPr>
              <a:t> Klo 10.00 − 10.45 penkkariajelu</a:t>
            </a:r>
          </a:p>
          <a:p>
            <a:pPr>
              <a:lnSpc>
                <a:spcPct val="150000"/>
              </a:lnSpc>
              <a:spcBef>
                <a:spcPct val="50000"/>
              </a:spcBef>
              <a:buClr>
                <a:srgbClr val="FF0066"/>
              </a:buClr>
              <a:buFont typeface="Symbol" panose="05050102010706020507" pitchFamily="18" charset="2"/>
              <a:buChar char="¨"/>
            </a:pPr>
            <a:r>
              <a:rPr lang="fi-FI" altLang="fi-FI" dirty="0">
                <a:latin typeface="Verdana" panose="020B0604030504040204" pitchFamily="34" charset="0"/>
              </a:rPr>
              <a:t> Klo 11.00 − 11.30 ruokailu</a:t>
            </a:r>
          </a:p>
          <a:p>
            <a:pPr>
              <a:lnSpc>
                <a:spcPct val="150000"/>
              </a:lnSpc>
              <a:spcBef>
                <a:spcPct val="50000"/>
              </a:spcBef>
              <a:buClr>
                <a:srgbClr val="FF0066"/>
              </a:buClr>
              <a:buFont typeface="Symbol" panose="05050102010706020507" pitchFamily="18" charset="2"/>
              <a:buChar char="¨"/>
            </a:pPr>
            <a:r>
              <a:rPr lang="fi-FI" altLang="fi-FI" dirty="0">
                <a:latin typeface="Verdana" panose="020B0604030504040204" pitchFamily="34" charset="0"/>
              </a:rPr>
              <a:t> Klo 11.30 − 12.00 ryhmänohjaajan tapaaminen ja todistusten jako (23A/KK/206 ja 23B/JY/A220)</a:t>
            </a:r>
          </a:p>
          <a:p>
            <a:pPr>
              <a:lnSpc>
                <a:spcPct val="150000"/>
              </a:lnSpc>
              <a:spcBef>
                <a:spcPct val="50000"/>
              </a:spcBef>
              <a:buClr>
                <a:srgbClr val="FF0066"/>
              </a:buClr>
              <a:buFont typeface="Symbol" panose="05050102010706020507" pitchFamily="18" charset="2"/>
              <a:buChar char="¨"/>
            </a:pPr>
            <a:r>
              <a:rPr lang="fi-FI" altLang="fi-FI" dirty="0">
                <a:latin typeface="Verdana" panose="020B0604030504040204" pitchFamily="34" charset="0"/>
              </a:rPr>
              <a:t>  Klo 12.15 − 13.15 potkiaiset auditoriossa</a:t>
            </a:r>
          </a:p>
        </p:txBody>
      </p:sp>
      <p:grpSp>
        <p:nvGrpSpPr>
          <p:cNvPr id="2071" name="Group 23"/>
          <p:cNvGrpSpPr>
            <a:grpSpLocks/>
          </p:cNvGrpSpPr>
          <p:nvPr/>
        </p:nvGrpSpPr>
        <p:grpSpPr bwMode="auto">
          <a:xfrm>
            <a:off x="1524000" y="6115050"/>
            <a:ext cx="9144000" cy="742950"/>
            <a:chOff x="0" y="3853"/>
            <a:chExt cx="5760" cy="468"/>
          </a:xfrm>
        </p:grpSpPr>
        <p:sp>
          <p:nvSpPr>
            <p:cNvPr id="2067" name="Rectangle 19"/>
            <p:cNvSpPr>
              <a:spLocks noChangeArrowheads="1"/>
            </p:cNvSpPr>
            <p:nvPr/>
          </p:nvSpPr>
          <p:spPr bwMode="auto">
            <a:xfrm>
              <a:off x="0" y="3967"/>
              <a:ext cx="5760" cy="354"/>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2065" name="Rectangle 17"/>
            <p:cNvSpPr>
              <a:spLocks noChangeArrowheads="1"/>
            </p:cNvSpPr>
            <p:nvPr/>
          </p:nvSpPr>
          <p:spPr bwMode="auto">
            <a:xfrm>
              <a:off x="0" y="3967"/>
              <a:ext cx="5760" cy="14"/>
            </a:xfrm>
            <a:prstGeom prst="rect">
              <a:avLst/>
            </a:prstGeom>
            <a:solidFill>
              <a:srgbClr val="FFB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100" dir="5400000" algn="ctr" rotWithShape="0">
                      <a:srgbClr val="292929">
                        <a:alpha val="50000"/>
                      </a:srgbClr>
                    </a:outerShdw>
                  </a:effectLst>
                </a14:hiddenEffects>
              </a:ext>
            </a:extLst>
          </p:spPr>
          <p:txBody>
            <a:bodyPr wrap="none" anchor="ctr"/>
            <a:lstStyle/>
            <a:p>
              <a:endParaRPr lang="fi-FI"/>
            </a:p>
          </p:txBody>
        </p:sp>
        <p:pic>
          <p:nvPicPr>
            <p:cNvPr id="2066" name="Picture 18" descr="beta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 y="3853"/>
              <a:ext cx="1007"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0" name="Text Box 22"/>
            <p:cNvSpPr txBox="1">
              <a:spLocks noChangeArrowheads="1"/>
            </p:cNvSpPr>
            <p:nvPr/>
          </p:nvSpPr>
          <p:spPr bwMode="auto">
            <a:xfrm>
              <a:off x="2880" y="3974"/>
              <a:ext cx="20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fi-FI" altLang="fi-FI" sz="1400">
                  <a:solidFill>
                    <a:srgbClr val="292929"/>
                  </a:solidFill>
                  <a:latin typeface="Franklin Gothic Heavy" panose="020B0903020102020204" pitchFamily="34" charset="0"/>
                </a:rPr>
                <a:t>Lakeuksilta komiasti maailmalle!</a:t>
              </a:r>
            </a:p>
          </p:txBody>
        </p:sp>
      </p:grpSp>
    </p:spTree>
    <p:extLst>
      <p:ext uri="{BB962C8B-B14F-4D97-AF65-F5344CB8AC3E}">
        <p14:creationId xmlns:p14="http://schemas.microsoft.com/office/powerpoint/2010/main" val="36726324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73" name="Group 25"/>
          <p:cNvGrpSpPr>
            <a:grpSpLocks/>
          </p:cNvGrpSpPr>
          <p:nvPr/>
        </p:nvGrpSpPr>
        <p:grpSpPr bwMode="auto">
          <a:xfrm>
            <a:off x="1524000" y="1"/>
            <a:ext cx="9144000" cy="1520825"/>
            <a:chOff x="0" y="0"/>
            <a:chExt cx="5760" cy="958"/>
          </a:xfrm>
        </p:grpSpPr>
        <p:sp>
          <p:nvSpPr>
            <p:cNvPr id="2055" name="Rectangle 7"/>
            <p:cNvSpPr>
              <a:spLocks noChangeArrowheads="1"/>
            </p:cNvSpPr>
            <p:nvPr/>
          </p:nvSpPr>
          <p:spPr bwMode="auto">
            <a:xfrm>
              <a:off x="0" y="0"/>
              <a:ext cx="5760" cy="907"/>
            </a:xfrm>
            <a:prstGeom prst="rect">
              <a:avLst/>
            </a:prstGeom>
            <a:solidFill>
              <a:srgbClr val="B9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397000" dir="16200000" sy="-100000" rotWithShape="0">
                      <a:srgbClr val="292929">
                        <a:alpha val="50000"/>
                      </a:srgbClr>
                    </a:outerShdw>
                  </a:effectLst>
                </a14:hiddenEffects>
              </a:ext>
            </a:extLst>
          </p:spPr>
          <p:txBody>
            <a:bodyPr wrap="none" anchor="ctr"/>
            <a:lstStyle/>
            <a:p>
              <a:endParaRPr lang="fi-FI"/>
            </a:p>
          </p:txBody>
        </p:sp>
        <p:sp>
          <p:nvSpPr>
            <p:cNvPr id="2072" name="Rectangle 24"/>
            <p:cNvSpPr>
              <a:spLocks noChangeArrowheads="1"/>
            </p:cNvSpPr>
            <p:nvPr/>
          </p:nvSpPr>
          <p:spPr bwMode="auto">
            <a:xfrm>
              <a:off x="0" y="935"/>
              <a:ext cx="5760" cy="23"/>
            </a:xfrm>
            <a:prstGeom prst="rect">
              <a:avLst/>
            </a:prstGeom>
            <a:solidFill>
              <a:srgbClr val="FFB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100" dir="5400000" algn="ctr" rotWithShape="0">
                      <a:srgbClr val="292929">
                        <a:alpha val="50000"/>
                      </a:srgbClr>
                    </a:outerShdw>
                  </a:effectLst>
                </a14:hiddenEffects>
              </a:ext>
            </a:extLst>
          </p:spPr>
          <p:txBody>
            <a:bodyPr wrap="none" anchor="ctr"/>
            <a:lstStyle/>
            <a:p>
              <a:endParaRPr lang="fi-FI"/>
            </a:p>
          </p:txBody>
        </p:sp>
      </p:grpSp>
      <p:sp>
        <p:nvSpPr>
          <p:cNvPr id="2051" name="Rectangle 3"/>
          <p:cNvSpPr>
            <a:spLocks noGrp="1" noChangeArrowheads="1"/>
          </p:cNvSpPr>
          <p:nvPr>
            <p:ph type="subTitle" idx="1"/>
          </p:nvPr>
        </p:nvSpPr>
        <p:spPr>
          <a:xfrm>
            <a:off x="2413357" y="1766106"/>
            <a:ext cx="6872287" cy="574675"/>
          </a:xfrm>
        </p:spPr>
        <p:txBody>
          <a:bodyPr/>
          <a:lstStyle/>
          <a:p>
            <a:pPr algn="l"/>
            <a:r>
              <a:rPr lang="fi-FI" altLang="fi-FI" sz="2800" dirty="0" err="1">
                <a:solidFill>
                  <a:srgbClr val="1C1C1C"/>
                </a:solidFill>
                <a:latin typeface="Franklin Gothic Heavy" panose="020B0903020102020204" pitchFamily="34" charset="0"/>
              </a:rPr>
              <a:t>Penkkaripäivänä</a:t>
            </a:r>
            <a:r>
              <a:rPr lang="fi-FI" altLang="fi-FI" sz="2800" dirty="0">
                <a:solidFill>
                  <a:srgbClr val="1C1C1C"/>
                </a:solidFill>
                <a:latin typeface="Franklin Gothic Heavy" panose="020B0903020102020204" pitchFamily="34" charset="0"/>
              </a:rPr>
              <a:t> abit saavat:</a:t>
            </a:r>
          </a:p>
        </p:txBody>
      </p:sp>
      <p:sp>
        <p:nvSpPr>
          <p:cNvPr id="2050" name="Rectangle 2"/>
          <p:cNvSpPr>
            <a:spLocks noGrp="1" noChangeArrowheads="1"/>
          </p:cNvSpPr>
          <p:nvPr>
            <p:ph type="ctrTitle"/>
          </p:nvPr>
        </p:nvSpPr>
        <p:spPr>
          <a:xfrm>
            <a:off x="2135188" y="260351"/>
            <a:ext cx="7772400" cy="1008063"/>
          </a:xfrm>
        </p:spPr>
        <p:txBody>
          <a:bodyPr anchor="ctr"/>
          <a:lstStyle/>
          <a:p>
            <a:r>
              <a:rPr lang="fi-FI" altLang="fi-FI" sz="4400" dirty="0">
                <a:solidFill>
                  <a:schemeClr val="bg1"/>
                </a:solidFill>
                <a:latin typeface="Franklin Gothic Demi" panose="020B0703020102020204" pitchFamily="34" charset="0"/>
              </a:rPr>
              <a:t>Todistukset</a:t>
            </a:r>
          </a:p>
        </p:txBody>
      </p:sp>
      <p:sp>
        <p:nvSpPr>
          <p:cNvPr id="2059" name="Text Box 11"/>
          <p:cNvSpPr txBox="1">
            <a:spLocks noChangeArrowheads="1"/>
          </p:cNvSpPr>
          <p:nvPr/>
        </p:nvSpPr>
        <p:spPr bwMode="auto">
          <a:xfrm>
            <a:off x="1524000" y="2555876"/>
            <a:ext cx="9143999" cy="3914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buClr>
                <a:srgbClr val="FF0066"/>
              </a:buClr>
              <a:buFont typeface="Symbol" panose="05050102010706020507" pitchFamily="18" charset="2"/>
              <a:buChar char="¨"/>
            </a:pPr>
            <a:r>
              <a:rPr lang="fi-FI" altLang="fi-FI" dirty="0">
                <a:latin typeface="Verdana" panose="020B0604030504040204" pitchFamily="34" charset="0"/>
              </a:rPr>
              <a:t> Perioditodistuksen</a:t>
            </a:r>
          </a:p>
          <a:p>
            <a:pPr>
              <a:lnSpc>
                <a:spcPct val="150000"/>
              </a:lnSpc>
              <a:spcBef>
                <a:spcPct val="50000"/>
              </a:spcBef>
              <a:buClr>
                <a:srgbClr val="FF0066"/>
              </a:buClr>
              <a:buFont typeface="Symbol" panose="05050102010706020507" pitchFamily="18" charset="2"/>
              <a:buChar char="¨"/>
            </a:pPr>
            <a:r>
              <a:rPr lang="fi-FI" altLang="fi-FI" dirty="0">
                <a:latin typeface="Verdana" panose="020B0604030504040204" pitchFamily="34" charset="0"/>
              </a:rPr>
              <a:t> Kokonaisarvostelutodistuksen (ei vielä päättötodistus, josta käyvät ilmi kaikki suoritetut lukion opintojaksot)</a:t>
            </a:r>
          </a:p>
          <a:p>
            <a:pPr>
              <a:lnSpc>
                <a:spcPct val="150000"/>
              </a:lnSpc>
              <a:spcBef>
                <a:spcPct val="50000"/>
              </a:spcBef>
              <a:buClr>
                <a:srgbClr val="FF0066"/>
              </a:buClr>
              <a:buFont typeface="Symbol" panose="05050102010706020507" pitchFamily="18" charset="2"/>
              <a:buChar char="¨"/>
            </a:pPr>
            <a:r>
              <a:rPr lang="fi-FI" altLang="fi-FI" dirty="0">
                <a:latin typeface="Verdana" panose="020B0604030504040204" pitchFamily="34" charset="0"/>
              </a:rPr>
              <a:t> Osasta opintojaksoja voi valita joko numeroarvostelun tai suoritusmerkinnän. Nämä merkitään kokonaisarvostelutodistuksen kopioon, joka palautetaan kansliaan</a:t>
            </a:r>
          </a:p>
          <a:p>
            <a:pPr>
              <a:lnSpc>
                <a:spcPct val="150000"/>
              </a:lnSpc>
              <a:spcBef>
                <a:spcPct val="50000"/>
              </a:spcBef>
              <a:buClr>
                <a:srgbClr val="FF0066"/>
              </a:buClr>
              <a:buFont typeface="Symbol" panose="05050102010706020507" pitchFamily="18" charset="2"/>
              <a:buChar char="¨"/>
            </a:pPr>
            <a:r>
              <a:rPr lang="fi-FI" altLang="fi-FI" dirty="0">
                <a:latin typeface="Verdana" panose="020B0604030504040204" pitchFamily="34" charset="0"/>
              </a:rPr>
              <a:t> </a:t>
            </a:r>
            <a:r>
              <a:rPr lang="fi-FI" altLang="fi-FI" dirty="0">
                <a:solidFill>
                  <a:srgbClr val="7030A0"/>
                </a:solidFill>
                <a:latin typeface="Verdana" panose="020B0604030504040204" pitchFamily="34" charset="0"/>
              </a:rPr>
              <a:t>YO-TODISTUKSEN SAA MYÖS DIGITAALISENA</a:t>
            </a:r>
          </a:p>
          <a:p>
            <a:pPr>
              <a:lnSpc>
                <a:spcPct val="150000"/>
              </a:lnSpc>
              <a:spcBef>
                <a:spcPct val="50000"/>
              </a:spcBef>
              <a:buClr>
                <a:srgbClr val="FF0066"/>
              </a:buClr>
              <a:buFont typeface="Symbol" panose="05050102010706020507" pitchFamily="18" charset="2"/>
              <a:buChar char="¨"/>
            </a:pPr>
            <a:r>
              <a:rPr lang="fi-FI" altLang="fi-FI" dirty="0">
                <a:latin typeface="Verdana" panose="020B0604030504040204" pitchFamily="34" charset="0"/>
              </a:rPr>
              <a:t>	</a:t>
            </a:r>
          </a:p>
        </p:txBody>
      </p:sp>
      <p:grpSp>
        <p:nvGrpSpPr>
          <p:cNvPr id="2071" name="Group 23"/>
          <p:cNvGrpSpPr>
            <a:grpSpLocks/>
          </p:cNvGrpSpPr>
          <p:nvPr/>
        </p:nvGrpSpPr>
        <p:grpSpPr bwMode="auto">
          <a:xfrm>
            <a:off x="1524000" y="6115050"/>
            <a:ext cx="9144000" cy="742950"/>
            <a:chOff x="0" y="3853"/>
            <a:chExt cx="5760" cy="468"/>
          </a:xfrm>
        </p:grpSpPr>
        <p:sp>
          <p:nvSpPr>
            <p:cNvPr id="2067" name="Rectangle 19"/>
            <p:cNvSpPr>
              <a:spLocks noChangeArrowheads="1"/>
            </p:cNvSpPr>
            <p:nvPr/>
          </p:nvSpPr>
          <p:spPr bwMode="auto">
            <a:xfrm>
              <a:off x="0" y="3967"/>
              <a:ext cx="5760" cy="354"/>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2065" name="Rectangle 17"/>
            <p:cNvSpPr>
              <a:spLocks noChangeArrowheads="1"/>
            </p:cNvSpPr>
            <p:nvPr/>
          </p:nvSpPr>
          <p:spPr bwMode="auto">
            <a:xfrm>
              <a:off x="0" y="3967"/>
              <a:ext cx="5760" cy="14"/>
            </a:xfrm>
            <a:prstGeom prst="rect">
              <a:avLst/>
            </a:prstGeom>
            <a:solidFill>
              <a:srgbClr val="FFB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100" dir="5400000" algn="ctr" rotWithShape="0">
                      <a:srgbClr val="292929">
                        <a:alpha val="50000"/>
                      </a:srgbClr>
                    </a:outerShdw>
                  </a:effectLst>
                </a14:hiddenEffects>
              </a:ext>
            </a:extLst>
          </p:spPr>
          <p:txBody>
            <a:bodyPr wrap="none" anchor="ctr"/>
            <a:lstStyle/>
            <a:p>
              <a:endParaRPr lang="fi-FI"/>
            </a:p>
          </p:txBody>
        </p:sp>
        <p:pic>
          <p:nvPicPr>
            <p:cNvPr id="2066" name="Picture 18" descr="beta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 y="3853"/>
              <a:ext cx="1007"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0" name="Text Box 22"/>
            <p:cNvSpPr txBox="1">
              <a:spLocks noChangeArrowheads="1"/>
            </p:cNvSpPr>
            <p:nvPr/>
          </p:nvSpPr>
          <p:spPr bwMode="auto">
            <a:xfrm>
              <a:off x="2880" y="3974"/>
              <a:ext cx="20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fi-FI" altLang="fi-FI" sz="1400">
                  <a:solidFill>
                    <a:srgbClr val="292929"/>
                  </a:solidFill>
                  <a:latin typeface="Franklin Gothic Heavy" panose="020B0903020102020204" pitchFamily="34" charset="0"/>
                </a:rPr>
                <a:t>Lakeuksilta komiasti maailmalle!</a:t>
              </a:r>
            </a:p>
          </p:txBody>
        </p:sp>
      </p:grpSp>
    </p:spTree>
    <p:extLst>
      <p:ext uri="{BB962C8B-B14F-4D97-AF65-F5344CB8AC3E}">
        <p14:creationId xmlns:p14="http://schemas.microsoft.com/office/powerpoint/2010/main" val="11892820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73" name="Group 25"/>
          <p:cNvGrpSpPr>
            <a:grpSpLocks/>
          </p:cNvGrpSpPr>
          <p:nvPr/>
        </p:nvGrpSpPr>
        <p:grpSpPr bwMode="auto">
          <a:xfrm>
            <a:off x="1364202" y="47206"/>
            <a:ext cx="9144000" cy="1520825"/>
            <a:chOff x="0" y="0"/>
            <a:chExt cx="5760" cy="958"/>
          </a:xfrm>
        </p:grpSpPr>
        <p:sp>
          <p:nvSpPr>
            <p:cNvPr id="2055" name="Rectangle 7"/>
            <p:cNvSpPr>
              <a:spLocks noChangeArrowheads="1"/>
            </p:cNvSpPr>
            <p:nvPr/>
          </p:nvSpPr>
          <p:spPr bwMode="auto">
            <a:xfrm>
              <a:off x="0" y="0"/>
              <a:ext cx="5760" cy="907"/>
            </a:xfrm>
            <a:prstGeom prst="rect">
              <a:avLst/>
            </a:prstGeom>
            <a:solidFill>
              <a:srgbClr val="B9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397000" dir="16200000" sy="-100000" rotWithShape="0">
                      <a:srgbClr val="292929">
                        <a:alpha val="50000"/>
                      </a:srgbClr>
                    </a:outerShdw>
                  </a:effectLst>
                </a14:hiddenEffects>
              </a:ext>
            </a:extLst>
          </p:spPr>
          <p:txBody>
            <a:bodyPr wrap="none" anchor="ctr"/>
            <a:lstStyle/>
            <a:p>
              <a:endParaRPr lang="fi-FI"/>
            </a:p>
          </p:txBody>
        </p:sp>
        <p:sp>
          <p:nvSpPr>
            <p:cNvPr id="2072" name="Rectangle 24"/>
            <p:cNvSpPr>
              <a:spLocks noChangeArrowheads="1"/>
            </p:cNvSpPr>
            <p:nvPr/>
          </p:nvSpPr>
          <p:spPr bwMode="auto">
            <a:xfrm>
              <a:off x="0" y="935"/>
              <a:ext cx="5760" cy="23"/>
            </a:xfrm>
            <a:prstGeom prst="rect">
              <a:avLst/>
            </a:prstGeom>
            <a:solidFill>
              <a:srgbClr val="FFB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100" dir="5400000" algn="ctr" rotWithShape="0">
                      <a:srgbClr val="292929">
                        <a:alpha val="50000"/>
                      </a:srgbClr>
                    </a:outerShdw>
                  </a:effectLst>
                </a14:hiddenEffects>
              </a:ext>
            </a:extLst>
          </p:spPr>
          <p:txBody>
            <a:bodyPr wrap="none" anchor="ctr"/>
            <a:lstStyle/>
            <a:p>
              <a:endParaRPr lang="fi-FI"/>
            </a:p>
          </p:txBody>
        </p:sp>
      </p:grpSp>
      <p:sp>
        <p:nvSpPr>
          <p:cNvPr id="2051" name="Rectangle 3"/>
          <p:cNvSpPr>
            <a:spLocks noGrp="1" noChangeArrowheads="1"/>
          </p:cNvSpPr>
          <p:nvPr>
            <p:ph type="subTitle" idx="1"/>
          </p:nvPr>
        </p:nvSpPr>
        <p:spPr>
          <a:xfrm>
            <a:off x="2413357" y="1766106"/>
            <a:ext cx="6872287" cy="574675"/>
          </a:xfrm>
        </p:spPr>
        <p:txBody>
          <a:bodyPr/>
          <a:lstStyle/>
          <a:p>
            <a:pPr algn="l"/>
            <a:endParaRPr lang="fi-FI" altLang="fi-FI" sz="2800" dirty="0">
              <a:solidFill>
                <a:srgbClr val="1C1C1C"/>
              </a:solidFill>
              <a:latin typeface="Franklin Gothic Heavy" panose="020B0903020102020204" pitchFamily="34" charset="0"/>
            </a:endParaRPr>
          </a:p>
        </p:txBody>
      </p:sp>
      <p:sp>
        <p:nvSpPr>
          <p:cNvPr id="2050" name="Rectangle 2"/>
          <p:cNvSpPr>
            <a:spLocks noGrp="1" noChangeArrowheads="1"/>
          </p:cNvSpPr>
          <p:nvPr>
            <p:ph type="ctrTitle"/>
          </p:nvPr>
        </p:nvSpPr>
        <p:spPr>
          <a:xfrm>
            <a:off x="2135188" y="260351"/>
            <a:ext cx="7772400" cy="1008063"/>
          </a:xfrm>
        </p:spPr>
        <p:txBody>
          <a:bodyPr anchor="ctr">
            <a:normAutofit fontScale="90000"/>
          </a:bodyPr>
          <a:lstStyle/>
          <a:p>
            <a:r>
              <a:rPr lang="fi-FI" altLang="fi-FI" sz="4400" dirty="0">
                <a:solidFill>
                  <a:schemeClr val="bg1"/>
                </a:solidFill>
                <a:latin typeface="Franklin Gothic Demi" panose="020B0703020102020204" pitchFamily="34" charset="0"/>
              </a:rPr>
              <a:t>Abien (50) opintopistekertymä ennen kahta viimeistä periodia</a:t>
            </a:r>
          </a:p>
        </p:txBody>
      </p:sp>
      <p:sp>
        <p:nvSpPr>
          <p:cNvPr id="2059" name="Text Box 11"/>
          <p:cNvSpPr txBox="1">
            <a:spLocks noChangeArrowheads="1"/>
          </p:cNvSpPr>
          <p:nvPr/>
        </p:nvSpPr>
        <p:spPr bwMode="auto">
          <a:xfrm>
            <a:off x="1449388" y="2098478"/>
            <a:ext cx="9143999" cy="161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buClr>
                <a:srgbClr val="FF0066"/>
              </a:buClr>
            </a:pPr>
            <a:r>
              <a:rPr lang="fi-FI" altLang="fi-FI" dirty="0">
                <a:latin typeface="Verdana" panose="020B0604030504040204" pitchFamily="34" charset="0"/>
              </a:rPr>
              <a:t> </a:t>
            </a:r>
          </a:p>
          <a:p>
            <a:pPr lvl="8">
              <a:lnSpc>
                <a:spcPct val="150000"/>
              </a:lnSpc>
              <a:spcBef>
                <a:spcPct val="50000"/>
              </a:spcBef>
              <a:buClr>
                <a:srgbClr val="FF0066"/>
              </a:buClr>
              <a:buFont typeface="Symbol" panose="05050102010706020507" pitchFamily="18" charset="2"/>
              <a:buChar char="¨"/>
            </a:pPr>
            <a:endParaRPr lang="fi-FI" altLang="fi-FI" dirty="0">
              <a:latin typeface="Verdana" panose="020B0604030504040204" pitchFamily="34" charset="0"/>
            </a:endParaRPr>
          </a:p>
          <a:p>
            <a:pPr>
              <a:lnSpc>
                <a:spcPct val="150000"/>
              </a:lnSpc>
              <a:spcBef>
                <a:spcPct val="50000"/>
              </a:spcBef>
              <a:buClr>
                <a:srgbClr val="FF0066"/>
              </a:buClr>
            </a:pPr>
            <a:r>
              <a:rPr lang="fi-FI" altLang="fi-FI" dirty="0">
                <a:latin typeface="Verdana" panose="020B0604030504040204" pitchFamily="34" charset="0"/>
              </a:rPr>
              <a:t>	</a:t>
            </a:r>
          </a:p>
        </p:txBody>
      </p:sp>
      <p:grpSp>
        <p:nvGrpSpPr>
          <p:cNvPr id="2071" name="Group 23"/>
          <p:cNvGrpSpPr>
            <a:grpSpLocks/>
          </p:cNvGrpSpPr>
          <p:nvPr/>
        </p:nvGrpSpPr>
        <p:grpSpPr bwMode="auto">
          <a:xfrm>
            <a:off x="1524000" y="6115050"/>
            <a:ext cx="9144000" cy="742950"/>
            <a:chOff x="0" y="3853"/>
            <a:chExt cx="5760" cy="468"/>
          </a:xfrm>
        </p:grpSpPr>
        <p:sp>
          <p:nvSpPr>
            <p:cNvPr id="2067" name="Rectangle 19"/>
            <p:cNvSpPr>
              <a:spLocks noChangeArrowheads="1"/>
            </p:cNvSpPr>
            <p:nvPr/>
          </p:nvSpPr>
          <p:spPr bwMode="auto">
            <a:xfrm>
              <a:off x="0" y="3967"/>
              <a:ext cx="5760" cy="354"/>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2065" name="Rectangle 17"/>
            <p:cNvSpPr>
              <a:spLocks noChangeArrowheads="1"/>
            </p:cNvSpPr>
            <p:nvPr/>
          </p:nvSpPr>
          <p:spPr bwMode="auto">
            <a:xfrm>
              <a:off x="0" y="3967"/>
              <a:ext cx="5760" cy="14"/>
            </a:xfrm>
            <a:prstGeom prst="rect">
              <a:avLst/>
            </a:prstGeom>
            <a:solidFill>
              <a:srgbClr val="FFB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100" dir="5400000" algn="ctr" rotWithShape="0">
                      <a:srgbClr val="292929">
                        <a:alpha val="50000"/>
                      </a:srgbClr>
                    </a:outerShdw>
                  </a:effectLst>
                </a14:hiddenEffects>
              </a:ext>
            </a:extLst>
          </p:spPr>
          <p:txBody>
            <a:bodyPr wrap="none" anchor="ctr"/>
            <a:lstStyle/>
            <a:p>
              <a:endParaRPr lang="fi-FI"/>
            </a:p>
          </p:txBody>
        </p:sp>
        <p:pic>
          <p:nvPicPr>
            <p:cNvPr id="2066" name="Picture 18" descr="beta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 y="3853"/>
              <a:ext cx="1007"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0" name="Text Box 22"/>
            <p:cNvSpPr txBox="1">
              <a:spLocks noChangeArrowheads="1"/>
            </p:cNvSpPr>
            <p:nvPr/>
          </p:nvSpPr>
          <p:spPr bwMode="auto">
            <a:xfrm>
              <a:off x="2880" y="3974"/>
              <a:ext cx="20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fi-FI" altLang="fi-FI" sz="1400">
                  <a:solidFill>
                    <a:srgbClr val="292929"/>
                  </a:solidFill>
                  <a:latin typeface="Franklin Gothic Heavy" panose="020B0903020102020204" pitchFamily="34" charset="0"/>
                </a:rPr>
                <a:t>Lakeuksilta komiasti maailmalle!</a:t>
              </a:r>
            </a:p>
          </p:txBody>
        </p:sp>
      </p:grpSp>
      <p:graphicFrame>
        <p:nvGraphicFramePr>
          <p:cNvPr id="2" name="Taulukko 2">
            <a:extLst>
              <a:ext uri="{FF2B5EF4-FFF2-40B4-BE49-F238E27FC236}">
                <a16:creationId xmlns:a16="http://schemas.microsoft.com/office/drawing/2014/main" id="{B360A59D-5E3F-4331-B39D-BFAD50EA3F50}"/>
              </a:ext>
            </a:extLst>
          </p:cNvPr>
          <p:cNvGraphicFramePr>
            <a:graphicFrameLocks noGrp="1"/>
          </p:cNvGraphicFramePr>
          <p:nvPr>
            <p:extLst>
              <p:ext uri="{D42A27DB-BD31-4B8C-83A1-F6EECF244321}">
                <p14:modId xmlns:p14="http://schemas.microsoft.com/office/powerpoint/2010/main" val="3090620665"/>
              </p:ext>
            </p:extLst>
          </p:nvPr>
        </p:nvGraphicFramePr>
        <p:xfrm>
          <a:off x="1376313" y="1553777"/>
          <a:ext cx="9131889" cy="3999298"/>
        </p:xfrm>
        <a:graphic>
          <a:graphicData uri="http://schemas.openxmlformats.org/drawingml/2006/table">
            <a:tbl>
              <a:tblPr firstRow="1" bandRow="1">
                <a:tableStyleId>{5C22544A-7EE6-4342-B048-85BDC9FD1C3A}</a:tableStyleId>
              </a:tblPr>
              <a:tblGrid>
                <a:gridCol w="2197305">
                  <a:extLst>
                    <a:ext uri="{9D8B030D-6E8A-4147-A177-3AD203B41FA5}">
                      <a16:colId xmlns:a16="http://schemas.microsoft.com/office/drawing/2014/main" val="3831674662"/>
                    </a:ext>
                  </a:extLst>
                </a:gridCol>
                <a:gridCol w="2311528">
                  <a:extLst>
                    <a:ext uri="{9D8B030D-6E8A-4147-A177-3AD203B41FA5}">
                      <a16:colId xmlns:a16="http://schemas.microsoft.com/office/drawing/2014/main" val="3223220281"/>
                    </a:ext>
                  </a:extLst>
                </a:gridCol>
                <a:gridCol w="2311528">
                  <a:extLst>
                    <a:ext uri="{9D8B030D-6E8A-4147-A177-3AD203B41FA5}">
                      <a16:colId xmlns:a16="http://schemas.microsoft.com/office/drawing/2014/main" val="1409727954"/>
                    </a:ext>
                  </a:extLst>
                </a:gridCol>
                <a:gridCol w="2311528">
                  <a:extLst>
                    <a:ext uri="{9D8B030D-6E8A-4147-A177-3AD203B41FA5}">
                      <a16:colId xmlns:a16="http://schemas.microsoft.com/office/drawing/2014/main" val="3060876421"/>
                    </a:ext>
                  </a:extLst>
                </a:gridCol>
              </a:tblGrid>
              <a:tr h="1713298">
                <a:tc>
                  <a:txBody>
                    <a:bodyPr/>
                    <a:lstStyle/>
                    <a:p>
                      <a:r>
                        <a:rPr lang="fi-FI" sz="2800" dirty="0"/>
                        <a:t>Alle  130 op</a:t>
                      </a:r>
                    </a:p>
                    <a:p>
                      <a:endParaRPr lang="fi-FI" sz="2800" dirty="0"/>
                    </a:p>
                  </a:txBody>
                  <a:tcPr/>
                </a:tc>
                <a:tc>
                  <a:txBody>
                    <a:bodyPr/>
                    <a:lstStyle/>
                    <a:p>
                      <a:r>
                        <a:rPr lang="fi-FI" sz="2800" dirty="0"/>
                        <a:t>130 – 139 op</a:t>
                      </a:r>
                    </a:p>
                    <a:p>
                      <a:endParaRPr lang="fi-FI" sz="2800" dirty="0"/>
                    </a:p>
                    <a:p>
                      <a:endParaRPr lang="fi-FI" sz="2800" dirty="0"/>
                    </a:p>
                  </a:txBody>
                  <a:tcPr/>
                </a:tc>
                <a:tc>
                  <a:txBody>
                    <a:bodyPr/>
                    <a:lstStyle/>
                    <a:p>
                      <a:r>
                        <a:rPr lang="fi-FI" sz="2800" dirty="0"/>
                        <a:t>140 – 149 op</a:t>
                      </a:r>
                    </a:p>
                    <a:p>
                      <a:endParaRPr lang="fi-FI" sz="2800" dirty="0"/>
                    </a:p>
                    <a:p>
                      <a:endParaRPr lang="fi-FI" sz="2800" dirty="0"/>
                    </a:p>
                  </a:txBody>
                  <a:tcPr/>
                </a:tc>
                <a:tc>
                  <a:txBody>
                    <a:bodyPr/>
                    <a:lstStyle/>
                    <a:p>
                      <a:r>
                        <a:rPr lang="fi-FI" sz="2800" dirty="0"/>
                        <a:t>150 + op</a:t>
                      </a:r>
                    </a:p>
                    <a:p>
                      <a:endParaRPr lang="fi-FI" sz="2800" dirty="0"/>
                    </a:p>
                    <a:p>
                      <a:endParaRPr lang="fi-FI" sz="2800" dirty="0"/>
                    </a:p>
                  </a:txBody>
                  <a:tcPr/>
                </a:tc>
                <a:extLst>
                  <a:ext uri="{0D108BD9-81ED-4DB2-BD59-A6C34878D82A}">
                    <a16:rowId xmlns:a16="http://schemas.microsoft.com/office/drawing/2014/main" val="3798911889"/>
                  </a:ext>
                </a:extLst>
              </a:tr>
              <a:tr h="1713298">
                <a:tc>
                  <a:txBody>
                    <a:bodyPr/>
                    <a:lstStyle/>
                    <a:p>
                      <a:r>
                        <a:rPr lang="fi-FI" sz="2400" dirty="0"/>
                        <a:t> 3 abia</a:t>
                      </a:r>
                    </a:p>
                    <a:p>
                      <a:endParaRPr lang="fi-FI" sz="2400" dirty="0"/>
                    </a:p>
                    <a:p>
                      <a:r>
                        <a:rPr lang="fi-FI" sz="2000" dirty="0"/>
                        <a:t>Ohjelma </a:t>
                      </a:r>
                      <a:r>
                        <a:rPr lang="fi-FI" sz="2000" dirty="0">
                          <a:sym typeface="Wingdings" panose="05000000000000000000" pitchFamily="2" charset="2"/>
                        </a:rPr>
                        <a:t> 3½-4v</a:t>
                      </a:r>
                    </a:p>
                    <a:p>
                      <a:endParaRPr lang="fi-FI" sz="2400" dirty="0">
                        <a:sym typeface="Wingdings" panose="05000000000000000000" pitchFamily="2" charset="2"/>
                      </a:endParaRPr>
                    </a:p>
                    <a:p>
                      <a:r>
                        <a:rPr lang="fi-FI" sz="2400" dirty="0"/>
                        <a:t>  6,0 %</a:t>
                      </a:r>
                    </a:p>
                  </a:txBody>
                  <a:tcPr/>
                </a:tc>
                <a:tc>
                  <a:txBody>
                    <a:bodyPr/>
                    <a:lstStyle/>
                    <a:p>
                      <a:r>
                        <a:rPr lang="fi-FI" sz="2400" dirty="0"/>
                        <a:t>8 abia</a:t>
                      </a:r>
                    </a:p>
                    <a:p>
                      <a:endParaRPr lang="fi-FI" sz="2400" dirty="0"/>
                    </a:p>
                    <a:p>
                      <a:endParaRPr lang="fi-FI" sz="2400" dirty="0"/>
                    </a:p>
                    <a:p>
                      <a:endParaRPr lang="fi-FI" sz="2400" dirty="0"/>
                    </a:p>
                    <a:p>
                      <a:r>
                        <a:rPr lang="fi-FI" sz="2400" dirty="0"/>
                        <a:t> 16,0 %</a:t>
                      </a:r>
                    </a:p>
                    <a:p>
                      <a:endParaRPr lang="fi-FI" sz="2400" dirty="0"/>
                    </a:p>
                  </a:txBody>
                  <a:tcPr/>
                </a:tc>
                <a:tc>
                  <a:txBody>
                    <a:bodyPr/>
                    <a:lstStyle/>
                    <a:p>
                      <a:r>
                        <a:rPr lang="fi-FI" sz="2400" dirty="0"/>
                        <a:t>23 abia</a:t>
                      </a:r>
                    </a:p>
                    <a:p>
                      <a:endParaRPr lang="fi-FI" sz="2400" dirty="0"/>
                    </a:p>
                    <a:p>
                      <a:endParaRPr lang="fi-FI" sz="2400" dirty="0"/>
                    </a:p>
                    <a:p>
                      <a:endParaRPr lang="fi-FI" sz="2400" dirty="0"/>
                    </a:p>
                    <a:p>
                      <a:r>
                        <a:rPr lang="fi-FI" sz="2400" dirty="0"/>
                        <a:t> 46,0 %</a:t>
                      </a:r>
                    </a:p>
                  </a:txBody>
                  <a:tcPr/>
                </a:tc>
                <a:tc>
                  <a:txBody>
                    <a:bodyPr/>
                    <a:lstStyle/>
                    <a:p>
                      <a:r>
                        <a:rPr lang="fi-FI" sz="2400" dirty="0"/>
                        <a:t>16 abia</a:t>
                      </a:r>
                    </a:p>
                    <a:p>
                      <a:endParaRPr lang="fi-FI" sz="2400" dirty="0"/>
                    </a:p>
                    <a:p>
                      <a:endParaRPr lang="fi-FI" sz="2400" dirty="0"/>
                    </a:p>
                    <a:p>
                      <a:endParaRPr lang="fi-FI" sz="2400" dirty="0"/>
                    </a:p>
                    <a:p>
                      <a:r>
                        <a:rPr lang="fi-FI" sz="2400" dirty="0"/>
                        <a:t>32,0 %</a:t>
                      </a:r>
                    </a:p>
                  </a:txBody>
                  <a:tcPr/>
                </a:tc>
                <a:extLst>
                  <a:ext uri="{0D108BD9-81ED-4DB2-BD59-A6C34878D82A}">
                    <a16:rowId xmlns:a16="http://schemas.microsoft.com/office/drawing/2014/main" val="348599267"/>
                  </a:ext>
                </a:extLst>
              </a:tr>
            </a:tbl>
          </a:graphicData>
        </a:graphic>
      </p:graphicFrame>
    </p:spTree>
    <p:extLst>
      <p:ext uri="{BB962C8B-B14F-4D97-AF65-F5344CB8AC3E}">
        <p14:creationId xmlns:p14="http://schemas.microsoft.com/office/powerpoint/2010/main" val="8224087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73" name="Group 25"/>
          <p:cNvGrpSpPr>
            <a:grpSpLocks/>
          </p:cNvGrpSpPr>
          <p:nvPr/>
        </p:nvGrpSpPr>
        <p:grpSpPr bwMode="auto">
          <a:xfrm>
            <a:off x="2135189" y="1"/>
            <a:ext cx="7921624" cy="1520825"/>
            <a:chOff x="0" y="0"/>
            <a:chExt cx="5760" cy="958"/>
          </a:xfrm>
        </p:grpSpPr>
        <p:sp>
          <p:nvSpPr>
            <p:cNvPr id="2055" name="Rectangle 7"/>
            <p:cNvSpPr>
              <a:spLocks noChangeArrowheads="1"/>
            </p:cNvSpPr>
            <p:nvPr/>
          </p:nvSpPr>
          <p:spPr bwMode="auto">
            <a:xfrm>
              <a:off x="0" y="0"/>
              <a:ext cx="5760" cy="907"/>
            </a:xfrm>
            <a:prstGeom prst="rect">
              <a:avLst/>
            </a:prstGeom>
            <a:solidFill>
              <a:srgbClr val="B9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397000" dir="16200000" sy="-100000" rotWithShape="0">
                      <a:srgbClr val="292929">
                        <a:alpha val="50000"/>
                      </a:srgbClr>
                    </a:outerShdw>
                  </a:effectLst>
                </a14:hiddenEffects>
              </a:ext>
            </a:extLst>
          </p:spPr>
          <p:txBody>
            <a:bodyPr wrap="none" anchor="ctr"/>
            <a:lstStyle/>
            <a:p>
              <a:endParaRPr lang="fi-FI"/>
            </a:p>
          </p:txBody>
        </p:sp>
        <p:sp>
          <p:nvSpPr>
            <p:cNvPr id="2072" name="Rectangle 24"/>
            <p:cNvSpPr>
              <a:spLocks noChangeArrowheads="1"/>
            </p:cNvSpPr>
            <p:nvPr/>
          </p:nvSpPr>
          <p:spPr bwMode="auto">
            <a:xfrm>
              <a:off x="0" y="935"/>
              <a:ext cx="5760" cy="23"/>
            </a:xfrm>
            <a:prstGeom prst="rect">
              <a:avLst/>
            </a:prstGeom>
            <a:solidFill>
              <a:srgbClr val="FFB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100" dir="5400000" algn="ctr" rotWithShape="0">
                      <a:srgbClr val="292929">
                        <a:alpha val="50000"/>
                      </a:srgbClr>
                    </a:outerShdw>
                  </a:effectLst>
                </a14:hiddenEffects>
              </a:ext>
            </a:extLst>
          </p:spPr>
          <p:txBody>
            <a:bodyPr wrap="none" anchor="ctr"/>
            <a:lstStyle/>
            <a:p>
              <a:endParaRPr lang="fi-FI"/>
            </a:p>
          </p:txBody>
        </p:sp>
      </p:grpSp>
      <p:sp>
        <p:nvSpPr>
          <p:cNvPr id="2051" name="Rectangle 3"/>
          <p:cNvSpPr>
            <a:spLocks noGrp="1" noChangeArrowheads="1"/>
          </p:cNvSpPr>
          <p:nvPr>
            <p:ph type="subTitle" idx="1"/>
          </p:nvPr>
        </p:nvSpPr>
        <p:spPr>
          <a:xfrm>
            <a:off x="2413357" y="1766106"/>
            <a:ext cx="6872287" cy="574675"/>
          </a:xfrm>
        </p:spPr>
        <p:txBody>
          <a:bodyPr/>
          <a:lstStyle/>
          <a:p>
            <a:pPr algn="l"/>
            <a:endParaRPr lang="fi-FI" altLang="fi-FI" sz="2800" dirty="0">
              <a:solidFill>
                <a:srgbClr val="1C1C1C"/>
              </a:solidFill>
              <a:latin typeface="Franklin Gothic Heavy" panose="020B0903020102020204" pitchFamily="34" charset="0"/>
            </a:endParaRPr>
          </a:p>
        </p:txBody>
      </p:sp>
      <p:sp>
        <p:nvSpPr>
          <p:cNvPr id="2050" name="Rectangle 2"/>
          <p:cNvSpPr>
            <a:spLocks noGrp="1" noChangeArrowheads="1"/>
          </p:cNvSpPr>
          <p:nvPr>
            <p:ph type="ctrTitle"/>
          </p:nvPr>
        </p:nvSpPr>
        <p:spPr>
          <a:xfrm>
            <a:off x="2135188" y="260351"/>
            <a:ext cx="7772400" cy="1008063"/>
          </a:xfrm>
        </p:spPr>
        <p:txBody>
          <a:bodyPr anchor="ctr"/>
          <a:lstStyle/>
          <a:p>
            <a:r>
              <a:rPr lang="fi-FI" altLang="fi-FI" sz="4400" dirty="0">
                <a:solidFill>
                  <a:schemeClr val="bg1"/>
                </a:solidFill>
                <a:latin typeface="Franklin Gothic Demi" panose="020B0703020102020204" pitchFamily="34" charset="0"/>
              </a:rPr>
              <a:t> Menestyneenä maalissa!</a:t>
            </a:r>
          </a:p>
        </p:txBody>
      </p:sp>
      <p:grpSp>
        <p:nvGrpSpPr>
          <p:cNvPr id="2071" name="Group 23"/>
          <p:cNvGrpSpPr>
            <a:grpSpLocks/>
          </p:cNvGrpSpPr>
          <p:nvPr/>
        </p:nvGrpSpPr>
        <p:grpSpPr bwMode="auto">
          <a:xfrm>
            <a:off x="1524000" y="6115050"/>
            <a:ext cx="9144000" cy="742950"/>
            <a:chOff x="0" y="3853"/>
            <a:chExt cx="5760" cy="468"/>
          </a:xfrm>
        </p:grpSpPr>
        <p:sp>
          <p:nvSpPr>
            <p:cNvPr id="2067" name="Rectangle 19"/>
            <p:cNvSpPr>
              <a:spLocks noChangeArrowheads="1"/>
            </p:cNvSpPr>
            <p:nvPr/>
          </p:nvSpPr>
          <p:spPr bwMode="auto">
            <a:xfrm>
              <a:off x="0" y="3967"/>
              <a:ext cx="5760" cy="354"/>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2065" name="Rectangle 17"/>
            <p:cNvSpPr>
              <a:spLocks noChangeArrowheads="1"/>
            </p:cNvSpPr>
            <p:nvPr/>
          </p:nvSpPr>
          <p:spPr bwMode="auto">
            <a:xfrm>
              <a:off x="0" y="3967"/>
              <a:ext cx="5760" cy="14"/>
            </a:xfrm>
            <a:prstGeom prst="rect">
              <a:avLst/>
            </a:prstGeom>
            <a:solidFill>
              <a:srgbClr val="FFB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100" dir="5400000" algn="ctr" rotWithShape="0">
                      <a:srgbClr val="292929">
                        <a:alpha val="50000"/>
                      </a:srgbClr>
                    </a:outerShdw>
                  </a:effectLst>
                </a14:hiddenEffects>
              </a:ext>
            </a:extLst>
          </p:spPr>
          <p:txBody>
            <a:bodyPr wrap="none" anchor="ctr"/>
            <a:lstStyle/>
            <a:p>
              <a:endParaRPr lang="fi-FI"/>
            </a:p>
          </p:txBody>
        </p:sp>
        <p:pic>
          <p:nvPicPr>
            <p:cNvPr id="2066" name="Picture 18" descr="beta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 y="3853"/>
              <a:ext cx="1007"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0" name="Text Box 22"/>
            <p:cNvSpPr txBox="1">
              <a:spLocks noChangeArrowheads="1"/>
            </p:cNvSpPr>
            <p:nvPr/>
          </p:nvSpPr>
          <p:spPr bwMode="auto">
            <a:xfrm>
              <a:off x="2880" y="3974"/>
              <a:ext cx="20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fi-FI" altLang="fi-FI" sz="1400">
                  <a:solidFill>
                    <a:srgbClr val="292929"/>
                  </a:solidFill>
                  <a:latin typeface="Franklin Gothic Heavy" panose="020B0903020102020204" pitchFamily="34" charset="0"/>
                </a:rPr>
                <a:t>Lakeuksilta komiasti maailmalle!</a:t>
              </a:r>
            </a:p>
          </p:txBody>
        </p:sp>
      </p:grpSp>
      <p:pic>
        <p:nvPicPr>
          <p:cNvPr id="2" name="Kuva 1">
            <a:extLst>
              <a:ext uri="{FF2B5EF4-FFF2-40B4-BE49-F238E27FC236}">
                <a16:creationId xmlns:a16="http://schemas.microsoft.com/office/drawing/2014/main" id="{602CC8B0-AE06-E236-DFD3-40A8201CA1FE}"/>
              </a:ext>
            </a:extLst>
          </p:cNvPr>
          <p:cNvPicPr>
            <a:picLocks noChangeAspect="1"/>
          </p:cNvPicPr>
          <p:nvPr/>
        </p:nvPicPr>
        <p:blipFill>
          <a:blip r:embed="rId4"/>
          <a:stretch>
            <a:fillRect/>
          </a:stretch>
        </p:blipFill>
        <p:spPr>
          <a:xfrm>
            <a:off x="2135188" y="1522173"/>
            <a:ext cx="7921624" cy="4510044"/>
          </a:xfrm>
          <a:prstGeom prst="rect">
            <a:avLst/>
          </a:prstGeom>
        </p:spPr>
      </p:pic>
    </p:spTree>
    <p:extLst>
      <p:ext uri="{BB962C8B-B14F-4D97-AF65-F5344CB8AC3E}">
        <p14:creationId xmlns:p14="http://schemas.microsoft.com/office/powerpoint/2010/main" val="2021810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73" name="Group 25"/>
          <p:cNvGrpSpPr>
            <a:grpSpLocks/>
          </p:cNvGrpSpPr>
          <p:nvPr/>
        </p:nvGrpSpPr>
        <p:grpSpPr bwMode="auto">
          <a:xfrm>
            <a:off x="1524000" y="1"/>
            <a:ext cx="9144000" cy="1520825"/>
            <a:chOff x="0" y="0"/>
            <a:chExt cx="5760" cy="958"/>
          </a:xfrm>
        </p:grpSpPr>
        <p:sp>
          <p:nvSpPr>
            <p:cNvPr id="2055" name="Rectangle 7"/>
            <p:cNvSpPr>
              <a:spLocks noChangeArrowheads="1"/>
            </p:cNvSpPr>
            <p:nvPr/>
          </p:nvSpPr>
          <p:spPr bwMode="auto">
            <a:xfrm>
              <a:off x="0" y="0"/>
              <a:ext cx="5760" cy="907"/>
            </a:xfrm>
            <a:prstGeom prst="rect">
              <a:avLst/>
            </a:prstGeom>
            <a:solidFill>
              <a:srgbClr val="B9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397000" dir="16200000" sy="-100000" rotWithShape="0">
                      <a:srgbClr val="292929">
                        <a:alpha val="50000"/>
                      </a:srgbClr>
                    </a:outerShdw>
                  </a:effectLst>
                </a14:hiddenEffects>
              </a:ext>
            </a:extLst>
          </p:spPr>
          <p:txBody>
            <a:bodyPr wrap="none" anchor="ctr"/>
            <a:lstStyle/>
            <a:p>
              <a:endParaRPr lang="fi-FI"/>
            </a:p>
          </p:txBody>
        </p:sp>
        <p:sp>
          <p:nvSpPr>
            <p:cNvPr id="2072" name="Rectangle 24"/>
            <p:cNvSpPr>
              <a:spLocks noChangeArrowheads="1"/>
            </p:cNvSpPr>
            <p:nvPr/>
          </p:nvSpPr>
          <p:spPr bwMode="auto">
            <a:xfrm>
              <a:off x="0" y="935"/>
              <a:ext cx="5760" cy="23"/>
            </a:xfrm>
            <a:prstGeom prst="rect">
              <a:avLst/>
            </a:prstGeom>
            <a:solidFill>
              <a:srgbClr val="FFB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100" dir="5400000" algn="ctr" rotWithShape="0">
                      <a:srgbClr val="292929">
                        <a:alpha val="50000"/>
                      </a:srgbClr>
                    </a:outerShdw>
                  </a:effectLst>
                </a14:hiddenEffects>
              </a:ext>
            </a:extLst>
          </p:spPr>
          <p:txBody>
            <a:bodyPr wrap="none" anchor="ctr"/>
            <a:lstStyle/>
            <a:p>
              <a:endParaRPr lang="fi-FI"/>
            </a:p>
          </p:txBody>
        </p:sp>
      </p:grpSp>
      <p:sp>
        <p:nvSpPr>
          <p:cNvPr id="2051" name="Rectangle 3"/>
          <p:cNvSpPr>
            <a:spLocks noGrp="1" noChangeArrowheads="1"/>
          </p:cNvSpPr>
          <p:nvPr>
            <p:ph type="subTitle" idx="1"/>
          </p:nvPr>
        </p:nvSpPr>
        <p:spPr>
          <a:xfrm>
            <a:off x="2424114" y="1776698"/>
            <a:ext cx="6872287" cy="574675"/>
          </a:xfrm>
        </p:spPr>
        <p:txBody>
          <a:bodyPr>
            <a:normAutofit/>
          </a:bodyPr>
          <a:lstStyle/>
          <a:p>
            <a:endParaRPr lang="fi-FI" altLang="fi-FI" sz="2800" dirty="0">
              <a:solidFill>
                <a:srgbClr val="1C1C1C"/>
              </a:solidFill>
              <a:latin typeface="Franklin Gothic Heavy" panose="020B0903020102020204" pitchFamily="34" charset="0"/>
            </a:endParaRPr>
          </a:p>
        </p:txBody>
      </p:sp>
      <p:sp>
        <p:nvSpPr>
          <p:cNvPr id="2050" name="Rectangle 2"/>
          <p:cNvSpPr>
            <a:spLocks noGrp="1" noChangeArrowheads="1"/>
          </p:cNvSpPr>
          <p:nvPr>
            <p:ph type="ctrTitle"/>
          </p:nvPr>
        </p:nvSpPr>
        <p:spPr>
          <a:xfrm>
            <a:off x="2135188" y="260351"/>
            <a:ext cx="7772400" cy="1008063"/>
          </a:xfrm>
        </p:spPr>
        <p:txBody>
          <a:bodyPr anchor="ctr"/>
          <a:lstStyle/>
          <a:p>
            <a:r>
              <a:rPr lang="fi-FI" altLang="fi-FI" sz="4400" dirty="0">
                <a:solidFill>
                  <a:schemeClr val="bg1"/>
                </a:solidFill>
                <a:latin typeface="Franklin Gothic Demi" panose="020B0703020102020204" pitchFamily="34" charset="0"/>
              </a:rPr>
              <a:t>Vanhempainillan ohjelma</a:t>
            </a:r>
          </a:p>
        </p:txBody>
      </p:sp>
      <p:sp>
        <p:nvSpPr>
          <p:cNvPr id="2059" name="Text Box 11"/>
          <p:cNvSpPr txBox="1">
            <a:spLocks noChangeArrowheads="1"/>
          </p:cNvSpPr>
          <p:nvPr/>
        </p:nvSpPr>
        <p:spPr bwMode="auto">
          <a:xfrm>
            <a:off x="1507526" y="1589904"/>
            <a:ext cx="9506464" cy="4883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buClr>
                <a:srgbClr val="FF0066"/>
              </a:buClr>
            </a:pPr>
            <a:endParaRPr lang="fi-FI" altLang="fi-FI" dirty="0">
              <a:latin typeface="Verdana" panose="020B0604030504040204" pitchFamily="34" charset="0"/>
            </a:endParaRPr>
          </a:p>
          <a:p>
            <a:pPr>
              <a:lnSpc>
                <a:spcPct val="150000"/>
              </a:lnSpc>
              <a:spcBef>
                <a:spcPct val="50000"/>
              </a:spcBef>
              <a:buClr>
                <a:srgbClr val="FF0066"/>
              </a:buClr>
              <a:buFont typeface="Symbol" panose="05050102010706020507" pitchFamily="18" charset="2"/>
              <a:buChar char="¨"/>
            </a:pPr>
            <a:r>
              <a:rPr lang="fi-FI" altLang="fi-FI" dirty="0">
                <a:latin typeface="Verdana" panose="020B0604030504040204" pitchFamily="34" charset="0"/>
              </a:rPr>
              <a:t> Klo 18.00-18.05 Ilja Renko: </a:t>
            </a:r>
            <a:r>
              <a:rPr lang="fi-FI" altLang="fi-FI" i="1" dirty="0" err="1">
                <a:latin typeface="Verdana" panose="020B0604030504040204" pitchFamily="34" charset="0"/>
              </a:rPr>
              <a:t>Waltz</a:t>
            </a:r>
            <a:r>
              <a:rPr lang="fi-FI" altLang="fi-FI" i="1" dirty="0">
                <a:latin typeface="Verdana" panose="020B0604030504040204" pitchFamily="34" charset="0"/>
              </a:rPr>
              <a:t> No.2; Dmitri Šostakovit</a:t>
            </a:r>
            <a:r>
              <a:rPr lang="fi-FI" altLang="fi-FI" i="1" dirty="0">
                <a:latin typeface="Calibri" panose="020F0502020204030204" pitchFamily="34" charset="0"/>
                <a:cs typeface="Calibri" panose="020F0502020204030204" pitchFamily="34" charset="0"/>
              </a:rPr>
              <a:t>š</a:t>
            </a:r>
            <a:endParaRPr lang="fi-FI" altLang="fi-FI" i="1" dirty="0">
              <a:latin typeface="Verdana" panose="020B0604030504040204" pitchFamily="34" charset="0"/>
            </a:endParaRPr>
          </a:p>
          <a:p>
            <a:pPr>
              <a:lnSpc>
                <a:spcPct val="150000"/>
              </a:lnSpc>
              <a:spcBef>
                <a:spcPct val="50000"/>
              </a:spcBef>
              <a:buClr>
                <a:srgbClr val="FF0066"/>
              </a:buClr>
              <a:buFont typeface="Symbol" panose="05050102010706020507" pitchFamily="18" charset="2"/>
              <a:buChar char="¨"/>
            </a:pPr>
            <a:r>
              <a:rPr lang="fi-FI" altLang="fi-FI" dirty="0">
                <a:latin typeface="Verdana" panose="020B0604030504040204" pitchFamily="34" charset="0"/>
              </a:rPr>
              <a:t> Klo 18.05-18.45 </a:t>
            </a:r>
          </a:p>
          <a:p>
            <a:pPr lvl="1">
              <a:lnSpc>
                <a:spcPct val="150000"/>
              </a:lnSpc>
              <a:spcBef>
                <a:spcPct val="50000"/>
              </a:spcBef>
              <a:buClr>
                <a:srgbClr val="FF0066"/>
              </a:buClr>
              <a:buFont typeface="Symbol" panose="05050102010706020507" pitchFamily="18" charset="2"/>
              <a:buChar char="¨"/>
            </a:pPr>
            <a:r>
              <a:rPr lang="fi-FI" altLang="fi-FI" dirty="0">
                <a:latin typeface="Verdana" panose="020B0604030504040204" pitchFamily="34" charset="0"/>
              </a:rPr>
              <a:t>Rehtori Toni Uusimäki: Kohti kevään 2026 ylioppilaskokeita</a:t>
            </a:r>
          </a:p>
          <a:p>
            <a:pPr>
              <a:lnSpc>
                <a:spcPct val="150000"/>
              </a:lnSpc>
              <a:spcBef>
                <a:spcPct val="50000"/>
              </a:spcBef>
              <a:buClr>
                <a:srgbClr val="FF0066"/>
              </a:buClr>
              <a:buFont typeface="Symbol" panose="05050102010706020507" pitchFamily="18" charset="2"/>
              <a:buChar char="¨"/>
            </a:pPr>
            <a:r>
              <a:rPr lang="fi-FI" altLang="fi-FI" dirty="0">
                <a:latin typeface="Verdana" panose="020B0604030504040204" pitchFamily="34" charset="0"/>
              </a:rPr>
              <a:t> Klo 18.45-19.30</a:t>
            </a:r>
          </a:p>
          <a:p>
            <a:pPr lvl="1">
              <a:lnSpc>
                <a:spcPct val="150000"/>
              </a:lnSpc>
              <a:spcBef>
                <a:spcPct val="50000"/>
              </a:spcBef>
              <a:buClr>
                <a:srgbClr val="FF0066"/>
              </a:buClr>
              <a:buFont typeface="Symbol" panose="05050102010706020507" pitchFamily="18" charset="2"/>
              <a:buChar char="¨"/>
            </a:pPr>
            <a:r>
              <a:rPr lang="fi-FI" altLang="fi-FI" dirty="0">
                <a:latin typeface="Verdana" panose="020B0604030504040204" pitchFamily="34" charset="0"/>
              </a:rPr>
              <a:t> Opinto-ohjaaja Henna Teikari: Yhteishaku ja abien jatko-opinnot</a:t>
            </a:r>
          </a:p>
          <a:p>
            <a:pPr>
              <a:lnSpc>
                <a:spcPct val="150000"/>
              </a:lnSpc>
              <a:spcBef>
                <a:spcPct val="50000"/>
              </a:spcBef>
              <a:buClr>
                <a:srgbClr val="FF0066"/>
              </a:buClr>
              <a:buFont typeface="Symbol" panose="05050102010706020507" pitchFamily="18" charset="2"/>
              <a:buChar char="¨"/>
            </a:pPr>
            <a:r>
              <a:rPr lang="fi-FI" altLang="fi-FI" dirty="0">
                <a:latin typeface="Verdana" panose="020B0604030504040204" pitchFamily="34" charset="0"/>
              </a:rPr>
              <a:t>Klo 19.30-20.00 Ryhmänohjaajat: Kulunut lukuvuosi abiturienteilla</a:t>
            </a:r>
          </a:p>
          <a:p>
            <a:pPr lvl="1">
              <a:lnSpc>
                <a:spcPct val="150000"/>
              </a:lnSpc>
              <a:spcBef>
                <a:spcPct val="50000"/>
              </a:spcBef>
              <a:buClr>
                <a:srgbClr val="FF0066"/>
              </a:buClr>
              <a:buFont typeface="Symbol" panose="05050102010706020507" pitchFamily="18" charset="2"/>
              <a:buChar char="¨"/>
            </a:pPr>
            <a:r>
              <a:rPr lang="fi-FI" altLang="fi-FI" dirty="0">
                <a:latin typeface="Verdana" panose="020B0604030504040204" pitchFamily="34" charset="0"/>
              </a:rPr>
              <a:t> Kirsi Koivumäki 23A/auditorio, Janne Ylinen 23B/B236</a:t>
            </a:r>
          </a:p>
          <a:p>
            <a:pPr>
              <a:lnSpc>
                <a:spcPct val="150000"/>
              </a:lnSpc>
              <a:spcBef>
                <a:spcPct val="50000"/>
              </a:spcBef>
              <a:buClr>
                <a:srgbClr val="FF0066"/>
              </a:buClr>
              <a:buFont typeface="Symbol" panose="05050102010706020507" pitchFamily="18" charset="2"/>
              <a:buChar char="¨"/>
            </a:pPr>
            <a:endParaRPr lang="fi-FI" altLang="fi-FI" dirty="0">
              <a:latin typeface="Verdana" panose="020B0604030504040204" pitchFamily="34" charset="0"/>
            </a:endParaRPr>
          </a:p>
        </p:txBody>
      </p:sp>
      <p:grpSp>
        <p:nvGrpSpPr>
          <p:cNvPr id="2071" name="Group 23"/>
          <p:cNvGrpSpPr>
            <a:grpSpLocks/>
          </p:cNvGrpSpPr>
          <p:nvPr/>
        </p:nvGrpSpPr>
        <p:grpSpPr bwMode="auto">
          <a:xfrm>
            <a:off x="1524000" y="6115050"/>
            <a:ext cx="9144000" cy="742950"/>
            <a:chOff x="0" y="3853"/>
            <a:chExt cx="5760" cy="468"/>
          </a:xfrm>
        </p:grpSpPr>
        <p:sp>
          <p:nvSpPr>
            <p:cNvPr id="2067" name="Rectangle 19"/>
            <p:cNvSpPr>
              <a:spLocks noChangeArrowheads="1"/>
            </p:cNvSpPr>
            <p:nvPr/>
          </p:nvSpPr>
          <p:spPr bwMode="auto">
            <a:xfrm>
              <a:off x="0" y="3967"/>
              <a:ext cx="5760" cy="354"/>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2065" name="Rectangle 17"/>
            <p:cNvSpPr>
              <a:spLocks noChangeArrowheads="1"/>
            </p:cNvSpPr>
            <p:nvPr/>
          </p:nvSpPr>
          <p:spPr bwMode="auto">
            <a:xfrm>
              <a:off x="0" y="3967"/>
              <a:ext cx="5760" cy="14"/>
            </a:xfrm>
            <a:prstGeom prst="rect">
              <a:avLst/>
            </a:prstGeom>
            <a:solidFill>
              <a:srgbClr val="FFB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100" dir="5400000" algn="ctr" rotWithShape="0">
                      <a:srgbClr val="292929">
                        <a:alpha val="50000"/>
                      </a:srgbClr>
                    </a:outerShdw>
                  </a:effectLst>
                </a14:hiddenEffects>
              </a:ext>
            </a:extLst>
          </p:spPr>
          <p:txBody>
            <a:bodyPr wrap="none" anchor="ctr"/>
            <a:lstStyle/>
            <a:p>
              <a:endParaRPr lang="fi-FI"/>
            </a:p>
          </p:txBody>
        </p:sp>
        <p:pic>
          <p:nvPicPr>
            <p:cNvPr id="2066" name="Picture 18" descr="beta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 y="3853"/>
              <a:ext cx="1007"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0" name="Text Box 22"/>
            <p:cNvSpPr txBox="1">
              <a:spLocks noChangeArrowheads="1"/>
            </p:cNvSpPr>
            <p:nvPr/>
          </p:nvSpPr>
          <p:spPr bwMode="auto">
            <a:xfrm>
              <a:off x="2880" y="3974"/>
              <a:ext cx="20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fi-FI" altLang="fi-FI" sz="1400">
                  <a:solidFill>
                    <a:srgbClr val="292929"/>
                  </a:solidFill>
                  <a:latin typeface="Franklin Gothic Heavy" panose="020B0903020102020204" pitchFamily="34" charset="0"/>
                </a:rPr>
                <a:t>Lakeuksilta komiasti maailmalle!</a:t>
              </a:r>
            </a:p>
          </p:txBody>
        </p:sp>
      </p:grpSp>
    </p:spTree>
    <p:extLst>
      <p:ext uri="{BB962C8B-B14F-4D97-AF65-F5344CB8AC3E}">
        <p14:creationId xmlns:p14="http://schemas.microsoft.com/office/powerpoint/2010/main" val="1779336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73" name="Group 25"/>
          <p:cNvGrpSpPr>
            <a:grpSpLocks/>
          </p:cNvGrpSpPr>
          <p:nvPr/>
        </p:nvGrpSpPr>
        <p:grpSpPr bwMode="auto">
          <a:xfrm>
            <a:off x="1524000" y="1"/>
            <a:ext cx="9144000" cy="922637"/>
            <a:chOff x="0" y="0"/>
            <a:chExt cx="5760" cy="958"/>
          </a:xfrm>
        </p:grpSpPr>
        <p:sp>
          <p:nvSpPr>
            <p:cNvPr id="2055" name="Rectangle 7"/>
            <p:cNvSpPr>
              <a:spLocks noChangeArrowheads="1"/>
            </p:cNvSpPr>
            <p:nvPr/>
          </p:nvSpPr>
          <p:spPr bwMode="auto">
            <a:xfrm>
              <a:off x="0" y="0"/>
              <a:ext cx="5760" cy="907"/>
            </a:xfrm>
            <a:prstGeom prst="rect">
              <a:avLst/>
            </a:prstGeom>
            <a:solidFill>
              <a:srgbClr val="B9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397000" dir="16200000" sy="-100000" rotWithShape="0">
                      <a:srgbClr val="292929">
                        <a:alpha val="50000"/>
                      </a:srgbClr>
                    </a:outerShdw>
                  </a:effectLst>
                </a14:hiddenEffects>
              </a:ext>
            </a:extLst>
          </p:spPr>
          <p:txBody>
            <a:bodyPr wrap="none" anchor="ctr"/>
            <a:lstStyle/>
            <a:p>
              <a:endParaRPr lang="fi-FI"/>
            </a:p>
          </p:txBody>
        </p:sp>
        <p:sp>
          <p:nvSpPr>
            <p:cNvPr id="2072" name="Rectangle 24"/>
            <p:cNvSpPr>
              <a:spLocks noChangeArrowheads="1"/>
            </p:cNvSpPr>
            <p:nvPr/>
          </p:nvSpPr>
          <p:spPr bwMode="auto">
            <a:xfrm>
              <a:off x="0" y="935"/>
              <a:ext cx="5760" cy="23"/>
            </a:xfrm>
            <a:prstGeom prst="rect">
              <a:avLst/>
            </a:prstGeom>
            <a:solidFill>
              <a:srgbClr val="FFB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100" dir="5400000" algn="ctr" rotWithShape="0">
                      <a:srgbClr val="292929">
                        <a:alpha val="50000"/>
                      </a:srgbClr>
                    </a:outerShdw>
                  </a:effectLst>
                </a14:hiddenEffects>
              </a:ext>
            </a:extLst>
          </p:spPr>
          <p:txBody>
            <a:bodyPr wrap="none" anchor="ctr"/>
            <a:lstStyle/>
            <a:p>
              <a:endParaRPr lang="fi-FI"/>
            </a:p>
          </p:txBody>
        </p:sp>
      </p:grpSp>
      <p:sp>
        <p:nvSpPr>
          <p:cNvPr id="2050" name="Rectangle 2"/>
          <p:cNvSpPr>
            <a:spLocks noGrp="1" noChangeArrowheads="1"/>
          </p:cNvSpPr>
          <p:nvPr>
            <p:ph type="ctrTitle"/>
          </p:nvPr>
        </p:nvSpPr>
        <p:spPr>
          <a:xfrm>
            <a:off x="2135188" y="1"/>
            <a:ext cx="7772400" cy="1268414"/>
          </a:xfrm>
        </p:spPr>
        <p:txBody>
          <a:bodyPr anchor="ctr"/>
          <a:lstStyle/>
          <a:p>
            <a:r>
              <a:rPr lang="fi-FI" altLang="fi-FI" sz="4400" dirty="0">
                <a:solidFill>
                  <a:schemeClr val="bg1"/>
                </a:solidFill>
                <a:latin typeface="Franklin Gothic Demi" panose="020B0703020102020204" pitchFamily="34" charset="0"/>
              </a:rPr>
              <a:t>Ylioppilastutkinnon tehtävät</a:t>
            </a:r>
          </a:p>
        </p:txBody>
      </p:sp>
      <p:sp>
        <p:nvSpPr>
          <p:cNvPr id="2059" name="Text Box 11"/>
          <p:cNvSpPr txBox="1">
            <a:spLocks noChangeArrowheads="1"/>
          </p:cNvSpPr>
          <p:nvPr/>
        </p:nvSpPr>
        <p:spPr bwMode="auto">
          <a:xfrm>
            <a:off x="1524000" y="2555876"/>
            <a:ext cx="9143999" cy="451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buClr>
                <a:srgbClr val="FF0066"/>
              </a:buClr>
            </a:pPr>
            <a:r>
              <a:rPr lang="fi-FI" altLang="fi-FI" dirty="0">
                <a:latin typeface="Verdana" panose="020B0604030504040204" pitchFamily="34" charset="0"/>
              </a:rPr>
              <a:t> </a:t>
            </a:r>
          </a:p>
        </p:txBody>
      </p:sp>
      <p:grpSp>
        <p:nvGrpSpPr>
          <p:cNvPr id="2071" name="Group 23"/>
          <p:cNvGrpSpPr>
            <a:grpSpLocks/>
          </p:cNvGrpSpPr>
          <p:nvPr/>
        </p:nvGrpSpPr>
        <p:grpSpPr bwMode="auto">
          <a:xfrm>
            <a:off x="1524000" y="6115050"/>
            <a:ext cx="9144000" cy="742950"/>
            <a:chOff x="0" y="3853"/>
            <a:chExt cx="5760" cy="468"/>
          </a:xfrm>
        </p:grpSpPr>
        <p:sp>
          <p:nvSpPr>
            <p:cNvPr id="2067" name="Rectangle 19"/>
            <p:cNvSpPr>
              <a:spLocks noChangeArrowheads="1"/>
            </p:cNvSpPr>
            <p:nvPr/>
          </p:nvSpPr>
          <p:spPr bwMode="auto">
            <a:xfrm>
              <a:off x="0" y="3967"/>
              <a:ext cx="5760" cy="354"/>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2065" name="Rectangle 17"/>
            <p:cNvSpPr>
              <a:spLocks noChangeArrowheads="1"/>
            </p:cNvSpPr>
            <p:nvPr/>
          </p:nvSpPr>
          <p:spPr bwMode="auto">
            <a:xfrm>
              <a:off x="0" y="3967"/>
              <a:ext cx="5760" cy="14"/>
            </a:xfrm>
            <a:prstGeom prst="rect">
              <a:avLst/>
            </a:prstGeom>
            <a:solidFill>
              <a:srgbClr val="FFB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100" dir="5400000" algn="ctr" rotWithShape="0">
                      <a:srgbClr val="292929">
                        <a:alpha val="50000"/>
                      </a:srgbClr>
                    </a:outerShdw>
                  </a:effectLst>
                </a14:hiddenEffects>
              </a:ext>
            </a:extLst>
          </p:spPr>
          <p:txBody>
            <a:bodyPr wrap="none" anchor="ctr"/>
            <a:lstStyle/>
            <a:p>
              <a:endParaRPr lang="fi-FI"/>
            </a:p>
          </p:txBody>
        </p:sp>
        <p:pic>
          <p:nvPicPr>
            <p:cNvPr id="2066" name="Picture 18" descr="beta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 y="3853"/>
              <a:ext cx="1007"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0" name="Text Box 22"/>
            <p:cNvSpPr txBox="1">
              <a:spLocks noChangeArrowheads="1"/>
            </p:cNvSpPr>
            <p:nvPr/>
          </p:nvSpPr>
          <p:spPr bwMode="auto">
            <a:xfrm>
              <a:off x="2880" y="3974"/>
              <a:ext cx="20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fi-FI" altLang="fi-FI" sz="1400">
                  <a:solidFill>
                    <a:srgbClr val="292929"/>
                  </a:solidFill>
                  <a:latin typeface="Franklin Gothic Heavy" panose="020B0903020102020204" pitchFamily="34" charset="0"/>
                </a:rPr>
                <a:t>Lakeuksilta komiasti maailmalle!</a:t>
              </a:r>
            </a:p>
          </p:txBody>
        </p:sp>
      </p:grpSp>
      <p:sp>
        <p:nvSpPr>
          <p:cNvPr id="14" name="Tekstikehys 13"/>
          <p:cNvSpPr txBox="1"/>
          <p:nvPr/>
        </p:nvSpPr>
        <p:spPr>
          <a:xfrm>
            <a:off x="1655805" y="1120346"/>
            <a:ext cx="4020065" cy="4850559"/>
          </a:xfrm>
          <a:prstGeom prst="rect">
            <a:avLst/>
          </a:prstGeom>
          <a:noFill/>
        </p:spPr>
        <p:txBody>
          <a:bodyPr wrap="square" rtlCol="0">
            <a:spAutoFit/>
          </a:bodyPr>
          <a:lstStyle/>
          <a:p>
            <a:pPr>
              <a:lnSpc>
                <a:spcPct val="80000"/>
              </a:lnSpc>
              <a:buFont typeface="Arial" pitchFamily="34" charset="0"/>
              <a:buChar char="•"/>
            </a:pPr>
            <a:r>
              <a:rPr lang="fi-FI" sz="2800" dirty="0"/>
              <a:t> kypsyyskoe </a:t>
            </a:r>
          </a:p>
          <a:p>
            <a:pPr>
              <a:lnSpc>
                <a:spcPct val="80000"/>
              </a:lnSpc>
              <a:buFont typeface="Arial" pitchFamily="34" charset="0"/>
              <a:buChar char="•"/>
            </a:pPr>
            <a:r>
              <a:rPr lang="fi-FI" sz="2800" dirty="0"/>
              <a:t> antaa yleisen  korkeakoulukelpoisuuden</a:t>
            </a:r>
          </a:p>
          <a:p>
            <a:pPr>
              <a:lnSpc>
                <a:spcPct val="80000"/>
              </a:lnSpc>
              <a:buFont typeface="Arial" pitchFamily="34" charset="0"/>
              <a:buChar char="•"/>
            </a:pPr>
            <a:r>
              <a:rPr lang="fi-FI" sz="2800" dirty="0"/>
              <a:t> toimii valintaperusteena</a:t>
            </a:r>
          </a:p>
          <a:p>
            <a:pPr>
              <a:lnSpc>
                <a:spcPct val="80000"/>
              </a:lnSpc>
              <a:buClr>
                <a:schemeClr val="tx1"/>
              </a:buClr>
            </a:pPr>
            <a:r>
              <a:rPr lang="fi-FI" sz="2800" dirty="0"/>
              <a:t>   jatko-opintoihin</a:t>
            </a:r>
          </a:p>
          <a:p>
            <a:pPr>
              <a:lnSpc>
                <a:spcPct val="80000"/>
              </a:lnSpc>
              <a:buFont typeface="Arial" pitchFamily="34" charset="0"/>
              <a:buChar char="•"/>
            </a:pPr>
            <a:r>
              <a:rPr lang="fi-FI" sz="2800" dirty="0"/>
              <a:t> avaa kansainvälisiä opiskelumahdollisuuksia</a:t>
            </a:r>
          </a:p>
          <a:p>
            <a:pPr>
              <a:lnSpc>
                <a:spcPct val="80000"/>
              </a:lnSpc>
              <a:buFont typeface="Arial" pitchFamily="34" charset="0"/>
              <a:buChar char="•"/>
            </a:pPr>
            <a:r>
              <a:rPr lang="fi-FI" sz="2800" dirty="0"/>
              <a:t> motivoi lukio-työskentelyä</a:t>
            </a:r>
          </a:p>
          <a:p>
            <a:pPr>
              <a:lnSpc>
                <a:spcPct val="80000"/>
              </a:lnSpc>
              <a:buFont typeface="Arial" pitchFamily="34" charset="0"/>
              <a:buChar char="•"/>
            </a:pPr>
            <a:r>
              <a:rPr lang="fi-FI" sz="2800" dirty="0"/>
              <a:t> yhtenäistää opetusta</a:t>
            </a:r>
          </a:p>
          <a:p>
            <a:pPr>
              <a:lnSpc>
                <a:spcPct val="80000"/>
              </a:lnSpc>
              <a:buFont typeface="Arial" pitchFamily="34" charset="0"/>
              <a:buChar char="•"/>
            </a:pPr>
            <a:r>
              <a:rPr lang="fi-FI" sz="2800" dirty="0"/>
              <a:t> väline lukion   </a:t>
            </a:r>
            <a:r>
              <a:rPr lang="fi-FI" sz="2800" dirty="0" err="1"/>
              <a:t>itsearviointiin</a:t>
            </a:r>
            <a:endParaRPr lang="fi-FI" sz="2800" dirty="0"/>
          </a:p>
          <a:p>
            <a:pPr>
              <a:lnSpc>
                <a:spcPct val="80000"/>
              </a:lnSpc>
              <a:buFont typeface="Arial" pitchFamily="34" charset="0"/>
              <a:buChar char="•"/>
            </a:pPr>
            <a:r>
              <a:rPr lang="fi-FI" sz="2800" dirty="0"/>
              <a:t> kansallinen instituutio </a:t>
            </a:r>
          </a:p>
          <a:p>
            <a:endParaRPr lang="fi-FI" dirty="0"/>
          </a:p>
        </p:txBody>
      </p:sp>
      <p:pic>
        <p:nvPicPr>
          <p:cNvPr id="3" name="Kuva 2" descr="Kuva, joka sisältää kohteen hautajaiset, sisä-, pyyhe, pinta&#10;&#10;Tekoälyllä luotu sisältö voi olla virheellistä.">
            <a:extLst>
              <a:ext uri="{FF2B5EF4-FFF2-40B4-BE49-F238E27FC236}">
                <a16:creationId xmlns:a16="http://schemas.microsoft.com/office/drawing/2014/main" id="{FF3B2849-8CF4-8D28-DA12-EC8D92F25C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7675" y="1654652"/>
            <a:ext cx="5347582" cy="3566795"/>
          </a:xfrm>
          <a:prstGeom prst="rect">
            <a:avLst/>
          </a:prstGeom>
        </p:spPr>
      </p:pic>
    </p:spTree>
    <p:extLst>
      <p:ext uri="{BB962C8B-B14F-4D97-AF65-F5344CB8AC3E}">
        <p14:creationId xmlns:p14="http://schemas.microsoft.com/office/powerpoint/2010/main" val="1361530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73" name="Group 25"/>
          <p:cNvGrpSpPr>
            <a:grpSpLocks/>
          </p:cNvGrpSpPr>
          <p:nvPr/>
        </p:nvGrpSpPr>
        <p:grpSpPr bwMode="auto">
          <a:xfrm>
            <a:off x="2015231" y="2"/>
            <a:ext cx="7583055" cy="1154174"/>
            <a:chOff x="0" y="0"/>
            <a:chExt cx="5760" cy="958"/>
          </a:xfrm>
        </p:grpSpPr>
        <p:sp>
          <p:nvSpPr>
            <p:cNvPr id="2055" name="Rectangle 7"/>
            <p:cNvSpPr>
              <a:spLocks noChangeArrowheads="1"/>
            </p:cNvSpPr>
            <p:nvPr/>
          </p:nvSpPr>
          <p:spPr bwMode="auto">
            <a:xfrm>
              <a:off x="0" y="0"/>
              <a:ext cx="5760" cy="907"/>
            </a:xfrm>
            <a:prstGeom prst="rect">
              <a:avLst/>
            </a:prstGeom>
            <a:solidFill>
              <a:srgbClr val="B9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397000" dir="16200000" sy="-100000" rotWithShape="0">
                      <a:srgbClr val="292929">
                        <a:alpha val="50000"/>
                      </a:srgbClr>
                    </a:outerShdw>
                  </a:effectLst>
                </a14:hiddenEffects>
              </a:ext>
            </a:extLst>
          </p:spPr>
          <p:txBody>
            <a:bodyPr wrap="none" anchor="ctr"/>
            <a:lstStyle/>
            <a:p>
              <a:endParaRPr lang="fi-FI"/>
            </a:p>
          </p:txBody>
        </p:sp>
        <p:sp>
          <p:nvSpPr>
            <p:cNvPr id="2072" name="Rectangle 24"/>
            <p:cNvSpPr>
              <a:spLocks noChangeArrowheads="1"/>
            </p:cNvSpPr>
            <p:nvPr/>
          </p:nvSpPr>
          <p:spPr bwMode="auto">
            <a:xfrm>
              <a:off x="0" y="935"/>
              <a:ext cx="5760" cy="23"/>
            </a:xfrm>
            <a:prstGeom prst="rect">
              <a:avLst/>
            </a:prstGeom>
            <a:solidFill>
              <a:srgbClr val="FFB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100" dir="5400000" algn="ctr" rotWithShape="0">
                      <a:srgbClr val="292929">
                        <a:alpha val="50000"/>
                      </a:srgbClr>
                    </a:outerShdw>
                  </a:effectLst>
                </a14:hiddenEffects>
              </a:ext>
            </a:extLst>
          </p:spPr>
          <p:txBody>
            <a:bodyPr wrap="none" anchor="ctr"/>
            <a:lstStyle/>
            <a:p>
              <a:endParaRPr lang="fi-FI"/>
            </a:p>
          </p:txBody>
        </p:sp>
      </p:grpSp>
      <p:sp>
        <p:nvSpPr>
          <p:cNvPr id="2051" name="Rectangle 3"/>
          <p:cNvSpPr>
            <a:spLocks noGrp="1" noChangeArrowheads="1"/>
          </p:cNvSpPr>
          <p:nvPr>
            <p:ph type="subTitle" idx="1"/>
          </p:nvPr>
        </p:nvSpPr>
        <p:spPr>
          <a:xfrm>
            <a:off x="2370326" y="1853492"/>
            <a:ext cx="6872287" cy="574675"/>
          </a:xfrm>
        </p:spPr>
        <p:txBody>
          <a:bodyPr/>
          <a:lstStyle/>
          <a:p>
            <a:pPr algn="l"/>
            <a:endParaRPr lang="fi-FI" altLang="fi-FI" sz="2800" dirty="0">
              <a:solidFill>
                <a:srgbClr val="1C1C1C"/>
              </a:solidFill>
              <a:latin typeface="Franklin Gothic Heavy" panose="020B0903020102020204" pitchFamily="34" charset="0"/>
            </a:endParaRPr>
          </a:p>
        </p:txBody>
      </p:sp>
      <p:sp>
        <p:nvSpPr>
          <p:cNvPr id="2050" name="Rectangle 2"/>
          <p:cNvSpPr>
            <a:spLocks noGrp="1" noChangeArrowheads="1"/>
          </p:cNvSpPr>
          <p:nvPr>
            <p:ph type="ctrTitle"/>
          </p:nvPr>
        </p:nvSpPr>
        <p:spPr>
          <a:xfrm>
            <a:off x="2135188" y="260351"/>
            <a:ext cx="7772400" cy="1008063"/>
          </a:xfrm>
        </p:spPr>
        <p:txBody>
          <a:bodyPr anchor="ctr">
            <a:normAutofit fontScale="90000"/>
          </a:bodyPr>
          <a:lstStyle/>
          <a:p>
            <a:r>
              <a:rPr lang="fi-FI" altLang="fi-FI" sz="4400" dirty="0">
                <a:solidFill>
                  <a:schemeClr val="bg1"/>
                </a:solidFill>
                <a:latin typeface="Franklin Gothic Demi" panose="020B0703020102020204" pitchFamily="34" charset="0"/>
              </a:rPr>
              <a:t>23A, </a:t>
            </a:r>
            <a:r>
              <a:rPr lang="fi-FI" altLang="fi-FI" sz="2800" dirty="0">
                <a:solidFill>
                  <a:schemeClr val="bg1"/>
                </a:solidFill>
                <a:latin typeface="Franklin Gothic Demi" panose="020B0703020102020204" pitchFamily="34" charset="0"/>
              </a:rPr>
              <a:t>ro Kirsi Koivumäki</a:t>
            </a:r>
            <a:br>
              <a:rPr lang="fi-FI" altLang="fi-FI" sz="2800" dirty="0">
                <a:solidFill>
                  <a:schemeClr val="bg1"/>
                </a:solidFill>
                <a:latin typeface="Franklin Gothic Demi" panose="020B0703020102020204" pitchFamily="34" charset="0"/>
              </a:rPr>
            </a:br>
            <a:r>
              <a:rPr lang="fi-FI" altLang="fi-FI" sz="2800" dirty="0">
                <a:solidFill>
                  <a:schemeClr val="bg1"/>
                </a:solidFill>
                <a:latin typeface="Franklin Gothic Demi" panose="020B0703020102020204" pitchFamily="34" charset="0"/>
              </a:rPr>
              <a:t> </a:t>
            </a:r>
          </a:p>
        </p:txBody>
      </p:sp>
      <p:sp>
        <p:nvSpPr>
          <p:cNvPr id="2059" name="Text Box 11"/>
          <p:cNvSpPr txBox="1">
            <a:spLocks noChangeArrowheads="1"/>
          </p:cNvSpPr>
          <p:nvPr/>
        </p:nvSpPr>
        <p:spPr bwMode="auto">
          <a:xfrm>
            <a:off x="1524001" y="2370574"/>
            <a:ext cx="9143999" cy="451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buClr>
                <a:srgbClr val="FF0066"/>
              </a:buClr>
            </a:pPr>
            <a:endParaRPr lang="fi-FI" altLang="fi-FI" dirty="0">
              <a:latin typeface="Verdana" panose="020B0604030504040204" pitchFamily="34" charset="0"/>
            </a:endParaRPr>
          </a:p>
        </p:txBody>
      </p:sp>
      <p:pic>
        <p:nvPicPr>
          <p:cNvPr id="3" name="Kuva 2" descr="Kuva, joka sisältää kohteen vaate, henkilö, Ihmisen kasvot, hymy&#10;&#10;Tekoälyllä luotu sisältö voi olla virheellistä.">
            <a:extLst>
              <a:ext uri="{FF2B5EF4-FFF2-40B4-BE49-F238E27FC236}">
                <a16:creationId xmlns:a16="http://schemas.microsoft.com/office/drawing/2014/main" id="{91A2D86E-C70A-3EDA-7086-65504AB66E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6897" y="1154176"/>
            <a:ext cx="8028982" cy="5329237"/>
          </a:xfrm>
          <a:prstGeom prst="rect">
            <a:avLst/>
          </a:prstGeom>
        </p:spPr>
      </p:pic>
    </p:spTree>
    <p:extLst>
      <p:ext uri="{BB962C8B-B14F-4D97-AF65-F5344CB8AC3E}">
        <p14:creationId xmlns:p14="http://schemas.microsoft.com/office/powerpoint/2010/main" val="536336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73" name="Group 25"/>
          <p:cNvGrpSpPr>
            <a:grpSpLocks/>
          </p:cNvGrpSpPr>
          <p:nvPr/>
        </p:nvGrpSpPr>
        <p:grpSpPr bwMode="auto">
          <a:xfrm>
            <a:off x="2041863" y="2"/>
            <a:ext cx="7590409" cy="1008063"/>
            <a:chOff x="0" y="0"/>
            <a:chExt cx="5760" cy="958"/>
          </a:xfrm>
        </p:grpSpPr>
        <p:sp>
          <p:nvSpPr>
            <p:cNvPr id="2055" name="Rectangle 7"/>
            <p:cNvSpPr>
              <a:spLocks noChangeArrowheads="1"/>
            </p:cNvSpPr>
            <p:nvPr/>
          </p:nvSpPr>
          <p:spPr bwMode="auto">
            <a:xfrm>
              <a:off x="0" y="0"/>
              <a:ext cx="5760" cy="907"/>
            </a:xfrm>
            <a:prstGeom prst="rect">
              <a:avLst/>
            </a:prstGeom>
            <a:solidFill>
              <a:srgbClr val="B9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397000" dir="16200000" sy="-100000" rotWithShape="0">
                      <a:srgbClr val="292929">
                        <a:alpha val="50000"/>
                      </a:srgbClr>
                    </a:outerShdw>
                  </a:effectLst>
                </a14:hiddenEffects>
              </a:ext>
            </a:extLst>
          </p:spPr>
          <p:txBody>
            <a:bodyPr wrap="none" anchor="ctr"/>
            <a:lstStyle/>
            <a:p>
              <a:endParaRPr lang="fi-FI"/>
            </a:p>
          </p:txBody>
        </p:sp>
        <p:sp>
          <p:nvSpPr>
            <p:cNvPr id="2072" name="Rectangle 24"/>
            <p:cNvSpPr>
              <a:spLocks noChangeArrowheads="1"/>
            </p:cNvSpPr>
            <p:nvPr/>
          </p:nvSpPr>
          <p:spPr bwMode="auto">
            <a:xfrm>
              <a:off x="0" y="935"/>
              <a:ext cx="5760" cy="23"/>
            </a:xfrm>
            <a:prstGeom prst="rect">
              <a:avLst/>
            </a:prstGeom>
            <a:solidFill>
              <a:srgbClr val="FFB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100" dir="5400000" algn="ctr" rotWithShape="0">
                      <a:srgbClr val="292929">
                        <a:alpha val="50000"/>
                      </a:srgbClr>
                    </a:outerShdw>
                  </a:effectLst>
                </a14:hiddenEffects>
              </a:ext>
            </a:extLst>
          </p:spPr>
          <p:txBody>
            <a:bodyPr wrap="none" anchor="ctr"/>
            <a:lstStyle/>
            <a:p>
              <a:endParaRPr lang="fi-FI"/>
            </a:p>
          </p:txBody>
        </p:sp>
      </p:grpSp>
      <p:sp>
        <p:nvSpPr>
          <p:cNvPr id="2051" name="Rectangle 3"/>
          <p:cNvSpPr>
            <a:spLocks noGrp="1" noChangeArrowheads="1"/>
          </p:cNvSpPr>
          <p:nvPr>
            <p:ph type="subTitle" idx="1"/>
          </p:nvPr>
        </p:nvSpPr>
        <p:spPr>
          <a:xfrm>
            <a:off x="2370326" y="1853492"/>
            <a:ext cx="6872287" cy="574675"/>
          </a:xfrm>
        </p:spPr>
        <p:txBody>
          <a:bodyPr/>
          <a:lstStyle/>
          <a:p>
            <a:pPr algn="l"/>
            <a:endParaRPr lang="fi-FI" altLang="fi-FI" sz="2800" dirty="0">
              <a:solidFill>
                <a:srgbClr val="1C1C1C"/>
              </a:solidFill>
              <a:latin typeface="Franklin Gothic Heavy" panose="020B0903020102020204" pitchFamily="34" charset="0"/>
            </a:endParaRPr>
          </a:p>
        </p:txBody>
      </p:sp>
      <p:sp>
        <p:nvSpPr>
          <p:cNvPr id="2050" name="Rectangle 2"/>
          <p:cNvSpPr>
            <a:spLocks noGrp="1" noChangeArrowheads="1"/>
          </p:cNvSpPr>
          <p:nvPr>
            <p:ph type="ctrTitle"/>
          </p:nvPr>
        </p:nvSpPr>
        <p:spPr>
          <a:xfrm>
            <a:off x="2135188" y="260351"/>
            <a:ext cx="7772400" cy="1008063"/>
          </a:xfrm>
        </p:spPr>
        <p:txBody>
          <a:bodyPr anchor="ctr">
            <a:normAutofit fontScale="90000"/>
          </a:bodyPr>
          <a:lstStyle/>
          <a:p>
            <a:r>
              <a:rPr lang="fi-FI" altLang="fi-FI" sz="4400" dirty="0">
                <a:solidFill>
                  <a:schemeClr val="bg1"/>
                </a:solidFill>
                <a:latin typeface="Franklin Gothic Demi" panose="020B0703020102020204" pitchFamily="34" charset="0"/>
              </a:rPr>
              <a:t>23B, </a:t>
            </a:r>
            <a:r>
              <a:rPr lang="fi-FI" altLang="fi-FI" sz="2800" dirty="0">
                <a:solidFill>
                  <a:schemeClr val="bg1"/>
                </a:solidFill>
                <a:latin typeface="Franklin Gothic Demi" panose="020B0703020102020204" pitchFamily="34" charset="0"/>
              </a:rPr>
              <a:t>ro Janne Ylinen</a:t>
            </a:r>
            <a:br>
              <a:rPr lang="fi-FI" altLang="fi-FI" sz="2800" dirty="0">
                <a:solidFill>
                  <a:schemeClr val="bg1"/>
                </a:solidFill>
                <a:latin typeface="Franklin Gothic Demi" panose="020B0703020102020204" pitchFamily="34" charset="0"/>
              </a:rPr>
            </a:br>
            <a:r>
              <a:rPr lang="fi-FI" altLang="fi-FI" sz="2800" dirty="0">
                <a:solidFill>
                  <a:schemeClr val="bg1"/>
                </a:solidFill>
                <a:latin typeface="Franklin Gothic Demi" panose="020B0703020102020204" pitchFamily="34" charset="0"/>
              </a:rPr>
              <a:t> </a:t>
            </a:r>
          </a:p>
        </p:txBody>
      </p:sp>
      <p:sp>
        <p:nvSpPr>
          <p:cNvPr id="2059" name="Text Box 11"/>
          <p:cNvSpPr txBox="1">
            <a:spLocks noChangeArrowheads="1"/>
          </p:cNvSpPr>
          <p:nvPr/>
        </p:nvSpPr>
        <p:spPr bwMode="auto">
          <a:xfrm>
            <a:off x="1524001" y="2370574"/>
            <a:ext cx="9143999" cy="451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buClr>
                <a:srgbClr val="FF0066"/>
              </a:buClr>
            </a:pPr>
            <a:endParaRPr lang="fi-FI" altLang="fi-FI" dirty="0">
              <a:latin typeface="Verdana" panose="020B0604030504040204" pitchFamily="34" charset="0"/>
            </a:endParaRPr>
          </a:p>
        </p:txBody>
      </p:sp>
      <p:pic>
        <p:nvPicPr>
          <p:cNvPr id="3" name="Kuva 2" descr="Kuva, joka sisältää kohteen vaate, henkilö, hymy, farkut&#10;&#10;Tekoälyllä luotu sisältö voi olla virheellistä.">
            <a:extLst>
              <a:ext uri="{FF2B5EF4-FFF2-40B4-BE49-F238E27FC236}">
                <a16:creationId xmlns:a16="http://schemas.microsoft.com/office/drawing/2014/main" id="{B211CFB0-BAA2-4D0A-AEC4-6180BF5207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2559" y="984235"/>
            <a:ext cx="8849361" cy="5873764"/>
          </a:xfrm>
          <a:prstGeom prst="rect">
            <a:avLst/>
          </a:prstGeom>
        </p:spPr>
      </p:pic>
    </p:spTree>
    <p:extLst>
      <p:ext uri="{BB962C8B-B14F-4D97-AF65-F5344CB8AC3E}">
        <p14:creationId xmlns:p14="http://schemas.microsoft.com/office/powerpoint/2010/main" val="1291494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73" name="Group 25"/>
          <p:cNvGrpSpPr>
            <a:grpSpLocks/>
          </p:cNvGrpSpPr>
          <p:nvPr/>
        </p:nvGrpSpPr>
        <p:grpSpPr bwMode="auto">
          <a:xfrm>
            <a:off x="2153548" y="1"/>
            <a:ext cx="7390633" cy="1520825"/>
            <a:chOff x="0" y="0"/>
            <a:chExt cx="5760" cy="958"/>
          </a:xfrm>
        </p:grpSpPr>
        <p:sp>
          <p:nvSpPr>
            <p:cNvPr id="2055" name="Rectangle 7"/>
            <p:cNvSpPr>
              <a:spLocks noChangeArrowheads="1"/>
            </p:cNvSpPr>
            <p:nvPr/>
          </p:nvSpPr>
          <p:spPr bwMode="auto">
            <a:xfrm>
              <a:off x="0" y="0"/>
              <a:ext cx="5760" cy="907"/>
            </a:xfrm>
            <a:prstGeom prst="rect">
              <a:avLst/>
            </a:prstGeom>
            <a:solidFill>
              <a:srgbClr val="B9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397000" dir="16200000" sy="-100000" rotWithShape="0">
                      <a:srgbClr val="292929">
                        <a:alpha val="50000"/>
                      </a:srgbClr>
                    </a:outerShdw>
                  </a:effectLst>
                </a14:hiddenEffects>
              </a:ext>
            </a:extLst>
          </p:spPr>
          <p:txBody>
            <a:bodyPr wrap="none" anchor="ctr"/>
            <a:lstStyle/>
            <a:p>
              <a:endParaRPr lang="fi-FI"/>
            </a:p>
          </p:txBody>
        </p:sp>
        <p:sp>
          <p:nvSpPr>
            <p:cNvPr id="2072" name="Rectangle 24"/>
            <p:cNvSpPr>
              <a:spLocks noChangeArrowheads="1"/>
            </p:cNvSpPr>
            <p:nvPr/>
          </p:nvSpPr>
          <p:spPr bwMode="auto">
            <a:xfrm>
              <a:off x="0" y="935"/>
              <a:ext cx="5760" cy="23"/>
            </a:xfrm>
            <a:prstGeom prst="rect">
              <a:avLst/>
            </a:prstGeom>
            <a:solidFill>
              <a:srgbClr val="FFB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100" dir="5400000" algn="ctr" rotWithShape="0">
                      <a:srgbClr val="292929">
                        <a:alpha val="50000"/>
                      </a:srgbClr>
                    </a:outerShdw>
                  </a:effectLst>
                </a14:hiddenEffects>
              </a:ext>
            </a:extLst>
          </p:spPr>
          <p:txBody>
            <a:bodyPr wrap="none" anchor="ctr"/>
            <a:lstStyle/>
            <a:p>
              <a:endParaRPr lang="fi-FI"/>
            </a:p>
          </p:txBody>
        </p:sp>
      </p:grpSp>
      <p:sp>
        <p:nvSpPr>
          <p:cNvPr id="2051" name="Rectangle 3"/>
          <p:cNvSpPr>
            <a:spLocks noGrp="1" noChangeArrowheads="1"/>
          </p:cNvSpPr>
          <p:nvPr>
            <p:ph type="subTitle" idx="1"/>
          </p:nvPr>
        </p:nvSpPr>
        <p:spPr>
          <a:xfrm>
            <a:off x="2413357" y="1766106"/>
            <a:ext cx="6872287" cy="574675"/>
          </a:xfrm>
        </p:spPr>
        <p:txBody>
          <a:bodyPr/>
          <a:lstStyle/>
          <a:p>
            <a:pPr algn="l"/>
            <a:endParaRPr lang="fi-FI" altLang="fi-FI" sz="2800" dirty="0">
              <a:solidFill>
                <a:srgbClr val="1C1C1C"/>
              </a:solidFill>
              <a:latin typeface="Franklin Gothic Heavy" panose="020B0903020102020204" pitchFamily="34" charset="0"/>
            </a:endParaRPr>
          </a:p>
        </p:txBody>
      </p:sp>
      <p:sp>
        <p:nvSpPr>
          <p:cNvPr id="2050" name="Rectangle 2"/>
          <p:cNvSpPr>
            <a:spLocks noGrp="1" noChangeArrowheads="1"/>
          </p:cNvSpPr>
          <p:nvPr>
            <p:ph type="ctrTitle"/>
          </p:nvPr>
        </p:nvSpPr>
        <p:spPr>
          <a:xfrm>
            <a:off x="2135188" y="260351"/>
            <a:ext cx="7772400" cy="1008063"/>
          </a:xfrm>
        </p:spPr>
        <p:txBody>
          <a:bodyPr anchor="ctr">
            <a:normAutofit fontScale="90000"/>
          </a:bodyPr>
          <a:lstStyle/>
          <a:p>
            <a:r>
              <a:rPr lang="fi-FI" altLang="fi-FI" sz="4400" dirty="0">
                <a:solidFill>
                  <a:schemeClr val="bg1"/>
                </a:solidFill>
                <a:latin typeface="Franklin Gothic Demi" panose="020B0703020102020204" pitchFamily="34" charset="0"/>
              </a:rPr>
              <a:t>Ensimmäinen lukiopäivä 9.8.2023</a:t>
            </a:r>
          </a:p>
        </p:txBody>
      </p:sp>
      <p:grpSp>
        <p:nvGrpSpPr>
          <p:cNvPr id="2071" name="Group 23"/>
          <p:cNvGrpSpPr>
            <a:grpSpLocks/>
          </p:cNvGrpSpPr>
          <p:nvPr/>
        </p:nvGrpSpPr>
        <p:grpSpPr bwMode="auto">
          <a:xfrm>
            <a:off x="1524000" y="6115050"/>
            <a:ext cx="9144000" cy="742950"/>
            <a:chOff x="0" y="3853"/>
            <a:chExt cx="5760" cy="468"/>
          </a:xfrm>
        </p:grpSpPr>
        <p:sp>
          <p:nvSpPr>
            <p:cNvPr id="2067" name="Rectangle 19"/>
            <p:cNvSpPr>
              <a:spLocks noChangeArrowheads="1"/>
            </p:cNvSpPr>
            <p:nvPr/>
          </p:nvSpPr>
          <p:spPr bwMode="auto">
            <a:xfrm>
              <a:off x="0" y="3967"/>
              <a:ext cx="5760" cy="354"/>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2065" name="Rectangle 17"/>
            <p:cNvSpPr>
              <a:spLocks noChangeArrowheads="1"/>
            </p:cNvSpPr>
            <p:nvPr/>
          </p:nvSpPr>
          <p:spPr bwMode="auto">
            <a:xfrm>
              <a:off x="0" y="3967"/>
              <a:ext cx="5760" cy="14"/>
            </a:xfrm>
            <a:prstGeom prst="rect">
              <a:avLst/>
            </a:prstGeom>
            <a:solidFill>
              <a:srgbClr val="FFB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100" dir="5400000" algn="ctr" rotWithShape="0">
                      <a:srgbClr val="292929">
                        <a:alpha val="50000"/>
                      </a:srgbClr>
                    </a:outerShdw>
                  </a:effectLst>
                </a14:hiddenEffects>
              </a:ext>
            </a:extLst>
          </p:spPr>
          <p:txBody>
            <a:bodyPr wrap="none" anchor="ctr"/>
            <a:lstStyle/>
            <a:p>
              <a:endParaRPr lang="fi-FI"/>
            </a:p>
          </p:txBody>
        </p:sp>
        <p:pic>
          <p:nvPicPr>
            <p:cNvPr id="2066" name="Picture 18" descr="beta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 y="3853"/>
              <a:ext cx="1007"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0" name="Text Box 22"/>
            <p:cNvSpPr txBox="1">
              <a:spLocks noChangeArrowheads="1"/>
            </p:cNvSpPr>
            <p:nvPr/>
          </p:nvSpPr>
          <p:spPr bwMode="auto">
            <a:xfrm>
              <a:off x="2880" y="3974"/>
              <a:ext cx="20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fi-FI" altLang="fi-FI" sz="1400">
                  <a:solidFill>
                    <a:srgbClr val="292929"/>
                  </a:solidFill>
                  <a:latin typeface="Franklin Gothic Heavy" panose="020B0903020102020204" pitchFamily="34" charset="0"/>
                </a:rPr>
                <a:t>Lakeuksilta komiasti maailmalle!</a:t>
              </a:r>
            </a:p>
          </p:txBody>
        </p:sp>
      </p:grpSp>
      <p:pic>
        <p:nvPicPr>
          <p:cNvPr id="3" name="Kuva 2" descr="Kuva, joka sisältää kohteen vaate, henkilö, mies, jalkineet&#10;&#10;Tekoälyllä luotu sisältö voi olla virheellistä.">
            <a:extLst>
              <a:ext uri="{FF2B5EF4-FFF2-40B4-BE49-F238E27FC236}">
                <a16:creationId xmlns:a16="http://schemas.microsoft.com/office/drawing/2014/main" id="{5CA1B249-0205-30C4-F9E9-C052B30A2E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9943" y="1565276"/>
            <a:ext cx="7059170" cy="5292723"/>
          </a:xfrm>
          <a:prstGeom prst="rect">
            <a:avLst/>
          </a:prstGeom>
        </p:spPr>
      </p:pic>
    </p:spTree>
    <p:extLst>
      <p:ext uri="{BB962C8B-B14F-4D97-AF65-F5344CB8AC3E}">
        <p14:creationId xmlns:p14="http://schemas.microsoft.com/office/powerpoint/2010/main" val="2516179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
          <p:cNvGrpSpPr>
            <a:grpSpLocks/>
          </p:cNvGrpSpPr>
          <p:nvPr/>
        </p:nvGrpSpPr>
        <p:grpSpPr bwMode="auto">
          <a:xfrm>
            <a:off x="1524000" y="1"/>
            <a:ext cx="9144000" cy="1520825"/>
            <a:chOff x="0" y="0"/>
            <a:chExt cx="5760" cy="958"/>
          </a:xfrm>
        </p:grpSpPr>
        <p:sp>
          <p:nvSpPr>
            <p:cNvPr id="2055" name="Rectangle 7"/>
            <p:cNvSpPr>
              <a:spLocks noChangeArrowheads="1"/>
            </p:cNvSpPr>
            <p:nvPr/>
          </p:nvSpPr>
          <p:spPr bwMode="auto">
            <a:xfrm>
              <a:off x="0" y="0"/>
              <a:ext cx="5760" cy="907"/>
            </a:xfrm>
            <a:prstGeom prst="rect">
              <a:avLst/>
            </a:prstGeom>
            <a:solidFill>
              <a:srgbClr val="B9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397000" dir="16200000" sy="-100000" rotWithShape="0">
                      <a:srgbClr val="292929">
                        <a:alpha val="50000"/>
                      </a:srgbClr>
                    </a:outerShdw>
                  </a:effectLst>
                </a14:hiddenEffects>
              </a:ext>
            </a:extLst>
          </p:spPr>
          <p:txBody>
            <a:bodyPr wrap="none" anchor="ctr"/>
            <a:lstStyle/>
            <a:p>
              <a:endParaRPr lang="fi-FI"/>
            </a:p>
          </p:txBody>
        </p:sp>
        <p:sp>
          <p:nvSpPr>
            <p:cNvPr id="2072" name="Rectangle 24"/>
            <p:cNvSpPr>
              <a:spLocks noChangeArrowheads="1"/>
            </p:cNvSpPr>
            <p:nvPr/>
          </p:nvSpPr>
          <p:spPr bwMode="auto">
            <a:xfrm>
              <a:off x="0" y="935"/>
              <a:ext cx="5760" cy="23"/>
            </a:xfrm>
            <a:prstGeom prst="rect">
              <a:avLst/>
            </a:prstGeom>
            <a:solidFill>
              <a:srgbClr val="FFB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100" dir="5400000" algn="ctr" rotWithShape="0">
                      <a:srgbClr val="292929">
                        <a:alpha val="50000"/>
                      </a:srgbClr>
                    </a:outerShdw>
                  </a:effectLst>
                </a14:hiddenEffects>
              </a:ext>
            </a:extLst>
          </p:spPr>
          <p:txBody>
            <a:bodyPr wrap="none" anchor="ctr"/>
            <a:lstStyle/>
            <a:p>
              <a:endParaRPr lang="fi-FI"/>
            </a:p>
          </p:txBody>
        </p:sp>
      </p:grpSp>
      <p:sp>
        <p:nvSpPr>
          <p:cNvPr id="15" name="Otsikko 14"/>
          <p:cNvSpPr>
            <a:spLocks noGrp="1"/>
          </p:cNvSpPr>
          <p:nvPr>
            <p:ph type="title"/>
          </p:nvPr>
        </p:nvSpPr>
        <p:spPr/>
        <p:txBody>
          <a:bodyPr/>
          <a:lstStyle/>
          <a:p>
            <a:pPr algn="ctr"/>
            <a:r>
              <a:rPr lang="fi-FI" dirty="0">
                <a:solidFill>
                  <a:schemeClr val="bg1"/>
                </a:solidFill>
              </a:rPr>
              <a:t>AIKATAULU 1/2</a:t>
            </a:r>
          </a:p>
        </p:txBody>
      </p:sp>
      <p:sp>
        <p:nvSpPr>
          <p:cNvPr id="16" name="Tekstin paikkamerkki 15"/>
          <p:cNvSpPr>
            <a:spLocks noGrp="1"/>
          </p:cNvSpPr>
          <p:nvPr>
            <p:ph type="body" idx="1"/>
          </p:nvPr>
        </p:nvSpPr>
        <p:spPr>
          <a:xfrm>
            <a:off x="839788" y="1681163"/>
            <a:ext cx="5157787" cy="4411662"/>
          </a:xfrm>
        </p:spPr>
        <p:txBody>
          <a:bodyPr/>
          <a:lstStyle/>
          <a:p>
            <a:endParaRPr lang="fi-FI" dirty="0"/>
          </a:p>
        </p:txBody>
      </p:sp>
      <p:sp>
        <p:nvSpPr>
          <p:cNvPr id="2051" name="Rectangle 3"/>
          <p:cNvSpPr>
            <a:spLocks noGrp="1" noChangeArrowheads="1"/>
          </p:cNvSpPr>
          <p:nvPr>
            <p:ph sz="half" idx="2"/>
          </p:nvPr>
        </p:nvSpPr>
        <p:spPr>
          <a:xfrm>
            <a:off x="839788" y="2505075"/>
            <a:ext cx="5215023" cy="3684588"/>
          </a:xfrm>
        </p:spPr>
        <p:txBody>
          <a:bodyPr>
            <a:normAutofit lnSpcReduction="10000"/>
          </a:bodyPr>
          <a:lstStyle/>
          <a:p>
            <a:pPr algn="l"/>
            <a:r>
              <a:rPr lang="fi-FI" altLang="fi-FI" dirty="0">
                <a:solidFill>
                  <a:srgbClr val="1C1C1C"/>
                </a:solidFill>
                <a:latin typeface="Franklin Gothic Heavy" panose="020B0903020102020204" pitchFamily="34" charset="0"/>
              </a:rPr>
              <a:t>Ilmoittautuminen kevään 2026 ylioppilastutkintoon 26.11. mennessä</a:t>
            </a:r>
          </a:p>
          <a:p>
            <a:pPr algn="l"/>
            <a:r>
              <a:rPr lang="fi-FI" altLang="fi-FI" sz="2800" dirty="0">
                <a:solidFill>
                  <a:srgbClr val="1C1C1C"/>
                </a:solidFill>
                <a:latin typeface="Franklin Gothic Heavy" panose="020B0903020102020204" pitchFamily="34" charset="0"/>
              </a:rPr>
              <a:t>Yo-tutkintomaksujen suoritus </a:t>
            </a:r>
            <a:r>
              <a:rPr lang="fi-FI" altLang="fi-FI" dirty="0">
                <a:solidFill>
                  <a:srgbClr val="1C1C1C"/>
                </a:solidFill>
                <a:latin typeface="Franklin Gothic Heavy" panose="020B0903020102020204" pitchFamily="34" charset="0"/>
              </a:rPr>
              <a:t>23.2.</a:t>
            </a:r>
            <a:r>
              <a:rPr lang="fi-FI" altLang="fi-FI" sz="2800" dirty="0">
                <a:solidFill>
                  <a:srgbClr val="1C1C1C"/>
                </a:solidFill>
                <a:latin typeface="Franklin Gothic Heavy" panose="020B0903020102020204" pitchFamily="34" charset="0"/>
              </a:rPr>
              <a:t>26 mennessä</a:t>
            </a:r>
          </a:p>
          <a:p>
            <a:pPr algn="l"/>
            <a:r>
              <a:rPr lang="fi-FI" altLang="fi-FI" dirty="0">
                <a:solidFill>
                  <a:srgbClr val="1C1C1C"/>
                </a:solidFill>
                <a:latin typeface="Franklin Gothic Heavy" panose="020B0903020102020204" pitchFamily="34" charset="0"/>
              </a:rPr>
              <a:t>Abien kertaustunnit ja 4. periodin kokeet harjoituskirjoitusten yhteydessä</a:t>
            </a:r>
            <a:endParaRPr lang="fi-FI" altLang="fi-FI" sz="2800" dirty="0">
              <a:solidFill>
                <a:srgbClr val="1C1C1C"/>
              </a:solidFill>
              <a:latin typeface="Franklin Gothic Heavy" panose="020B0903020102020204" pitchFamily="34" charset="0"/>
            </a:endParaRPr>
          </a:p>
        </p:txBody>
      </p:sp>
      <p:sp>
        <p:nvSpPr>
          <p:cNvPr id="17" name="Tekstin paikkamerkki 16"/>
          <p:cNvSpPr>
            <a:spLocks noGrp="1"/>
          </p:cNvSpPr>
          <p:nvPr>
            <p:ph type="body" sz="quarter" idx="3"/>
          </p:nvPr>
        </p:nvSpPr>
        <p:spPr/>
        <p:txBody>
          <a:bodyPr/>
          <a:lstStyle/>
          <a:p>
            <a:endParaRPr lang="fi-FI" dirty="0"/>
          </a:p>
        </p:txBody>
      </p:sp>
      <p:sp>
        <p:nvSpPr>
          <p:cNvPr id="18" name="Sisällön paikkamerkki 17"/>
          <p:cNvSpPr>
            <a:spLocks noGrp="1"/>
          </p:cNvSpPr>
          <p:nvPr>
            <p:ph sz="quarter" idx="4"/>
          </p:nvPr>
        </p:nvSpPr>
        <p:spPr/>
        <p:txBody>
          <a:bodyPr>
            <a:normAutofit lnSpcReduction="10000"/>
          </a:bodyPr>
          <a:lstStyle/>
          <a:p>
            <a:r>
              <a:rPr lang="fi-FI" dirty="0">
                <a:latin typeface="Franklin Gothic Heavy" pitchFamily="34" charset="0"/>
              </a:rPr>
              <a:t>Rehtorin ohjaustunnit 21.11.25 ja 23.1.26</a:t>
            </a:r>
          </a:p>
          <a:p>
            <a:r>
              <a:rPr lang="fi-FI" dirty="0">
                <a:latin typeface="Franklin Gothic Heavy" pitchFamily="34" charset="0"/>
              </a:rPr>
              <a:t>Abien arvostelukokous 10.2.</a:t>
            </a:r>
          </a:p>
          <a:p>
            <a:r>
              <a:rPr lang="fi-FI" dirty="0">
                <a:latin typeface="Franklin Gothic Heavy" pitchFamily="34" charset="0"/>
              </a:rPr>
              <a:t>Pohjalainen ilta 11.2.</a:t>
            </a:r>
          </a:p>
          <a:p>
            <a:r>
              <a:rPr lang="fi-FI" dirty="0">
                <a:latin typeface="Franklin Gothic Heavy" pitchFamily="34" charset="0"/>
              </a:rPr>
              <a:t>Penkinpainajaiset 12.2.</a:t>
            </a:r>
          </a:p>
          <a:p>
            <a:r>
              <a:rPr lang="fi-FI" dirty="0">
                <a:latin typeface="Franklin Gothic Heavy" pitchFamily="34" charset="0"/>
              </a:rPr>
              <a:t>Lukuloma 16.2.-9.3.</a:t>
            </a:r>
          </a:p>
          <a:p>
            <a:pPr marL="0" indent="0">
              <a:buNone/>
            </a:pPr>
            <a:endParaRPr lang="fi-FI" dirty="0">
              <a:latin typeface="Franklin Gothic Heavy" pitchFamily="34" charset="0"/>
            </a:endParaRPr>
          </a:p>
        </p:txBody>
      </p:sp>
      <p:sp>
        <p:nvSpPr>
          <p:cNvPr id="2059" name="Text Box 11"/>
          <p:cNvSpPr txBox="1">
            <a:spLocks noChangeArrowheads="1"/>
          </p:cNvSpPr>
          <p:nvPr/>
        </p:nvSpPr>
        <p:spPr bwMode="auto">
          <a:xfrm>
            <a:off x="914400" y="2372108"/>
            <a:ext cx="10515600" cy="2113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buClr>
                <a:srgbClr val="FF0066"/>
              </a:buClr>
              <a:buFont typeface="Symbol" panose="05050102010706020507" pitchFamily="18" charset="2"/>
              <a:buChar char="¨"/>
            </a:pPr>
            <a:endParaRPr lang="fi-FI" altLang="fi-FI" dirty="0">
              <a:latin typeface="Verdana" panose="020B0604030504040204" pitchFamily="34" charset="0"/>
            </a:endParaRPr>
          </a:p>
          <a:p>
            <a:pPr>
              <a:lnSpc>
                <a:spcPct val="150000"/>
              </a:lnSpc>
              <a:spcBef>
                <a:spcPct val="50000"/>
              </a:spcBef>
              <a:buClr>
                <a:srgbClr val="FF0066"/>
              </a:buClr>
              <a:buFont typeface="Symbol" panose="05050102010706020507" pitchFamily="18" charset="2"/>
              <a:buChar char="¨"/>
            </a:pPr>
            <a:endParaRPr lang="fi-FI" altLang="fi-FI" dirty="0">
              <a:latin typeface="Verdana" panose="020B0604030504040204" pitchFamily="34" charset="0"/>
            </a:endParaRPr>
          </a:p>
          <a:p>
            <a:pPr>
              <a:lnSpc>
                <a:spcPct val="150000"/>
              </a:lnSpc>
              <a:spcBef>
                <a:spcPct val="50000"/>
              </a:spcBef>
              <a:buClr>
                <a:srgbClr val="FF0066"/>
              </a:buClr>
            </a:pPr>
            <a:endParaRPr lang="fi-FI" altLang="fi-FI" dirty="0">
              <a:latin typeface="Verdana" panose="020B0604030504040204" pitchFamily="34" charset="0"/>
            </a:endParaRPr>
          </a:p>
          <a:p>
            <a:pPr>
              <a:lnSpc>
                <a:spcPct val="150000"/>
              </a:lnSpc>
              <a:spcBef>
                <a:spcPct val="50000"/>
              </a:spcBef>
              <a:buClr>
                <a:srgbClr val="FF0066"/>
              </a:buClr>
              <a:buFont typeface="Symbol" panose="05050102010706020507" pitchFamily="18" charset="2"/>
              <a:buChar char="¨"/>
            </a:pPr>
            <a:endParaRPr lang="fi-FI" altLang="fi-FI" dirty="0">
              <a:latin typeface="Verdana" panose="020B0604030504040204" pitchFamily="34" charset="0"/>
            </a:endParaRPr>
          </a:p>
        </p:txBody>
      </p:sp>
      <p:grpSp>
        <p:nvGrpSpPr>
          <p:cNvPr id="3" name="Group 23"/>
          <p:cNvGrpSpPr>
            <a:grpSpLocks/>
          </p:cNvGrpSpPr>
          <p:nvPr/>
        </p:nvGrpSpPr>
        <p:grpSpPr bwMode="auto">
          <a:xfrm>
            <a:off x="1524000" y="6115050"/>
            <a:ext cx="9144000" cy="742950"/>
            <a:chOff x="0" y="3853"/>
            <a:chExt cx="5760" cy="468"/>
          </a:xfrm>
        </p:grpSpPr>
        <p:sp>
          <p:nvSpPr>
            <p:cNvPr id="2067" name="Rectangle 19"/>
            <p:cNvSpPr>
              <a:spLocks noChangeArrowheads="1"/>
            </p:cNvSpPr>
            <p:nvPr/>
          </p:nvSpPr>
          <p:spPr bwMode="auto">
            <a:xfrm>
              <a:off x="0" y="3967"/>
              <a:ext cx="5760" cy="354"/>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2065" name="Rectangle 17"/>
            <p:cNvSpPr>
              <a:spLocks noChangeArrowheads="1"/>
            </p:cNvSpPr>
            <p:nvPr/>
          </p:nvSpPr>
          <p:spPr bwMode="auto">
            <a:xfrm>
              <a:off x="0" y="3967"/>
              <a:ext cx="5760" cy="14"/>
            </a:xfrm>
            <a:prstGeom prst="rect">
              <a:avLst/>
            </a:prstGeom>
            <a:solidFill>
              <a:srgbClr val="FFB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100" dir="5400000" algn="ctr" rotWithShape="0">
                      <a:srgbClr val="292929">
                        <a:alpha val="50000"/>
                      </a:srgbClr>
                    </a:outerShdw>
                  </a:effectLst>
                </a14:hiddenEffects>
              </a:ext>
            </a:extLst>
          </p:spPr>
          <p:txBody>
            <a:bodyPr wrap="none" anchor="ctr"/>
            <a:lstStyle/>
            <a:p>
              <a:endParaRPr lang="fi-FI"/>
            </a:p>
          </p:txBody>
        </p:sp>
        <p:pic>
          <p:nvPicPr>
            <p:cNvPr id="2066" name="Picture 18" descr="beta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 y="3853"/>
              <a:ext cx="1007"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0" name="Text Box 22"/>
            <p:cNvSpPr txBox="1">
              <a:spLocks noChangeArrowheads="1"/>
            </p:cNvSpPr>
            <p:nvPr/>
          </p:nvSpPr>
          <p:spPr bwMode="auto">
            <a:xfrm>
              <a:off x="2880" y="3974"/>
              <a:ext cx="20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fi-FI" altLang="fi-FI" sz="1400">
                  <a:solidFill>
                    <a:srgbClr val="292929"/>
                  </a:solidFill>
                  <a:latin typeface="Franklin Gothic Heavy" panose="020B0903020102020204" pitchFamily="34" charset="0"/>
                </a:rPr>
                <a:t>Lakeuksilta komiasti maailmalle!</a:t>
              </a:r>
            </a:p>
          </p:txBody>
        </p:sp>
      </p:grpSp>
    </p:spTree>
    <p:extLst>
      <p:ext uri="{BB962C8B-B14F-4D97-AF65-F5344CB8AC3E}">
        <p14:creationId xmlns:p14="http://schemas.microsoft.com/office/powerpoint/2010/main" val="3659178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
          <p:cNvGrpSpPr>
            <a:grpSpLocks/>
          </p:cNvGrpSpPr>
          <p:nvPr/>
        </p:nvGrpSpPr>
        <p:grpSpPr bwMode="auto">
          <a:xfrm>
            <a:off x="1524000" y="1"/>
            <a:ext cx="9144000" cy="1520825"/>
            <a:chOff x="0" y="0"/>
            <a:chExt cx="5760" cy="958"/>
          </a:xfrm>
        </p:grpSpPr>
        <p:sp>
          <p:nvSpPr>
            <p:cNvPr id="2055" name="Rectangle 7"/>
            <p:cNvSpPr>
              <a:spLocks noChangeArrowheads="1"/>
            </p:cNvSpPr>
            <p:nvPr/>
          </p:nvSpPr>
          <p:spPr bwMode="auto">
            <a:xfrm>
              <a:off x="0" y="0"/>
              <a:ext cx="5760" cy="907"/>
            </a:xfrm>
            <a:prstGeom prst="rect">
              <a:avLst/>
            </a:prstGeom>
            <a:solidFill>
              <a:srgbClr val="B9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397000" dir="16200000" sy="-100000" rotWithShape="0">
                      <a:srgbClr val="292929">
                        <a:alpha val="50000"/>
                      </a:srgbClr>
                    </a:outerShdw>
                  </a:effectLst>
                </a14:hiddenEffects>
              </a:ext>
            </a:extLst>
          </p:spPr>
          <p:txBody>
            <a:bodyPr wrap="none" anchor="ctr"/>
            <a:lstStyle/>
            <a:p>
              <a:endParaRPr lang="fi-FI"/>
            </a:p>
          </p:txBody>
        </p:sp>
        <p:sp>
          <p:nvSpPr>
            <p:cNvPr id="2072" name="Rectangle 24"/>
            <p:cNvSpPr>
              <a:spLocks noChangeArrowheads="1"/>
            </p:cNvSpPr>
            <p:nvPr/>
          </p:nvSpPr>
          <p:spPr bwMode="auto">
            <a:xfrm>
              <a:off x="0" y="935"/>
              <a:ext cx="5760" cy="23"/>
            </a:xfrm>
            <a:prstGeom prst="rect">
              <a:avLst/>
            </a:prstGeom>
            <a:solidFill>
              <a:srgbClr val="FFB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100" dir="5400000" algn="ctr" rotWithShape="0">
                      <a:srgbClr val="292929">
                        <a:alpha val="50000"/>
                      </a:srgbClr>
                    </a:outerShdw>
                  </a:effectLst>
                </a14:hiddenEffects>
              </a:ext>
            </a:extLst>
          </p:spPr>
          <p:txBody>
            <a:bodyPr wrap="none" anchor="ctr"/>
            <a:lstStyle/>
            <a:p>
              <a:endParaRPr lang="fi-FI"/>
            </a:p>
          </p:txBody>
        </p:sp>
      </p:grpSp>
      <p:sp>
        <p:nvSpPr>
          <p:cNvPr id="15" name="Otsikko 14"/>
          <p:cNvSpPr>
            <a:spLocks noGrp="1"/>
          </p:cNvSpPr>
          <p:nvPr>
            <p:ph type="title"/>
          </p:nvPr>
        </p:nvSpPr>
        <p:spPr/>
        <p:txBody>
          <a:bodyPr/>
          <a:lstStyle/>
          <a:p>
            <a:pPr algn="ctr"/>
            <a:r>
              <a:rPr lang="fi-FI" dirty="0">
                <a:solidFill>
                  <a:schemeClr val="bg1"/>
                </a:solidFill>
              </a:rPr>
              <a:t>AIKATAULU 2/2</a:t>
            </a:r>
          </a:p>
        </p:txBody>
      </p:sp>
      <p:sp>
        <p:nvSpPr>
          <p:cNvPr id="16" name="Tekstin paikkamerkki 15"/>
          <p:cNvSpPr>
            <a:spLocks noGrp="1"/>
          </p:cNvSpPr>
          <p:nvPr>
            <p:ph type="body" idx="1"/>
          </p:nvPr>
        </p:nvSpPr>
        <p:spPr/>
        <p:txBody>
          <a:bodyPr/>
          <a:lstStyle/>
          <a:p>
            <a:endParaRPr lang="fi-FI" dirty="0"/>
          </a:p>
        </p:txBody>
      </p:sp>
      <p:sp>
        <p:nvSpPr>
          <p:cNvPr id="2051" name="Rectangle 3"/>
          <p:cNvSpPr>
            <a:spLocks noGrp="1" noChangeArrowheads="1"/>
          </p:cNvSpPr>
          <p:nvPr>
            <p:ph sz="half" idx="2"/>
          </p:nvPr>
        </p:nvSpPr>
        <p:spPr>
          <a:xfrm>
            <a:off x="839788" y="2505075"/>
            <a:ext cx="5215023" cy="3684588"/>
          </a:xfrm>
        </p:spPr>
        <p:txBody>
          <a:bodyPr>
            <a:normAutofit lnSpcReduction="10000"/>
          </a:bodyPr>
          <a:lstStyle/>
          <a:p>
            <a:pPr algn="l"/>
            <a:r>
              <a:rPr lang="fi-FI" altLang="fi-FI" dirty="0">
                <a:solidFill>
                  <a:srgbClr val="1C1C1C"/>
                </a:solidFill>
                <a:latin typeface="Franklin Gothic Heavy" panose="020B0903020102020204" pitchFamily="34" charset="0"/>
                <a:hlinkClick r:id="rId3"/>
              </a:rPr>
              <a:t>Yo-tutkinnon kirjalliset kokeet </a:t>
            </a:r>
            <a:r>
              <a:rPr lang="fi-FI" altLang="fi-FI" dirty="0">
                <a:solidFill>
                  <a:srgbClr val="1C1C1C"/>
                </a:solidFill>
                <a:latin typeface="Franklin Gothic Heavy" panose="020B0903020102020204" pitchFamily="34" charset="0"/>
              </a:rPr>
              <a:t>10.-25.3.2026</a:t>
            </a:r>
          </a:p>
          <a:p>
            <a:pPr algn="l"/>
            <a:r>
              <a:rPr lang="fi-FI" altLang="fi-FI" dirty="0">
                <a:solidFill>
                  <a:srgbClr val="1C1C1C"/>
                </a:solidFill>
                <a:latin typeface="Franklin Gothic Heavy" panose="020B0903020102020204" pitchFamily="34" charset="0"/>
              </a:rPr>
              <a:t>Päättöarvosanojen korotustenttejä yo-kirjoitusten päätyttyä huhtikuussa</a:t>
            </a:r>
          </a:p>
          <a:p>
            <a:pPr algn="l"/>
            <a:r>
              <a:rPr lang="fi-FI" altLang="fi-FI" dirty="0">
                <a:solidFill>
                  <a:srgbClr val="1C1C1C"/>
                </a:solidFill>
                <a:latin typeface="Franklin Gothic Heavy" panose="020B0903020102020204" pitchFamily="34" charset="0"/>
              </a:rPr>
              <a:t>Koulu ilmoittaa </a:t>
            </a:r>
            <a:r>
              <a:rPr lang="fi-FI" altLang="fi-FI" dirty="0" err="1">
                <a:solidFill>
                  <a:srgbClr val="1C1C1C"/>
                </a:solidFill>
                <a:latin typeface="Franklin Gothic Heavy" panose="020B0903020102020204" pitchFamily="34" charset="0"/>
              </a:rPr>
              <a:t>YTL:lle</a:t>
            </a:r>
            <a:r>
              <a:rPr lang="fi-FI" altLang="fi-FI" dirty="0">
                <a:solidFill>
                  <a:srgbClr val="1C1C1C"/>
                </a:solidFill>
                <a:latin typeface="Franklin Gothic Heavy" panose="020B0903020102020204" pitchFamily="34" charset="0"/>
              </a:rPr>
              <a:t> päättötodistusta vaille jäävät opiskelijat 5.5.</a:t>
            </a:r>
          </a:p>
        </p:txBody>
      </p:sp>
      <p:sp>
        <p:nvSpPr>
          <p:cNvPr id="17" name="Tekstin paikkamerkki 16"/>
          <p:cNvSpPr>
            <a:spLocks noGrp="1"/>
          </p:cNvSpPr>
          <p:nvPr>
            <p:ph type="body" sz="quarter" idx="3"/>
          </p:nvPr>
        </p:nvSpPr>
        <p:spPr/>
        <p:txBody>
          <a:bodyPr/>
          <a:lstStyle/>
          <a:p>
            <a:endParaRPr lang="fi-FI" dirty="0"/>
          </a:p>
        </p:txBody>
      </p:sp>
      <p:sp>
        <p:nvSpPr>
          <p:cNvPr id="18" name="Sisällön paikkamerkki 17"/>
          <p:cNvSpPr>
            <a:spLocks noGrp="1"/>
          </p:cNvSpPr>
          <p:nvPr>
            <p:ph sz="quarter" idx="4"/>
          </p:nvPr>
        </p:nvSpPr>
        <p:spPr/>
        <p:txBody>
          <a:bodyPr/>
          <a:lstStyle/>
          <a:p>
            <a:r>
              <a:rPr lang="fi-FI" dirty="0">
                <a:latin typeface="Franklin Gothic Heavy" pitchFamily="34" charset="0"/>
              </a:rPr>
              <a:t>Yo-tulokset tulevat lukioon tiistaina 16.5.</a:t>
            </a:r>
          </a:p>
          <a:p>
            <a:r>
              <a:rPr lang="fi-FI" dirty="0">
                <a:latin typeface="Franklin Gothic Heavy" pitchFamily="34" charset="0"/>
              </a:rPr>
              <a:t>Lakkiaiset la 30.5.</a:t>
            </a:r>
          </a:p>
          <a:p>
            <a:r>
              <a:rPr lang="fi-FI" dirty="0">
                <a:latin typeface="Franklin Gothic Heavy" pitchFamily="34" charset="0"/>
              </a:rPr>
              <a:t>Syksyn 2026 tutkintoon on ilmoittauduttava viimeistään  5.6.</a:t>
            </a:r>
          </a:p>
        </p:txBody>
      </p:sp>
      <p:sp>
        <p:nvSpPr>
          <p:cNvPr id="2059" name="Text Box 11"/>
          <p:cNvSpPr txBox="1">
            <a:spLocks noChangeArrowheads="1"/>
          </p:cNvSpPr>
          <p:nvPr/>
        </p:nvSpPr>
        <p:spPr bwMode="auto">
          <a:xfrm>
            <a:off x="1524000" y="2420939"/>
            <a:ext cx="9043595" cy="216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buClr>
                <a:srgbClr val="FF0066"/>
              </a:buClr>
              <a:buFont typeface="Symbol" panose="05050102010706020507" pitchFamily="18" charset="2"/>
              <a:buChar char="¨"/>
            </a:pPr>
            <a:endParaRPr lang="fi-FI" altLang="fi-FI" dirty="0">
              <a:latin typeface="Verdana" panose="020B0604030504040204" pitchFamily="34" charset="0"/>
            </a:endParaRPr>
          </a:p>
          <a:p>
            <a:pPr>
              <a:lnSpc>
                <a:spcPct val="150000"/>
              </a:lnSpc>
              <a:spcBef>
                <a:spcPct val="50000"/>
              </a:spcBef>
              <a:buClr>
                <a:srgbClr val="FF0066"/>
              </a:buClr>
              <a:buFont typeface="Symbol" panose="05050102010706020507" pitchFamily="18" charset="2"/>
              <a:buChar char="¨"/>
            </a:pPr>
            <a:endParaRPr lang="fi-FI" altLang="fi-FI" dirty="0">
              <a:latin typeface="Verdana" panose="020B0604030504040204" pitchFamily="34" charset="0"/>
            </a:endParaRPr>
          </a:p>
          <a:p>
            <a:pPr>
              <a:lnSpc>
                <a:spcPct val="150000"/>
              </a:lnSpc>
              <a:spcBef>
                <a:spcPct val="50000"/>
              </a:spcBef>
              <a:buClr>
                <a:srgbClr val="FF0066"/>
              </a:buClr>
            </a:pPr>
            <a:endParaRPr lang="fi-FI" altLang="fi-FI" dirty="0">
              <a:latin typeface="Verdana" panose="020B0604030504040204" pitchFamily="34" charset="0"/>
            </a:endParaRPr>
          </a:p>
          <a:p>
            <a:pPr>
              <a:lnSpc>
                <a:spcPct val="150000"/>
              </a:lnSpc>
              <a:spcBef>
                <a:spcPct val="50000"/>
              </a:spcBef>
              <a:buClr>
                <a:srgbClr val="FF0066"/>
              </a:buClr>
              <a:buFont typeface="Symbol" panose="05050102010706020507" pitchFamily="18" charset="2"/>
              <a:buChar char="¨"/>
            </a:pPr>
            <a:endParaRPr lang="fi-FI" altLang="fi-FI" dirty="0">
              <a:latin typeface="Verdana" panose="020B0604030504040204" pitchFamily="34" charset="0"/>
            </a:endParaRPr>
          </a:p>
        </p:txBody>
      </p:sp>
      <p:grpSp>
        <p:nvGrpSpPr>
          <p:cNvPr id="3" name="Group 23"/>
          <p:cNvGrpSpPr>
            <a:grpSpLocks/>
          </p:cNvGrpSpPr>
          <p:nvPr/>
        </p:nvGrpSpPr>
        <p:grpSpPr bwMode="auto">
          <a:xfrm>
            <a:off x="1524000" y="6115050"/>
            <a:ext cx="9144000" cy="742950"/>
            <a:chOff x="0" y="3853"/>
            <a:chExt cx="5760" cy="468"/>
          </a:xfrm>
        </p:grpSpPr>
        <p:sp>
          <p:nvSpPr>
            <p:cNvPr id="2067" name="Rectangle 19"/>
            <p:cNvSpPr>
              <a:spLocks noChangeArrowheads="1"/>
            </p:cNvSpPr>
            <p:nvPr/>
          </p:nvSpPr>
          <p:spPr bwMode="auto">
            <a:xfrm>
              <a:off x="0" y="3967"/>
              <a:ext cx="5760" cy="354"/>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2065" name="Rectangle 17"/>
            <p:cNvSpPr>
              <a:spLocks noChangeArrowheads="1"/>
            </p:cNvSpPr>
            <p:nvPr/>
          </p:nvSpPr>
          <p:spPr bwMode="auto">
            <a:xfrm>
              <a:off x="0" y="3967"/>
              <a:ext cx="5760" cy="14"/>
            </a:xfrm>
            <a:prstGeom prst="rect">
              <a:avLst/>
            </a:prstGeom>
            <a:solidFill>
              <a:srgbClr val="FFB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100" dir="5400000" algn="ctr" rotWithShape="0">
                      <a:srgbClr val="292929">
                        <a:alpha val="50000"/>
                      </a:srgbClr>
                    </a:outerShdw>
                  </a:effectLst>
                </a14:hiddenEffects>
              </a:ext>
            </a:extLst>
          </p:spPr>
          <p:txBody>
            <a:bodyPr wrap="none" anchor="ctr"/>
            <a:lstStyle/>
            <a:p>
              <a:endParaRPr lang="fi-FI"/>
            </a:p>
          </p:txBody>
        </p:sp>
        <p:pic>
          <p:nvPicPr>
            <p:cNvPr id="2066" name="Picture 18" descr="beta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6" y="3853"/>
              <a:ext cx="1007"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0" name="Text Box 22"/>
            <p:cNvSpPr txBox="1">
              <a:spLocks noChangeArrowheads="1"/>
            </p:cNvSpPr>
            <p:nvPr/>
          </p:nvSpPr>
          <p:spPr bwMode="auto">
            <a:xfrm>
              <a:off x="2880" y="3974"/>
              <a:ext cx="20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fi-FI" altLang="fi-FI" sz="1400">
                  <a:solidFill>
                    <a:srgbClr val="292929"/>
                  </a:solidFill>
                  <a:latin typeface="Franklin Gothic Heavy" panose="020B0903020102020204" pitchFamily="34" charset="0"/>
                </a:rPr>
                <a:t>Lakeuksilta komiasti maailmalle!</a:t>
              </a:r>
            </a:p>
          </p:txBody>
        </p:sp>
      </p:grpSp>
    </p:spTree>
    <p:extLst>
      <p:ext uri="{BB962C8B-B14F-4D97-AF65-F5344CB8AC3E}">
        <p14:creationId xmlns:p14="http://schemas.microsoft.com/office/powerpoint/2010/main" val="2670425021"/>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3188</TotalTime>
  <Words>1442</Words>
  <Application>Microsoft Office PowerPoint</Application>
  <PresentationFormat>Laajakuva</PresentationFormat>
  <Paragraphs>247</Paragraphs>
  <Slides>29</Slides>
  <Notes>23</Notes>
  <HiddenSlides>0</HiddenSlides>
  <MMClips>0</MMClips>
  <ScaleCrop>false</ScaleCrop>
  <HeadingPairs>
    <vt:vector size="6" baseType="variant">
      <vt:variant>
        <vt:lpstr>Käytetyt fontit</vt:lpstr>
      </vt:variant>
      <vt:variant>
        <vt:i4>12</vt:i4>
      </vt:variant>
      <vt:variant>
        <vt:lpstr>Teema</vt:lpstr>
      </vt:variant>
      <vt:variant>
        <vt:i4>1</vt:i4>
      </vt:variant>
      <vt:variant>
        <vt:lpstr>Dian otsikot</vt:lpstr>
      </vt:variant>
      <vt:variant>
        <vt:i4>29</vt:i4>
      </vt:variant>
    </vt:vector>
  </HeadingPairs>
  <TitlesOfParts>
    <vt:vector size="42" baseType="lpstr">
      <vt:lpstr>Arial</vt:lpstr>
      <vt:lpstr>BesleyVariable</vt:lpstr>
      <vt:lpstr>Calibri</vt:lpstr>
      <vt:lpstr>Calibri Light</vt:lpstr>
      <vt:lpstr>Franklin Gothic Demi</vt:lpstr>
      <vt:lpstr>Franklin Gothic Heavy</vt:lpstr>
      <vt:lpstr>museo-sans</vt:lpstr>
      <vt:lpstr>Open Sans</vt:lpstr>
      <vt:lpstr>Symbol</vt:lpstr>
      <vt:lpstr>Times New Roman</vt:lpstr>
      <vt:lpstr>Verdana</vt:lpstr>
      <vt:lpstr>Wingdings</vt:lpstr>
      <vt:lpstr>Office-teema</vt:lpstr>
      <vt:lpstr>PowerPoint-esitys</vt:lpstr>
      <vt:lpstr>TERVETULOA VANHEMPAINILTAAN! </vt:lpstr>
      <vt:lpstr>Vanhempainillan ohjelma</vt:lpstr>
      <vt:lpstr>Ylioppilastutkinnon tehtävät</vt:lpstr>
      <vt:lpstr>23A, ro Kirsi Koivumäki  </vt:lpstr>
      <vt:lpstr>23B, ro Janne Ylinen  </vt:lpstr>
      <vt:lpstr>Ensimmäinen lukiopäivä 9.8.2023</vt:lpstr>
      <vt:lpstr>AIKATAULU 1/2</vt:lpstr>
      <vt:lpstr>AIKATAULU 2/2</vt:lpstr>
      <vt:lpstr>Kevään 2026 koepäivät</vt:lpstr>
      <vt:lpstr>Tutkintomaksut  YTL:lle 2026</vt:lpstr>
      <vt:lpstr>Oikaisuvaatimus 1/2</vt:lpstr>
      <vt:lpstr>Oikaisuvaatimus 2/2</vt:lpstr>
      <vt:lpstr>Harjoituskirjoitukset = preliminäärit</vt:lpstr>
      <vt:lpstr>Suulliset kuulustelut</vt:lpstr>
      <vt:lpstr>Tutkintoaineiden pakolliset opintopistemäärät</vt:lpstr>
      <vt:lpstr>Ylioppilaskokeiden arvostelu ja uusinnat</vt:lpstr>
      <vt:lpstr>Ylioppilaskokeiden arvosanat ja niistä saatavat kompensaatiopisteet</vt:lpstr>
      <vt:lpstr>Kompensaatio</vt:lpstr>
      <vt:lpstr>Sisulla ylös – ja eteenpäin!</vt:lpstr>
      <vt:lpstr>Kokeen uusiminen</vt:lpstr>
      <vt:lpstr>PowerPoint-esitys</vt:lpstr>
      <vt:lpstr>Koesuoritusta heikentävä syy voidaan ottaa huomioon 1/2</vt:lpstr>
      <vt:lpstr>Koesuoritusta heikentävä syy voidaan ottaa huomioon 2/2</vt:lpstr>
      <vt:lpstr>Ohjeita abeille ja koteihin</vt:lpstr>
      <vt:lpstr>Penkinpainajaispäivä to 12.2.</vt:lpstr>
      <vt:lpstr>Todistukset</vt:lpstr>
      <vt:lpstr>Abien (50) opintopistekertymä ennen kahta viimeistä periodia</vt:lpstr>
      <vt:lpstr> Menestyneenä maalissa!</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Henna Teikari</dc:creator>
  <cp:lastModifiedBy>Toni Uusimäki</cp:lastModifiedBy>
  <cp:revision>278</cp:revision>
  <cp:lastPrinted>2023-01-31T08:53:54Z</cp:lastPrinted>
  <dcterms:created xsi:type="dcterms:W3CDTF">2016-10-13T11:36:53Z</dcterms:created>
  <dcterms:modified xsi:type="dcterms:W3CDTF">2025-11-19T08:41:34Z</dcterms:modified>
</cp:coreProperties>
</file>