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7" r:id="rId3"/>
    <p:sldId id="285" r:id="rId4"/>
    <p:sldId id="258" r:id="rId5"/>
    <p:sldId id="259" r:id="rId6"/>
    <p:sldId id="286" r:id="rId7"/>
    <p:sldId id="260" r:id="rId8"/>
    <p:sldId id="262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34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5252E-B423-4937-BE95-ED86180C2987}" type="datetimeFigureOut">
              <a:rPr lang="fi-FI" smtClean="0"/>
              <a:pPr/>
              <a:t>28.8.2025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BBE8E-2722-4F1D-999D-6E87A5C8FFE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002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BE6F5-08D5-4CB5-9800-36DEAAC0FCED}" type="slidenum">
              <a:rPr lang="fi-FI" altLang="fi-FI"/>
              <a:pPr/>
              <a:t>2</a:t>
            </a:fld>
            <a:endParaRPr lang="fi-FI" altLang="fi-FI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0841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BE6F5-08D5-4CB5-9800-36DEAAC0FCED}" type="slidenum">
              <a:rPr lang="fi-FI" altLang="fi-FI"/>
              <a:pPr/>
              <a:t>3</a:t>
            </a:fld>
            <a:endParaRPr lang="fi-FI" altLang="fi-FI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10138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BE6F5-08D5-4CB5-9800-36DEAAC0FCED}" type="slidenum">
              <a:rPr lang="fi-FI" altLang="fi-FI"/>
              <a:pPr/>
              <a:t>4</a:t>
            </a:fld>
            <a:endParaRPr lang="fi-FI" altLang="fi-FI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08417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BE6F5-08D5-4CB5-9800-36DEAAC0FCED}" type="slidenum">
              <a:rPr lang="fi-FI" altLang="fi-FI"/>
              <a:pPr/>
              <a:t>5</a:t>
            </a:fld>
            <a:endParaRPr lang="fi-FI" altLang="fi-FI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3572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BE6F5-08D5-4CB5-9800-36DEAAC0FCED}" type="slidenum">
              <a:rPr lang="fi-FI" altLang="fi-FI"/>
              <a:pPr/>
              <a:t>6</a:t>
            </a:fld>
            <a:endParaRPr lang="fi-FI" altLang="fi-FI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13958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BE6F5-08D5-4CB5-9800-36DEAAC0FCED}" type="slidenum">
              <a:rPr lang="fi-FI" altLang="fi-FI"/>
              <a:pPr/>
              <a:t>7</a:t>
            </a:fld>
            <a:endParaRPr lang="fi-FI" altLang="fi-FI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06304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BE6F5-08D5-4CB5-9800-36DEAAC0FCED}" type="slidenum">
              <a:rPr lang="fi-FI" altLang="fi-FI"/>
              <a:pPr/>
              <a:t>8</a:t>
            </a:fld>
            <a:endParaRPr lang="fi-FI" altLang="fi-FI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9260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9419-AD69-47DA-93E3-905F9811052B}" type="datetimeFigureOut">
              <a:rPr lang="fi-FI" smtClean="0"/>
              <a:pPr/>
              <a:t>28.8.2025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9939-8344-4411-A362-8615FC68380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106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9419-AD69-47DA-93E3-905F9811052B}" type="datetimeFigureOut">
              <a:rPr lang="fi-FI" smtClean="0"/>
              <a:pPr/>
              <a:t>28.8.2025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9939-8344-4411-A362-8615FC68380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77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9419-AD69-47DA-93E3-905F9811052B}" type="datetimeFigureOut">
              <a:rPr lang="fi-FI" smtClean="0"/>
              <a:pPr/>
              <a:t>28.8.2025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9939-8344-4411-A362-8615FC68380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8964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0305AB5-6DC4-4D9D-B89F-46E8C7F6B8B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764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9419-AD69-47DA-93E3-905F9811052B}" type="datetimeFigureOut">
              <a:rPr lang="fi-FI" smtClean="0"/>
              <a:pPr/>
              <a:t>28.8.2025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9939-8344-4411-A362-8615FC68380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334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9419-AD69-47DA-93E3-905F9811052B}" type="datetimeFigureOut">
              <a:rPr lang="fi-FI" smtClean="0"/>
              <a:pPr/>
              <a:t>28.8.2025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9939-8344-4411-A362-8615FC68380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830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9419-AD69-47DA-93E3-905F9811052B}" type="datetimeFigureOut">
              <a:rPr lang="fi-FI" smtClean="0"/>
              <a:pPr/>
              <a:t>28.8.2025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9939-8344-4411-A362-8615FC68380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49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9419-AD69-47DA-93E3-905F9811052B}" type="datetimeFigureOut">
              <a:rPr lang="fi-FI" smtClean="0"/>
              <a:pPr/>
              <a:t>28.8.2025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9939-8344-4411-A362-8615FC68380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353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9419-AD69-47DA-93E3-905F9811052B}" type="datetimeFigureOut">
              <a:rPr lang="fi-FI" smtClean="0"/>
              <a:pPr/>
              <a:t>28.8.2025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9939-8344-4411-A362-8615FC68380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609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9419-AD69-47DA-93E3-905F9811052B}" type="datetimeFigureOut">
              <a:rPr lang="fi-FI" smtClean="0"/>
              <a:pPr/>
              <a:t>28.8.2025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9939-8344-4411-A362-8615FC68380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75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9419-AD69-47DA-93E3-905F9811052B}" type="datetimeFigureOut">
              <a:rPr lang="fi-FI" smtClean="0"/>
              <a:pPr/>
              <a:t>28.8.2025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9939-8344-4411-A362-8615FC68380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685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9419-AD69-47DA-93E3-905F9811052B}" type="datetimeFigureOut">
              <a:rPr lang="fi-FI" smtClean="0"/>
              <a:pPr/>
              <a:t>28.8.2025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9939-8344-4411-A362-8615FC68380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488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99419-AD69-47DA-93E3-905F9811052B}" type="datetimeFigureOut">
              <a:rPr lang="fi-FI" smtClean="0"/>
              <a:pPr/>
              <a:t>28.8.2025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59939-8344-4411-A362-8615FC68380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369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kauhava/lukiokoulutus/kauhavanlukio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tunimi.sukunimi@edukauhava.fi" TargetMode="External"/><Relationship Id="rId5" Type="http://schemas.openxmlformats.org/officeDocument/2006/relationships/hyperlink" Target="https://www.facebook.com/Kauhavanlukio/" TargetMode="External"/><Relationship Id="rId4" Type="http://schemas.openxmlformats.org/officeDocument/2006/relationships/hyperlink" Target="https://kauhava.inschool.fi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524000" y="4278313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altLang="fi-FI" sz="3600" dirty="0">
                <a:solidFill>
                  <a:srgbClr val="1C1C1C"/>
                </a:solidFill>
                <a:latin typeface="Franklin Gothic Demi" panose="020B0703020102020204" pitchFamily="34" charset="0"/>
              </a:rPr>
              <a:t>Vanhempainilta 28.8.2025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524000" y="51419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altLang="fi-FI" sz="2800" b="1" dirty="0">
                <a:solidFill>
                  <a:srgbClr val="4D4D4D"/>
                </a:solidFill>
                <a:latin typeface="Franklin Gothic Book" panose="020B0503020102020204" pitchFamily="34" charset="0"/>
              </a:rPr>
              <a:t>Toni Uusimäki, rehtori</a:t>
            </a:r>
          </a:p>
        </p:txBody>
      </p:sp>
      <p:pic>
        <p:nvPicPr>
          <p:cNvPr id="5141" name="Picture 21" descr="beta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58888"/>
            <a:ext cx="548640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51" name="Group 31"/>
          <p:cNvGrpSpPr>
            <a:grpSpLocks/>
          </p:cNvGrpSpPr>
          <p:nvPr/>
        </p:nvGrpSpPr>
        <p:grpSpPr bwMode="auto">
          <a:xfrm>
            <a:off x="1524000" y="6296026"/>
            <a:ext cx="9144000" cy="561975"/>
            <a:chOff x="0" y="3966"/>
            <a:chExt cx="5760" cy="354"/>
          </a:xfrm>
        </p:grpSpPr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0" y="3966"/>
              <a:ext cx="5760" cy="3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0" y="3966"/>
              <a:ext cx="5760" cy="14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5149" name="Text Box 29"/>
            <p:cNvSpPr txBox="1">
              <a:spLocks noChangeArrowheads="1"/>
            </p:cNvSpPr>
            <p:nvPr/>
          </p:nvSpPr>
          <p:spPr bwMode="auto">
            <a:xfrm>
              <a:off x="2880" y="3973"/>
              <a:ext cx="20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i-FI" altLang="fi-FI" sz="140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Lakeuksilta komiasti maailmalle!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170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491049" y="2"/>
            <a:ext cx="9176951" cy="1383956"/>
            <a:chOff x="0" y="0"/>
            <a:chExt cx="5760" cy="958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907"/>
            </a:xfrm>
            <a:prstGeom prst="rect">
              <a:avLst/>
            </a:prstGeom>
            <a:solidFill>
              <a:srgbClr val="B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397000" dir="16200000" sy="-100000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0" y="935"/>
              <a:ext cx="5760" cy="23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5877" y="1571541"/>
            <a:ext cx="6872287" cy="76028"/>
          </a:xfrm>
        </p:spPr>
        <p:txBody>
          <a:bodyPr>
            <a:normAutofit fontScale="25000" lnSpcReduction="20000"/>
          </a:bodyPr>
          <a:lstStyle/>
          <a:p>
            <a:pPr algn="l"/>
            <a:endParaRPr lang="fi-FI" altLang="fi-FI" sz="2800" dirty="0">
              <a:solidFill>
                <a:srgbClr val="1C1C1C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260351"/>
            <a:ext cx="7772400" cy="1008063"/>
          </a:xfrm>
        </p:spPr>
        <p:txBody>
          <a:bodyPr anchor="ctr"/>
          <a:lstStyle/>
          <a:p>
            <a:r>
              <a:rPr lang="fi-FI" altLang="fi-FI" sz="4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VANHEMPAINILLAN OHJELMA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15762" y="1383957"/>
            <a:ext cx="9144000" cy="446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endParaRPr lang="fi-FI" altLang="fi-FI" dirty="0"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>
                <a:latin typeface="Verdana" panose="020B0604030504040204" pitchFamily="34" charset="0"/>
              </a:rPr>
              <a:t>Klo 18.00 – 18.05 Tervetuloa, rehtori Toni Uusimäki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>
                <a:latin typeface="Verdana" panose="020B0604030504040204" pitchFamily="34" charset="0"/>
              </a:rPr>
              <a:t> Klo 18.05 -18.25 Lukion opettajat ja opiskeluhuoltoryhmä esittäytyvät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>
                <a:latin typeface="Verdana" panose="020B0604030504040204" pitchFamily="34" charset="0"/>
              </a:rPr>
              <a:t> Klo 18.25-18.40 Kauhavan lukio tänään, tiedottamiskäytännöt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>
                <a:latin typeface="Verdana" panose="020B0604030504040204" pitchFamily="34" charset="0"/>
              </a:rPr>
              <a:t> Klo 18.40-19.30 Lukion ykkösten ryhmänohjaajien esitykset lukion käytänteistä. Ryhmänohjaajat ovat 25A/Mikko Rantala/</a:t>
            </a:r>
            <a:r>
              <a:rPr lang="fi-FI" altLang="fi-FI" dirty="0" err="1">
                <a:latin typeface="Verdana" panose="020B0604030504040204" pitchFamily="34" charset="0"/>
              </a:rPr>
              <a:t>opt</a:t>
            </a:r>
            <a:r>
              <a:rPr lang="fi-FI" altLang="fi-FI" dirty="0">
                <a:latin typeface="Verdana" panose="020B0604030504040204" pitchFamily="34" charset="0"/>
              </a:rPr>
              <a:t> B236 ja  25B/Katja Rasijeff/auditorio. He vastaavat luonnollisesti lukiota koskeviin kysymyksiin.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</a:pPr>
            <a:endParaRPr lang="fi-FI" altLang="fi-FI" dirty="0">
              <a:latin typeface="Verdana" panose="020B0604030504040204" pitchFamily="34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524000" y="6115050"/>
            <a:ext cx="9144000" cy="742950"/>
            <a:chOff x="0" y="3853"/>
            <a:chExt cx="5760" cy="468"/>
          </a:xfrm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0" y="3967"/>
              <a:ext cx="5760" cy="3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0" y="3967"/>
              <a:ext cx="5760" cy="14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pic>
          <p:nvPicPr>
            <p:cNvPr id="2066" name="Picture 18" descr="beta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3853"/>
              <a:ext cx="100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880" y="3974"/>
              <a:ext cx="20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i-FI" altLang="fi-FI" sz="140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Lakeuksilta komiasti maailmalle!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042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1524000" y="164923"/>
            <a:ext cx="9144000" cy="874760"/>
            <a:chOff x="0" y="171"/>
            <a:chExt cx="5760" cy="907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171"/>
              <a:ext cx="5760" cy="907"/>
            </a:xfrm>
            <a:prstGeom prst="rect">
              <a:avLst/>
            </a:prstGeom>
            <a:solidFill>
              <a:srgbClr val="B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397000" dir="16200000" sy="-100000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0" y="935"/>
              <a:ext cx="5760" cy="23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70326" y="1853492"/>
            <a:ext cx="6872287" cy="574675"/>
          </a:xfrm>
        </p:spPr>
        <p:txBody>
          <a:bodyPr/>
          <a:lstStyle/>
          <a:p>
            <a:pPr algn="l"/>
            <a:endParaRPr lang="fi-FI" altLang="fi-FI" sz="2800" dirty="0">
              <a:solidFill>
                <a:srgbClr val="1C1C1C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22225"/>
            <a:ext cx="7772400" cy="1246189"/>
          </a:xfrm>
        </p:spPr>
        <p:txBody>
          <a:bodyPr anchor="ctr">
            <a:normAutofit/>
          </a:bodyPr>
          <a:lstStyle/>
          <a:p>
            <a:r>
              <a:rPr lang="fi-FI" altLang="fi-FI" sz="4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Lukion henkilökunta </a:t>
            </a:r>
          </a:p>
        </p:txBody>
      </p: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1524000" y="6115050"/>
            <a:ext cx="9144000" cy="742950"/>
            <a:chOff x="0" y="3853"/>
            <a:chExt cx="5760" cy="468"/>
          </a:xfrm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0" y="3967"/>
              <a:ext cx="5760" cy="3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0" y="3967"/>
              <a:ext cx="5760" cy="14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pic>
          <p:nvPicPr>
            <p:cNvPr id="2066" name="Picture 18" descr="beta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3853"/>
              <a:ext cx="100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880" y="3974"/>
              <a:ext cx="20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i-FI" altLang="fi-FI" sz="140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Lakeuksilta komiasti maailmalle!</a:t>
              </a:r>
            </a:p>
          </p:txBody>
        </p:sp>
      </p:grpSp>
      <p:sp>
        <p:nvSpPr>
          <p:cNvPr id="13" name="Suorakulmio 12"/>
          <p:cNvSpPr/>
          <p:nvPr/>
        </p:nvSpPr>
        <p:spPr>
          <a:xfrm>
            <a:off x="4147998" y="3198168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fi-FI" sz="24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8767486-FD2C-5415-1A9E-7333E0FE0D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894" y="926824"/>
            <a:ext cx="8053918" cy="534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1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1548713" y="98855"/>
            <a:ext cx="9144000" cy="1520825"/>
            <a:chOff x="0" y="0"/>
            <a:chExt cx="5760" cy="958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907"/>
            </a:xfrm>
            <a:prstGeom prst="rect">
              <a:avLst/>
            </a:prstGeom>
            <a:solidFill>
              <a:srgbClr val="B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397000" dir="16200000" sy="-100000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0" y="935"/>
              <a:ext cx="5760" cy="23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24114" y="1835151"/>
            <a:ext cx="6872287" cy="574675"/>
          </a:xfrm>
        </p:spPr>
        <p:txBody>
          <a:bodyPr/>
          <a:lstStyle/>
          <a:p>
            <a:pPr algn="l"/>
            <a:r>
              <a:rPr lang="fi-FI" altLang="fi-FI" sz="2800" dirty="0">
                <a:solidFill>
                  <a:srgbClr val="1C1C1C"/>
                </a:solidFill>
                <a:latin typeface="Franklin Gothic Heavy" panose="020B0903020102020204" pitchFamily="34" charset="0"/>
              </a:rPr>
              <a:t>160 opiskelijan ja 20 opettajan yhteisö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260351"/>
            <a:ext cx="7772400" cy="1008063"/>
          </a:xfrm>
        </p:spPr>
        <p:txBody>
          <a:bodyPr anchor="ctr"/>
          <a:lstStyle/>
          <a:p>
            <a:r>
              <a:rPr lang="fi-FI" altLang="fi-FI" sz="4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Kauhavan lukio tänään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24000" y="2420939"/>
            <a:ext cx="9043595" cy="446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>
                <a:latin typeface="Verdana" panose="020B0604030504040204" pitchFamily="34" charset="0"/>
              </a:rPr>
              <a:t> Monipuolinen yleislukio, joka antaa hyvän pohjan jatko-opinnoille yliopistoissa ja ammattikorkeakouluissa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>
                <a:latin typeface="Verdana" panose="020B0604030504040204" pitchFamily="34" charset="0"/>
              </a:rPr>
              <a:t> Opiskelijoistamme noin 85 % pääsee korkea-asteelle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>
                <a:latin typeface="Verdana" panose="020B0604030504040204" pitchFamily="34" charset="0"/>
              </a:rPr>
              <a:t> </a:t>
            </a:r>
            <a:r>
              <a:rPr lang="fi-FI" altLang="fi-FI" dirty="0" err="1">
                <a:latin typeface="Verdana" panose="020B0604030504040204" pitchFamily="34" charset="0"/>
              </a:rPr>
              <a:t>Sloganimme</a:t>
            </a:r>
            <a:r>
              <a:rPr lang="fi-FI" altLang="fi-FI" dirty="0">
                <a:latin typeface="Verdana" panose="020B0604030504040204" pitchFamily="34" charset="0"/>
              </a:rPr>
              <a:t> onkin ’Lakeuksilta </a:t>
            </a:r>
            <a:r>
              <a:rPr lang="fi-FI" altLang="fi-FI" dirty="0" err="1">
                <a:latin typeface="Verdana" panose="020B0604030504040204" pitchFamily="34" charset="0"/>
              </a:rPr>
              <a:t>komiasti</a:t>
            </a:r>
            <a:r>
              <a:rPr lang="fi-FI" altLang="fi-FI" dirty="0">
                <a:latin typeface="Verdana" panose="020B0604030504040204" pitchFamily="34" charset="0"/>
              </a:rPr>
              <a:t> maailmalle!’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>
                <a:latin typeface="Verdana" panose="020B0604030504040204" pitchFamily="34" charset="0"/>
              </a:rPr>
              <a:t> Yo-kirjoituksissa koulumme tulokset ovat yleensä valtakunnallista keskiarvoa parempia.  Olemme profiloituneet kansainvälisyyteen, yrittäjyyteen ja  liikunnan monilajiryhmään.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>
                <a:latin typeface="Verdana" panose="020B0604030504040204" pitchFamily="34" charset="0"/>
              </a:rPr>
              <a:t>Laaja opintojaksotarjonta (myös koulukohtaisesti)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endParaRPr lang="fi-FI" altLang="fi-FI" dirty="0">
              <a:latin typeface="Verdana" panose="020B0604030504040204" pitchFamily="34" charset="0"/>
            </a:endParaRPr>
          </a:p>
        </p:txBody>
      </p: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1524000" y="6115050"/>
            <a:ext cx="9144000" cy="742950"/>
            <a:chOff x="0" y="3853"/>
            <a:chExt cx="5760" cy="468"/>
          </a:xfrm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0" y="3967"/>
              <a:ext cx="5760" cy="3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0" y="3967"/>
              <a:ext cx="5760" cy="14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pic>
          <p:nvPicPr>
            <p:cNvPr id="2066" name="Picture 18" descr="beta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3853"/>
              <a:ext cx="100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880" y="3974"/>
              <a:ext cx="20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i-FI" altLang="fi-FI" sz="140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Lakeuksilta komiasti maailmalle!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042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1433383" y="98854"/>
            <a:ext cx="9144000" cy="1263901"/>
            <a:chOff x="0" y="0"/>
            <a:chExt cx="5760" cy="958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907"/>
            </a:xfrm>
            <a:prstGeom prst="rect">
              <a:avLst/>
            </a:prstGeom>
            <a:solidFill>
              <a:srgbClr val="B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397000" dir="16200000" sy="-100000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0" y="935"/>
              <a:ext cx="5760" cy="23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24114" y="1776698"/>
            <a:ext cx="6872287" cy="574675"/>
          </a:xfrm>
        </p:spPr>
        <p:txBody>
          <a:bodyPr/>
          <a:lstStyle/>
          <a:p>
            <a:pPr algn="l"/>
            <a:endParaRPr lang="fi-FI" altLang="fi-FI" sz="2800" dirty="0">
              <a:solidFill>
                <a:srgbClr val="1C1C1C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260352"/>
            <a:ext cx="7772400" cy="827044"/>
          </a:xfrm>
        </p:spPr>
        <p:txBody>
          <a:bodyPr anchor="ctr"/>
          <a:lstStyle/>
          <a:p>
            <a:r>
              <a:rPr lang="fi-FI" altLang="fi-FI" sz="4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Koulun aloitukseen liittyvää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24001" y="1762898"/>
            <a:ext cx="9143999" cy="571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</a:pPr>
            <a:endParaRPr lang="fi-FI" altLang="fi-FI" dirty="0"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dirty="0">
                <a:sym typeface="Wingdings" pitchFamily="2" charset="2"/>
              </a:rPr>
              <a:t> Kauhavan lukio koulukeskuksessa yhdessä Kauhavan yhtenäiskoulun kanssa.  Tilamme ovat terveet ja opetusvälineistöltään ajanmukaiset. Opetustilaa myös kaupungintalon lasisiivessä.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dirty="0">
                <a:sym typeface="Wingdings" pitchFamily="2" charset="2"/>
              </a:rPr>
              <a:t> Tiivistä: rakennuksessa n. 750 oppilasta ja opiskelijaa, n. 85 henkilökuntaan kuuluvaa.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dirty="0">
                <a:sym typeface="Wingdings" pitchFamily="2" charset="2"/>
              </a:rPr>
              <a:t> Ykköset (51) perusryhmissä (25A ja 24B). Lisäksi vaihto-oppilas </a:t>
            </a:r>
            <a:r>
              <a:rPr lang="fi-FI" dirty="0" err="1">
                <a:sym typeface="Wingdings" pitchFamily="2" charset="2"/>
              </a:rPr>
              <a:t>Ninon</a:t>
            </a:r>
            <a:r>
              <a:rPr lang="fi-FI" dirty="0">
                <a:sym typeface="Wingdings" pitchFamily="2" charset="2"/>
              </a:rPr>
              <a:t> </a:t>
            </a:r>
            <a:r>
              <a:rPr lang="fi-FI" dirty="0" err="1">
                <a:sym typeface="Wingdings" pitchFamily="2" charset="2"/>
              </a:rPr>
              <a:t>Granchere</a:t>
            </a:r>
            <a:r>
              <a:rPr lang="fi-FI" dirty="0">
                <a:sym typeface="Wingdings" pitchFamily="2" charset="2"/>
              </a:rPr>
              <a:t> Ranskasta.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dirty="0">
                <a:sym typeface="Wingdings" pitchFamily="2" charset="2"/>
              </a:rPr>
              <a:t> Lukioväylähanke (15op) antaa mahdollisuuden korkeakouluopintoihin tutustumiseen. Yhteistyötä tehdään </a:t>
            </a:r>
            <a:r>
              <a:rPr lang="fi-FI" dirty="0" err="1">
                <a:sym typeface="Wingdings" pitchFamily="2" charset="2"/>
              </a:rPr>
              <a:t>SEAMK:n</a:t>
            </a:r>
            <a:r>
              <a:rPr lang="fi-FI" dirty="0">
                <a:sym typeface="Wingdings" pitchFamily="2" charset="2"/>
              </a:rPr>
              <a:t> ja Suomen Yrittäjäopiston kanssa.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dirty="0">
                <a:sym typeface="Wingdings" pitchFamily="2" charset="2"/>
              </a:rPr>
              <a:t>Toukokuussa 2026 projektiviikko, jossa opiskelijoiden hyvinvointi on keskiössä.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endParaRPr lang="fi-FI" dirty="0"/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endParaRPr lang="fi-FI" dirty="0"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</a:pPr>
            <a:endParaRPr lang="fi-FI" altLang="fi-FI" dirty="0">
              <a:latin typeface="Verdana" panose="020B0604030504040204" pitchFamily="34" charset="0"/>
            </a:endParaRPr>
          </a:p>
        </p:txBody>
      </p: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1524000" y="6215370"/>
            <a:ext cx="9143999" cy="642629"/>
            <a:chOff x="0" y="3853"/>
            <a:chExt cx="5760" cy="468"/>
          </a:xfrm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0" y="3967"/>
              <a:ext cx="5760" cy="3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0" y="3967"/>
              <a:ext cx="5760" cy="14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pic>
          <p:nvPicPr>
            <p:cNvPr id="2066" name="Picture 18" descr="beta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3853"/>
              <a:ext cx="100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880" y="3974"/>
              <a:ext cx="20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i-FI" altLang="fi-FI" sz="140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Lakeuksilta komiasti maailmalle!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933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1433383" y="98854"/>
            <a:ext cx="9144000" cy="1263901"/>
            <a:chOff x="0" y="0"/>
            <a:chExt cx="5760" cy="958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907"/>
            </a:xfrm>
            <a:prstGeom prst="rect">
              <a:avLst/>
            </a:prstGeom>
            <a:solidFill>
              <a:srgbClr val="B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397000" dir="16200000" sy="-100000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0" y="935"/>
              <a:ext cx="5760" cy="23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24114" y="1776698"/>
            <a:ext cx="6872287" cy="574675"/>
          </a:xfrm>
        </p:spPr>
        <p:txBody>
          <a:bodyPr/>
          <a:lstStyle/>
          <a:p>
            <a:pPr algn="l"/>
            <a:endParaRPr lang="fi-FI" altLang="fi-FI" sz="2800" dirty="0">
              <a:solidFill>
                <a:srgbClr val="1C1C1C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260352"/>
            <a:ext cx="7772400" cy="827044"/>
          </a:xfrm>
        </p:spPr>
        <p:txBody>
          <a:bodyPr anchor="ctr"/>
          <a:lstStyle/>
          <a:p>
            <a:r>
              <a:rPr lang="fi-FI" altLang="fi-FI" sz="4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Uuden lukuvuoden avauksia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24001" y="1762898"/>
            <a:ext cx="9143999" cy="668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</a:pPr>
            <a:endParaRPr lang="fi-FI" altLang="fi-FI" dirty="0"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dirty="0">
                <a:sym typeface="Wingdings" pitchFamily="2" charset="2"/>
              </a:rPr>
              <a:t> Kauhavan lukio ykköset ja kakkoset </a:t>
            </a:r>
            <a:r>
              <a:rPr lang="fi-FI" dirty="0" err="1">
                <a:sym typeface="Wingdings" pitchFamily="2" charset="2"/>
              </a:rPr>
              <a:t>tiimiytetään</a:t>
            </a:r>
            <a:r>
              <a:rPr lang="fi-FI" dirty="0">
                <a:sym typeface="Wingdings" pitchFamily="2" charset="2"/>
              </a:rPr>
              <a:t> ensimmäisen koeviikon yhteydessä. Opettajat ovat jo toimineet kolmessa eri tiimissä aiemmin. Kyse on osallistamisesta ja vaikutusmahdollisuuksien lisäämisestä koulun toimintakulttuurissa.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dirty="0">
                <a:sym typeface="Wingdings" pitchFamily="2" charset="2"/>
              </a:rPr>
              <a:t>  Oppimisen tukeen huomiota kuluvan lukuvuoden vielä aiempaa enemmän.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dirty="0">
                <a:sym typeface="Wingdings" pitchFamily="2" charset="2"/>
              </a:rPr>
              <a:t> Huomiota tekoälyn hyödyntämiseen ja yo-kirjoitusten sähköisen järjestelmän uudistuksiin.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dirty="0">
                <a:sym typeface="Wingdings" pitchFamily="2" charset="2"/>
              </a:rPr>
              <a:t> Kansainvälisyyshanke sisilialaisen koulun kanssa. Sisilialaiset vierailevat Kauhavalla syyslomaa  edeltävällä viikolla, vastavierailu Sisiliaan toukokuussa.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dirty="0">
                <a:sym typeface="Wingdings" pitchFamily="2" charset="2"/>
              </a:rPr>
              <a:t> Kauhavan lukioiden yhteistyön lisääminen tärkeä tavoite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endParaRPr lang="fi-FI" dirty="0"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endParaRPr lang="fi-FI" dirty="0"/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endParaRPr lang="fi-FI" dirty="0"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</a:pPr>
            <a:endParaRPr lang="fi-FI" altLang="fi-FI" dirty="0">
              <a:latin typeface="Verdana" panose="020B0604030504040204" pitchFamily="34" charset="0"/>
            </a:endParaRPr>
          </a:p>
        </p:txBody>
      </p: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1524000" y="6283324"/>
            <a:ext cx="9143999" cy="574675"/>
            <a:chOff x="0" y="3853"/>
            <a:chExt cx="5760" cy="468"/>
          </a:xfrm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0" y="3967"/>
              <a:ext cx="5760" cy="3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0" y="3967"/>
              <a:ext cx="5760" cy="14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pic>
          <p:nvPicPr>
            <p:cNvPr id="2066" name="Picture 18" descr="beta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3853"/>
              <a:ext cx="100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880" y="3974"/>
              <a:ext cx="20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i-FI" altLang="fi-FI" sz="140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Lakeuksilta komiasti maailmalle!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415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1524000" y="1"/>
            <a:ext cx="9144000" cy="1520825"/>
            <a:chOff x="0" y="0"/>
            <a:chExt cx="5760" cy="958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907"/>
            </a:xfrm>
            <a:prstGeom prst="rect">
              <a:avLst/>
            </a:prstGeom>
            <a:solidFill>
              <a:srgbClr val="B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397000" dir="16200000" sy="-100000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0" y="935"/>
              <a:ext cx="5760" cy="23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70326" y="1853492"/>
            <a:ext cx="6872287" cy="574675"/>
          </a:xfrm>
        </p:spPr>
        <p:txBody>
          <a:bodyPr/>
          <a:lstStyle/>
          <a:p>
            <a:pPr algn="l"/>
            <a:endParaRPr lang="fi-FI" altLang="fi-FI" sz="2800" dirty="0">
              <a:solidFill>
                <a:srgbClr val="1C1C1C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260351"/>
            <a:ext cx="7772400" cy="1008063"/>
          </a:xfrm>
        </p:spPr>
        <p:txBody>
          <a:bodyPr anchor="ctr"/>
          <a:lstStyle/>
          <a:p>
            <a:r>
              <a:rPr lang="fi-FI" altLang="fi-FI" sz="4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Tiedottaminen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24001" y="2370574"/>
            <a:ext cx="9143999" cy="446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>
                <a:latin typeface="Verdana" panose="020B0604030504040204" pitchFamily="34" charset="0"/>
              </a:rPr>
              <a:t> </a:t>
            </a:r>
            <a:r>
              <a:rPr lang="fi-FI" altLang="fi-FI" dirty="0"/>
              <a:t>Lukion tiedotteet ja kutsut</a:t>
            </a:r>
          </a:p>
          <a:p>
            <a:pPr marL="0" lvl="1"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>
                <a:latin typeface="Verdana" panose="020B0604030504040204" pitchFamily="34" charset="0"/>
              </a:rPr>
              <a:t> </a:t>
            </a:r>
            <a:r>
              <a:rPr lang="fi-FI" dirty="0"/>
              <a:t>Lukio </a:t>
            </a:r>
            <a:r>
              <a:rPr lang="fi-FI" dirty="0" err="1"/>
              <a:t>Pedanetissa</a:t>
            </a:r>
            <a:r>
              <a:rPr lang="fi-FI" dirty="0"/>
              <a:t>: kotisivut, tiedottaminen, verkko-oppimisympäristö, osa e-oppikirjoista. Linkki: </a:t>
            </a:r>
            <a:r>
              <a:rPr lang="fi-FI" dirty="0">
                <a:hlinkClick r:id="rId3"/>
              </a:rPr>
              <a:t>https://peda.net/kauhava/lukiokoulutus/kauhavanlukio</a:t>
            </a:r>
            <a:endParaRPr lang="fi-FI" dirty="0"/>
          </a:p>
          <a:p>
            <a:pPr marL="0" lvl="1"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dirty="0"/>
              <a:t> Tärkein </a:t>
            </a:r>
            <a:r>
              <a:rPr lang="fi-FI" dirty="0" err="1"/>
              <a:t>Wilma-ohjelma</a:t>
            </a:r>
            <a:r>
              <a:rPr lang="fi-FI" dirty="0"/>
              <a:t>. </a:t>
            </a:r>
            <a:r>
              <a:rPr lang="fi-FI" dirty="0" err="1"/>
              <a:t>Wilman</a:t>
            </a:r>
            <a:r>
              <a:rPr lang="fi-FI" dirty="0"/>
              <a:t> avulla voi seurata opintosuorituksia, poissaoloja ja koulun toimintaa. Linkki: </a:t>
            </a:r>
            <a:r>
              <a:rPr lang="fi-FI" dirty="0">
                <a:hlinkClick r:id="rId4"/>
              </a:rPr>
              <a:t>https://kauhava.inschool.fi/</a:t>
            </a:r>
            <a:endParaRPr lang="fi-FI" dirty="0"/>
          </a:p>
          <a:p>
            <a:pPr marL="0" lvl="1"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dirty="0"/>
              <a:t> Lukion </a:t>
            </a:r>
            <a:r>
              <a:rPr lang="fi-FI" dirty="0" err="1"/>
              <a:t>Facebook-sivut</a:t>
            </a:r>
            <a:r>
              <a:rPr lang="fi-FI" dirty="0"/>
              <a:t>: Linkki: </a:t>
            </a:r>
            <a:r>
              <a:rPr lang="fi-FI" dirty="0">
                <a:hlinkClick r:id="rId5"/>
              </a:rPr>
              <a:t>https://www.facebook.com/Kauhavanlukio/</a:t>
            </a:r>
            <a:endParaRPr lang="fi-FI" dirty="0"/>
          </a:p>
          <a:p>
            <a:pPr marL="0" lvl="1"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dirty="0"/>
              <a:t> Suorat yhteydenotot puhelimitse tai sähköpostitse opettajiin: </a:t>
            </a:r>
            <a:r>
              <a:rPr lang="fi-FI" dirty="0">
                <a:hlinkClick r:id="rId6"/>
              </a:rPr>
              <a:t>etunimi.sukunimi@edukauhava.fi</a:t>
            </a:r>
            <a:r>
              <a:rPr lang="fi-FI" dirty="0"/>
              <a:t>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endParaRPr lang="fi-FI" altLang="fi-FI" dirty="0">
              <a:latin typeface="Verdana" panose="020B0604030504040204" pitchFamily="34" charset="0"/>
            </a:endParaRPr>
          </a:p>
        </p:txBody>
      </p: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1524000" y="6115050"/>
            <a:ext cx="9144000" cy="742950"/>
            <a:chOff x="0" y="3853"/>
            <a:chExt cx="5760" cy="468"/>
          </a:xfrm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0" y="3967"/>
              <a:ext cx="5760" cy="3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0" y="3967"/>
              <a:ext cx="5760" cy="14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pic>
          <p:nvPicPr>
            <p:cNvPr id="2066" name="Picture 18" descr="betalog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3853"/>
              <a:ext cx="100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880" y="3974"/>
              <a:ext cx="20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i-FI" altLang="fi-FI" sz="140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Lakeuksilta komiasti maailmalle!</a:t>
              </a:r>
            </a:p>
          </p:txBody>
        </p:sp>
      </p:grpSp>
      <p:sp>
        <p:nvSpPr>
          <p:cNvPr id="13" name="Suorakulmio 12"/>
          <p:cNvSpPr/>
          <p:nvPr/>
        </p:nvSpPr>
        <p:spPr>
          <a:xfrm>
            <a:off x="4147998" y="3198168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536336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156519" y="2"/>
            <a:ext cx="11846091" cy="1073238"/>
            <a:chOff x="0" y="0"/>
            <a:chExt cx="5760" cy="958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907"/>
            </a:xfrm>
            <a:prstGeom prst="rect">
              <a:avLst/>
            </a:prstGeom>
            <a:solidFill>
              <a:srgbClr val="B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397000" dir="16200000" sy="-100000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0" y="935"/>
              <a:ext cx="5760" cy="23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65126"/>
            <a:ext cx="9144000" cy="111768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fi-FI" altLang="fi-FI" sz="4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        Koulukeskus</a:t>
            </a:r>
            <a:br>
              <a:rPr lang="fi-FI" altLang="fi-FI" dirty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endParaRPr lang="fi-FI" altLang="fi-FI" sz="4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24000" y="2555876"/>
            <a:ext cx="9143999" cy="45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</a:pPr>
            <a:r>
              <a:rPr lang="fi-FI" altLang="fi-FI" dirty="0">
                <a:latin typeface="Verdana" panose="020B0604030504040204" pitchFamily="34" charset="0"/>
              </a:rPr>
              <a:t>	</a:t>
            </a:r>
          </a:p>
        </p:txBody>
      </p: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1524000" y="6115050"/>
            <a:ext cx="9144000" cy="742950"/>
            <a:chOff x="0" y="3853"/>
            <a:chExt cx="5760" cy="468"/>
          </a:xfrm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0" y="3967"/>
              <a:ext cx="5760" cy="3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0" y="3967"/>
              <a:ext cx="5760" cy="14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pic>
          <p:nvPicPr>
            <p:cNvPr id="2066" name="Picture 18" descr="beta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3853"/>
              <a:ext cx="100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880" y="3974"/>
              <a:ext cx="20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i-FI" altLang="fi-FI" sz="140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Lakeuksilta komiasti maailmalle!</a:t>
              </a:r>
            </a:p>
          </p:txBody>
        </p:sp>
      </p:grpSp>
      <p:pic>
        <p:nvPicPr>
          <p:cNvPr id="17" name="Sisällön paikkamerkki 6" descr="Kuva, joka sisältää kohteen ruoho, ulko, juna, auto&#10;&#10;Kuvaus luotu automaattisesti">
            <a:extLst>
              <a:ext uri="{FF2B5EF4-FFF2-40B4-BE49-F238E27FC236}">
                <a16:creationId xmlns:a16="http://schemas.microsoft.com/office/drawing/2014/main" id="{99353FDC-83FC-4937-98E8-252FAC7B6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61" y="1098747"/>
            <a:ext cx="7930040" cy="5186166"/>
          </a:xfrm>
        </p:spPr>
      </p:pic>
    </p:spTree>
    <p:extLst>
      <p:ext uri="{BB962C8B-B14F-4D97-AF65-F5344CB8AC3E}">
        <p14:creationId xmlns:p14="http://schemas.microsoft.com/office/powerpoint/2010/main" val="2516179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426</Words>
  <Application>Microsoft Office PowerPoint</Application>
  <PresentationFormat>Laajakuva</PresentationFormat>
  <Paragraphs>56</Paragraphs>
  <Slides>8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Franklin Gothic Demi</vt:lpstr>
      <vt:lpstr>Franklin Gothic Heavy</vt:lpstr>
      <vt:lpstr>Symbol</vt:lpstr>
      <vt:lpstr>Verdana</vt:lpstr>
      <vt:lpstr>Wingdings</vt:lpstr>
      <vt:lpstr>Wingdings 3</vt:lpstr>
      <vt:lpstr>Office-teema</vt:lpstr>
      <vt:lpstr>PowerPoint-esitys</vt:lpstr>
      <vt:lpstr>VANHEMPAINILLAN OHJELMA</vt:lpstr>
      <vt:lpstr>Lukion henkilökunta </vt:lpstr>
      <vt:lpstr>Kauhavan lukio tänään</vt:lpstr>
      <vt:lpstr>Koulun aloitukseen liittyvää</vt:lpstr>
      <vt:lpstr>Uuden lukuvuoden avauksia</vt:lpstr>
      <vt:lpstr>Tiedottaminen</vt:lpstr>
      <vt:lpstr>        Koulukeskus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Henna Teikari</dc:creator>
  <cp:lastModifiedBy>Toni Uusimäki</cp:lastModifiedBy>
  <cp:revision>147</cp:revision>
  <dcterms:created xsi:type="dcterms:W3CDTF">2016-10-13T11:36:53Z</dcterms:created>
  <dcterms:modified xsi:type="dcterms:W3CDTF">2025-08-28T07:31:34Z</dcterms:modified>
</cp:coreProperties>
</file>