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256" r:id="rId2"/>
    <p:sldId id="268" r:id="rId3"/>
    <p:sldId id="257" r:id="rId4"/>
    <p:sldId id="269" r:id="rId5"/>
    <p:sldId id="270" r:id="rId6"/>
    <p:sldId id="258" r:id="rId7"/>
    <p:sldId id="259" r:id="rId8"/>
    <p:sldId id="260" r:id="rId9"/>
    <p:sldId id="261" r:id="rId10"/>
    <p:sldId id="271" r:id="rId11"/>
    <p:sldId id="272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F9A3E0F-5A9E-40DE-87FB-D86E3807DF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347427C-9FD3-42A3-B15A-89FAD60C27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8B92F1-EF27-4C5A-88DA-BB8E65F51E47}" type="datetimeFigureOut">
              <a:rPr lang="fi-FI"/>
              <a:pPr>
                <a:defRPr/>
              </a:pPr>
              <a:t>29.8.2022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456605C2-FCB8-4E12-86D9-15E5C23DA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581847A3-16AC-4BB6-9C99-43CB8D781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0133B-6CB1-4936-BBCB-D0FEF3FDBC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0405379-71B2-4884-AD5C-2ACE9BD66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0AB6300-6AA2-414E-8BD0-9E8A74E93BDE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3731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>
            <a:extLst>
              <a:ext uri="{FF2B5EF4-FFF2-40B4-BE49-F238E27FC236}">
                <a16:creationId xmlns:a16="http://schemas.microsoft.com/office/drawing/2014/main" id="{7D4B6586-04A0-4E3D-88B8-536D0579D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>
            <a:extLst>
              <a:ext uri="{FF2B5EF4-FFF2-40B4-BE49-F238E27FC236}">
                <a16:creationId xmlns:a16="http://schemas.microsoft.com/office/drawing/2014/main" id="{653DDCBC-31E8-426F-8DE0-1D4926B31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0"/>
            <a:ext cx="28035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402080"/>
            <a:ext cx="9144000" cy="210788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48C14ED-5632-4A0F-9B47-BF401201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B95E-1946-4DC6-AA3E-93DDC5C453EB}" type="datetime1">
              <a:rPr lang="fi-FI"/>
              <a:pPr>
                <a:defRPr/>
              </a:pPr>
              <a:t>29.8.2022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D90E086D-45AB-4A52-8D05-6C3C7204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Härmän lukio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3EF5AB5B-E408-4126-A51E-3CDE76D4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0CE1D-100D-4359-A66A-5E3AAAC3E0A7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9699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BA3D59-82CF-4E86-9EED-AAC4FE6E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275888" cy="1052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365" name="Tekstin paikkamerkki 2">
            <a:extLst>
              <a:ext uri="{FF2B5EF4-FFF2-40B4-BE49-F238E27FC236}">
                <a16:creationId xmlns:a16="http://schemas.microsoft.com/office/drawing/2014/main" id="{92E9DBA4-6A01-40BD-B9D8-D27DCC3B7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252538"/>
            <a:ext cx="1027588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71B61C11-57B4-4336-B547-90AE69160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  <a:cs typeface="+mn-cs"/>
              </a:defRPr>
            </a:lvl1pPr>
          </a:lstStyle>
          <a:p>
            <a:pPr>
              <a:defRPr/>
            </a:pPr>
            <a:fld id="{3735F787-F3DF-463C-A1A2-E8BC7B960A99}" type="datetime1">
              <a:rPr lang="fi-FI"/>
              <a:pPr>
                <a:defRPr/>
              </a:pPr>
              <a:t>29.8.2022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5C374160-B375-484B-A953-0D7ACA711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  <a:cs typeface="+mn-cs"/>
              </a:defRPr>
            </a:lvl1pPr>
          </a:lstStyle>
          <a:p>
            <a:pPr>
              <a:defRPr/>
            </a:pPr>
            <a:r>
              <a:rPr lang="fi-FI"/>
              <a:t>Härmän lukio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029790E4-4FA9-4661-882E-B7C653F8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2F2F2"/>
                </a:solidFill>
                <a:latin typeface="Montserrat"/>
              </a:defRPr>
            </a:lvl1pPr>
          </a:lstStyle>
          <a:p>
            <a:fld id="{874D6FE5-38B8-4993-9D6E-0D23D39A3E05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8165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ln w="0"/>
          <a:solidFill>
            <a:srgbClr val="E6017E"/>
          </a:solidFill>
          <a:latin typeface="Montserrat" panose="00000500000000000000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6017E"/>
          </a:solidFill>
          <a:latin typeface="Montserra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E6017E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DC3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6017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DC3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6017E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maaraykset/tiedote-kokelaille" TargetMode="External"/><Relationship Id="rId2" Type="http://schemas.openxmlformats.org/officeDocument/2006/relationships/hyperlink" Target="https://www.ylioppilastutkinto.fi/ajankohtaista/blogitekstit/687-Miten_kokeiden_uusiminen_muuttuu_syksylla_201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lioppilastutkinto.fi/maaraykset/yleiset-maaraykset-ja-ohjee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&#228;litodistus.pdf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3">
            <a:extLst>
              <a:ext uri="{FF2B5EF4-FFF2-40B4-BE49-F238E27FC236}">
                <a16:creationId xmlns:a16="http://schemas.microsoft.com/office/drawing/2014/main" id="{312A5864-7FF1-4A24-A613-BFE3ACD9782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1090679"/>
            <a:ext cx="9144000" cy="210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altLang="en-US" dirty="0">
                <a:ln>
                  <a:noFill/>
                </a:ln>
                <a:latin typeface="Arial Unicode MS" panose="020B0604020202020204" pitchFamily="34" charset="-128"/>
              </a:rPr>
              <a:t>Ylioppilaskirjoitukset</a:t>
            </a:r>
            <a:br>
              <a:rPr lang="fi-FI" altLang="en-US" dirty="0">
                <a:ln>
                  <a:noFill/>
                </a:ln>
                <a:latin typeface="Arial Unicode MS" panose="020B0604020202020204" pitchFamily="34" charset="-128"/>
              </a:rPr>
            </a:br>
            <a:r>
              <a:rPr lang="fi-FI" altLang="en-US" dirty="0">
                <a:ln>
                  <a:noFill/>
                </a:ln>
                <a:latin typeface="Arial Unicode MS" panose="020B0604020202020204" pitchFamily="34" charset="-128"/>
              </a:rPr>
              <a:t>kevät 2023</a:t>
            </a:r>
          </a:p>
        </p:txBody>
      </p:sp>
      <p:sp>
        <p:nvSpPr>
          <p:cNvPr id="14338" name="Alaotsikko 4">
            <a:extLst>
              <a:ext uri="{FF2B5EF4-FFF2-40B4-BE49-F238E27FC236}">
                <a16:creationId xmlns:a16="http://schemas.microsoft.com/office/drawing/2014/main" id="{F4810520-B50E-4E7C-BAB4-392DAFD3B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8879"/>
            <a:ext cx="9144000" cy="753146"/>
          </a:xfrm>
        </p:spPr>
        <p:txBody>
          <a:bodyPr/>
          <a:lstStyle/>
          <a:p>
            <a:r>
              <a:rPr lang="fi-FI" altLang="en-US" dirty="0">
                <a:latin typeface="Arial Unicode MS" panose="020B0604020202020204" pitchFamily="34" charset="-128"/>
              </a:rPr>
              <a:t>Abivuoden tapahtumat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5548EC8-CE31-46A1-A497-5E36C0301F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8B85EC-A18F-4CD5-93DF-D63661095811}" type="datetime1">
              <a:rPr lang="fi-FI"/>
              <a:pPr>
                <a:defRPr/>
              </a:pPr>
              <a:t>29.8.2022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266AC95-FF62-42ED-A8CE-A03C8B6F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Härmän lukio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4503917-7594-4F4F-B1AB-E02D8C70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C12BA1-83D9-4D71-8F52-2A5C4854FEC5}" type="slidenum">
              <a:rPr lang="fi-FI" altLang="en-US">
                <a:solidFill>
                  <a:srgbClr val="F2F2F2"/>
                </a:solidFill>
                <a:latin typeface="Montserrat"/>
              </a:rPr>
              <a:pPr/>
              <a:t>1</a:t>
            </a:fld>
            <a:endParaRPr lang="fi-FI" altLang="en-US">
              <a:solidFill>
                <a:srgbClr val="F2F2F2"/>
              </a:solidFill>
              <a:latin typeface="Montserrat"/>
            </a:endParaRPr>
          </a:p>
        </p:txBody>
      </p:sp>
      <p:pic>
        <p:nvPicPr>
          <p:cNvPr id="14342" name="Kuva 9">
            <a:extLst>
              <a:ext uri="{FF2B5EF4-FFF2-40B4-BE49-F238E27FC236}">
                <a16:creationId xmlns:a16="http://schemas.microsoft.com/office/drawing/2014/main" id="{D0C76AC0-BFB1-4DA9-9F19-E3E11445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0"/>
            <a:ext cx="2622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643406" y="3891473"/>
            <a:ext cx="890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200" dirty="0"/>
              <a:t>Tervetuloa!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4CBAF6-23E5-4767-8CEC-157FA869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1135380"/>
            <a:ext cx="9144000" cy="706120"/>
          </a:xfrm>
        </p:spPr>
        <p:txBody>
          <a:bodyPr>
            <a:normAutofit/>
          </a:bodyPr>
          <a:lstStyle/>
          <a:p>
            <a:r>
              <a:rPr lang="fi-FI" sz="3200" dirty="0"/>
              <a:t>Koronatoimet kirjoituksissa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077F1F-B468-447A-9397-C00CBC4D2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1951038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Saavu paikalle erillisten ohjeiden mukaan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Käytä maskia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Pese ja desinfioi käsiä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Älä </a:t>
            </a:r>
            <a:r>
              <a:rPr lang="fi-FI" dirty="0" err="1"/>
              <a:t>laumaannu</a:t>
            </a:r>
            <a:r>
              <a:rPr lang="fi-FI" dirty="0"/>
              <a:t> pukuhuoneeseen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Siirry salin perälle istumaan turvavälein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Pöydät on aseteltu turvavälein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Koulun koneet ja varusteet sekä pöydät desinfioidaan joka päivä ja siivousta tehostetaan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50858-3FF1-46EE-951E-E7CAA1C1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6B95E-1946-4DC6-AA3E-93DDC5C453EB}" type="datetime1">
              <a:rPr lang="fi-FI" smtClean="0"/>
              <a:pPr>
                <a:defRPr/>
              </a:pPr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F45FE4-787B-416E-815F-A02748E9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Härmän lukio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8364E2-A23D-4471-9C36-7610D14A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CE1D-100D-4359-A66A-5E3AAAC3E0A7}" type="slidenum">
              <a:rPr lang="fi-FI" altLang="en-US" smtClean="0"/>
              <a:pPr/>
              <a:t>10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2484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4CBAF6-23E5-4767-8CEC-157FA869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1135380"/>
            <a:ext cx="9144000" cy="706120"/>
          </a:xfrm>
        </p:spPr>
        <p:txBody>
          <a:bodyPr>
            <a:normAutofit/>
          </a:bodyPr>
          <a:lstStyle/>
          <a:p>
            <a:r>
              <a:rPr lang="fi-FI" sz="3200" dirty="0"/>
              <a:t>KORONAAN SAIRASTUMINEN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077F1F-B468-447A-9397-C00CBC4D2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1951038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et voi osallistua kirjoituksiin, jos sairastut koronaan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koulu ei pysty järjestämään tartuntatautiturvallisesti erillistäkään kirjoitustilaa (yläkoulun kioskikaan ei ole sellainen tila, palvelimen sijoittelu, virhetilanteet)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ilmoittautumisen mitätöinti tai uusiminen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kesken kokeen sairastunut-epäily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kokelas ohjataan erilleen, tilanne selvitetään ja jos kyseessä ei ollut korona, kokelas voi jatkaa koetta, aika hyvitetään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todettiin korona, kokelas voi joutua odottelemaan klo 12 saakka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50858-3FF1-46EE-951E-E7CAA1C1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6B95E-1946-4DC6-AA3E-93DDC5C453EB}" type="datetime1">
              <a:rPr lang="fi-FI" smtClean="0"/>
              <a:pPr>
                <a:defRPr/>
              </a:pPr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F45FE4-787B-416E-815F-A02748E9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Härmän lukio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8364E2-A23D-4471-9C36-7610D14A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CE1D-100D-4359-A66A-5E3AAAC3E0A7}" type="slidenum">
              <a:rPr lang="fi-FI" altLang="en-US" smtClean="0"/>
              <a:pPr/>
              <a:t>11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57059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0EA20317-ED49-4719-81D5-A748FFF66FE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4500" y="981385"/>
            <a:ext cx="10275888" cy="5764273"/>
          </a:xfrm>
        </p:spPr>
        <p:txBody>
          <a:bodyPr/>
          <a:lstStyle/>
          <a:p>
            <a:r>
              <a:rPr lang="fi-FI" altLang="fi-FI" sz="2400" dirty="0">
                <a:latin typeface="Arial"/>
                <a:cs typeface="Arial"/>
              </a:rPr>
              <a:t>eväät</a:t>
            </a:r>
            <a:r>
              <a:rPr lang="fi-FI" altLang="fi-FI" sz="2400" dirty="0">
                <a:latin typeface="Arial"/>
                <a:cs typeface="Arial"/>
                <a:sym typeface="Wingdings" panose="05000000000000000000" pitchFamily="2" charset="2"/>
              </a:rPr>
              <a:t> tasainen verensokeri, tasainen nestetaso</a:t>
            </a:r>
            <a:endParaRPr lang="fi-FI" altLang="fi-FI" sz="2400" dirty="0">
              <a:latin typeface="Arial"/>
              <a:cs typeface="Arial"/>
            </a:endParaRPr>
          </a:p>
          <a:p>
            <a:pPr lvl="1"/>
            <a:r>
              <a:rPr lang="fi-FI" altLang="fi-FI" sz="2000" dirty="0">
                <a:latin typeface="Arial"/>
                <a:cs typeface="Arial"/>
              </a:rPr>
              <a:t>läpinäkyvät rasiat tai muovipussit</a:t>
            </a:r>
          </a:p>
          <a:p>
            <a:pPr lvl="1"/>
            <a:r>
              <a:rPr lang="fi-FI" altLang="fi-FI" sz="2000" dirty="0">
                <a:latin typeface="Arial"/>
                <a:cs typeface="Arial"/>
              </a:rPr>
              <a:t>irtotavaraa</a:t>
            </a:r>
          </a:p>
          <a:p>
            <a:pPr lvl="1"/>
            <a:r>
              <a:rPr lang="fi-FI" altLang="fi-FI" sz="2000" dirty="0">
                <a:latin typeface="Arial"/>
                <a:cs typeface="Arial"/>
              </a:rPr>
              <a:t>ei ratisevia näkkäreitä</a:t>
            </a:r>
          </a:p>
          <a:p>
            <a:pPr lvl="1"/>
            <a:r>
              <a:rPr lang="fi-FI" altLang="fi-FI" sz="2000" dirty="0">
                <a:latin typeface="Arial"/>
                <a:cs typeface="Arial"/>
              </a:rPr>
              <a:t>ei käärepapereita</a:t>
            </a:r>
          </a:p>
          <a:p>
            <a:r>
              <a:rPr lang="fi-FI" altLang="fi-FI" sz="2400" b="1" dirty="0">
                <a:latin typeface="Arial"/>
                <a:cs typeface="Arial"/>
              </a:rPr>
              <a:t>kännykät, kellot ja lompakot kielletty</a:t>
            </a:r>
          </a:p>
          <a:p>
            <a:r>
              <a:rPr lang="fi-FI" altLang="fi-FI" sz="2400" dirty="0">
                <a:latin typeface="Arial"/>
                <a:cs typeface="Arial"/>
              </a:rPr>
              <a:t>lääkkeet</a:t>
            </a:r>
          </a:p>
          <a:p>
            <a:pPr lvl="1"/>
            <a:r>
              <a:rPr lang="fi-FI" altLang="fi-FI" sz="2000" dirty="0">
                <a:latin typeface="Arial"/>
                <a:cs typeface="Arial"/>
              </a:rPr>
              <a:t>omat reseptilääkkeet sallittuja</a:t>
            </a:r>
            <a:endParaRPr lang="fi-FI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altLang="fi-FI" sz="2000" dirty="0">
                <a:latin typeface="Arial"/>
                <a:cs typeface="Arial"/>
              </a:rPr>
              <a:t>valvojalta saa erilaisia lääkkeitä ja muuta tarpeellista</a:t>
            </a:r>
          </a:p>
          <a:p>
            <a:pPr lvl="1"/>
            <a:r>
              <a:rPr lang="fi-FI" altLang="fi-FI" sz="2000" dirty="0">
                <a:latin typeface="Arial"/>
                <a:cs typeface="Arial"/>
              </a:rPr>
              <a:t>lääketieteelliset toimenpiteet tehdään pukuhuoneessa, jos niitä tarvitaan</a:t>
            </a:r>
            <a:endParaRPr lang="fi-FI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95F200E7-829C-4CD8-9E92-D4F4F104CF6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dirty="0">
                <a:latin typeface="Arial"/>
                <a:cs typeface="Arial"/>
              </a:rPr>
              <a:t>nenäliinat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älä tuo omia – koulu tarjoaa</a:t>
            </a:r>
          </a:p>
          <a:p>
            <a:r>
              <a:rPr lang="fi-FI" altLang="fi-FI" dirty="0">
                <a:latin typeface="Arial"/>
                <a:cs typeface="Arial"/>
              </a:rPr>
              <a:t>vessa-asiat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nouse seisomaan, kun haluat vessaan – älä lähde vain kävelemään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vessassa käydään valvojan kanssa (pyyhkimään ei ruveta)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valvoja päättää vessan (niitä on useampia)</a:t>
            </a:r>
          </a:p>
          <a:p>
            <a:r>
              <a:rPr lang="fi-FI" altLang="fi-FI" dirty="0">
                <a:latin typeface="Arial"/>
                <a:cs typeface="Arial"/>
              </a:rPr>
              <a:t>nimilappu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saat nimilapun, jossa on sinun kokeesi muistin virkistykseksi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Ota mukaan ajokortti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9F322276-4F31-4F9C-AAAE-1469B271C23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>
                <a:latin typeface="Arial Unicode MS" panose="020B0604020202020204" pitchFamily="34" charset="-128"/>
                <a:cs typeface="Arial" panose="020B0604020202020204" pitchFamily="34" charset="0"/>
              </a:rPr>
              <a:t>kun tarvitset apua koetilanteessa  - viittaa ja valvoja tulee luoksesi – virhetilanteen selvittelyyn kulunut aika hyvitetään kokelaalle</a:t>
            </a:r>
          </a:p>
          <a:p>
            <a:endParaRPr lang="fi-FI" altLang="fi-FI">
              <a:latin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fi-FI" altLang="fi-FI">
                <a:latin typeface="Arial Unicode MS" panose="020B0604020202020204" pitchFamily="34" charset="-128"/>
                <a:cs typeface="Arial" panose="020B0604020202020204" pitchFamily="34" charset="0"/>
              </a:rPr>
              <a:t>istutaan arvotulle paikalle </a:t>
            </a:r>
          </a:p>
          <a:p>
            <a:r>
              <a:rPr lang="fi-FI" altLang="fi-FI">
                <a:latin typeface="Arial Unicode MS" panose="020B0604020202020204" pitchFamily="34" charset="-128"/>
                <a:cs typeface="Arial" panose="020B0604020202020204" pitchFamily="34" charset="0"/>
              </a:rPr>
              <a:t>poistua saa aikaisintaan 12.00/6 tunnin kokeet</a:t>
            </a:r>
          </a:p>
          <a:p>
            <a:r>
              <a:rPr lang="fi-FI" altLang="fi-FI">
                <a:latin typeface="Arial Unicode MS" panose="020B0604020202020204" pitchFamily="34" charset="-128"/>
                <a:cs typeface="Arial" panose="020B0604020202020204" pitchFamily="34" charset="0"/>
              </a:rPr>
              <a:t>kaikki paperit palautetaan kokeesta poistuttaessa</a:t>
            </a:r>
          </a:p>
          <a:p>
            <a:r>
              <a:rPr lang="fi-FI" altLang="en-US">
                <a:latin typeface="Arial Unicode MS" panose="020B0604020202020204" pitchFamily="34" charset="-128"/>
              </a:rPr>
              <a:t>koetikku palautetaan omaan laatikkoon</a:t>
            </a:r>
          </a:p>
          <a:p>
            <a:r>
              <a:rPr lang="fi-FI" altLang="en-US">
                <a:latin typeface="Arial Unicode MS" panose="020B0604020202020204" pitchFamily="34" charset="-128"/>
              </a:rPr>
              <a:t>omat varusteet viedään pois</a:t>
            </a:r>
          </a:p>
          <a:p>
            <a:r>
              <a:rPr lang="fi-FI" altLang="en-US">
                <a:solidFill>
                  <a:srgbClr val="E6017E"/>
                </a:solidFill>
                <a:latin typeface="Arial Unicode MS" panose="020B0604020202020204" pitchFamily="34" charset="-128"/>
              </a:rPr>
              <a:t>muista päättää koe!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A5232D9-BE25-40C0-A4BA-10276480625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sairastuminen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tieto välittömästi rehtorille tai opolle  (siis jo edellisenä iltana)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lääkärintodistus ehdoton </a:t>
            </a:r>
          </a:p>
          <a:p>
            <a:pPr lvl="2"/>
            <a:r>
              <a:rPr lang="fi-FI" altLang="fi-FI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kuumeen määrä 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kirjoitukset kotona (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ytl:n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luvalla) - paitsi korona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jos ei pysty kirjoittamaan koululla, opettaja voi  tuoda tarvittavan materiaalin kotiin - ehkä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olisi hyvä, jos joku kotiväestä voisi olla silloin paikalla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sairastuminen ei ole syy olla kirjoittamatta eikä maksua saa takaisin kuin anomalla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ytl:ltä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sairastuminen koronaan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koronaan sairastunut ei voi osallistua kokeisiin missään tilassa eikä kotona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me emme pysty järjestämään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YTL:n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vaatimusten mukaista koetilaa, huom. virhetilanteet</a:t>
            </a:r>
          </a:p>
          <a:p>
            <a:endParaRPr lang="fi-FI" altLang="en-US" dirty="0">
              <a:latin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BE8373A-ACDF-45D7-A942-5EBA5161FD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>
              <a:ln>
                <a:noFill/>
              </a:ln>
              <a:latin typeface="Montserrat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E911695-A91B-426F-B10D-88B07C9A2E2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kirjoitusten tulokset koululle 17.5.</a:t>
            </a:r>
          </a:p>
          <a:p>
            <a:pPr lvl="1">
              <a:lnSpc>
                <a:spcPct val="80000"/>
              </a:lnSpc>
            </a:pPr>
            <a:r>
              <a:rPr lang="fi-FI" altLang="fi-FI" dirty="0">
                <a:latin typeface="Arial"/>
                <a:cs typeface="Arial"/>
              </a:rPr>
              <a:t>oikaisuvaatimusaika 2 vko (maksaa 50€)</a:t>
            </a:r>
          </a:p>
          <a:p>
            <a:pPr>
              <a:lnSpc>
                <a:spcPct val="8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hylättyä  koetta saa uusia kolme kertaa välittömästi seuraavien kolmen tutkintokerran aikana </a:t>
            </a:r>
          </a:p>
          <a:p>
            <a:pPr lvl="1">
              <a:lnSpc>
                <a:spcPct val="8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2023k, 2023s, 2024k</a:t>
            </a:r>
          </a:p>
          <a:p>
            <a:pPr>
              <a:lnSpc>
                <a:spcPct val="8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hyväksyttyä koetta saa uusia niin monta kertaa kuin haluaa</a:t>
            </a:r>
          </a:p>
          <a:p>
            <a:pPr>
              <a:lnSpc>
                <a:spcPct val="80000"/>
              </a:lnSpc>
            </a:pP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linkkejä</a:t>
            </a: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latin typeface="Arial"/>
                <a:cs typeface="Arial"/>
                <a:hlinkClick r:id="rId2"/>
              </a:rPr>
              <a:t>https://www.ylioppilastutkinto.fi/ajankohtaista/blogitekstit/687-Miten_kokeiden_uusiminen_muuttuu_syksylla_2019</a:t>
            </a:r>
            <a:endParaRPr lang="fi-FI" altLang="fi-FI" sz="2000" dirty="0">
              <a:latin typeface="Arial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latin typeface="Arial"/>
                <a:cs typeface="Arial"/>
                <a:hlinkClick r:id="rId3"/>
              </a:rPr>
              <a:t>https://www.ylioppilastutkinto.fi/maaraykset/tiedote-kokelaille</a:t>
            </a:r>
            <a:endParaRPr lang="fi-FI" altLang="fi-FI" sz="2000" dirty="0">
              <a:latin typeface="Arial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latin typeface="Arial"/>
                <a:cs typeface="Arial"/>
                <a:hlinkClick r:id="rId4"/>
              </a:rPr>
              <a:t>https://www.ylioppilastutkinto.fi/maaraykset/yleiset-maaraykset-ja-ohjeet</a:t>
            </a:r>
            <a:endParaRPr lang="fi-FI" altLang="fi-FI" sz="20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fi-FI" altLang="en-US" sz="2000" dirty="0">
              <a:latin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Kuva 3">
            <a:extLst>
              <a:ext uri="{FF2B5EF4-FFF2-40B4-BE49-F238E27FC236}">
                <a16:creationId xmlns:a16="http://schemas.microsoft.com/office/drawing/2014/main" id="{56714F0E-CADE-409F-AFA6-6EB19D89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0"/>
            <a:ext cx="48768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492CD6-D3A4-4910-BD7D-275B1E5DF3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>
              <a:ln>
                <a:noFill/>
              </a:ln>
              <a:latin typeface="Montserrat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E89D88E-A39B-496E-BD51-F1AB48B70FF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abivuoden aikataulu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5.6. ilmoittautuminen syksyn 2022 kirjoituksiin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sitova – ei voi vaihtaa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12.9. – 26.9. syksyn kokeet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n. 20.11 tulokset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2.12. syksyn lakkiaiset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n. 1.12 ilmoittautuminen kevään yo-kokeisiin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Yo-maksut tammikuussa ()</a:t>
            </a:r>
          </a:p>
          <a:p>
            <a:pPr marL="457200" lvl="1" indent="0">
              <a:buNone/>
            </a:pPr>
            <a:endParaRPr lang="fi-FI" altLang="en-US" dirty="0">
              <a:latin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DEF48F62-2B71-4121-AB7E-70762635467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15. –18.2. , kokeet ja preliminäärit </a:t>
            </a:r>
            <a:endParaRPr lang="fi-FI" altLang="fi-FI" dirty="0">
              <a:latin typeface="Arial"/>
              <a:cs typeface="Arial"/>
            </a:endParaRPr>
          </a:p>
          <a:p>
            <a:r>
              <a:rPr lang="fi-FI" altLang="fi-FI" dirty="0">
                <a:latin typeface="Arial"/>
                <a:cs typeface="Arial"/>
              </a:rPr>
              <a:t>hajauttaminen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3 peräkkäistä kirjoituskertaa –2022k,2022s,2023k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dirty="0">
                <a:latin typeface="Arial"/>
                <a:cs typeface="Arial"/>
              </a:rPr>
              <a:t>5 pakollista koetta 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äidinkieli kaikilla</a:t>
            </a:r>
          </a:p>
          <a:p>
            <a:pPr lvl="2"/>
            <a:r>
              <a:rPr lang="fi-FI" sz="1200" dirty="0"/>
              <a:t>neljä muuta koetta vähintään kolmesta eri ryhmästä, joihin kuuluvat: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/>
              <a:t>toisen kotimaisen kielen koe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/>
              <a:t>vieraan kielen koe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/>
              <a:t>matematiikan koe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/>
              <a:t>reaaliaineen koe</a:t>
            </a:r>
            <a:endParaRPr lang="fi-FI" altLang="fi-FI" dirty="0">
              <a:latin typeface="Arial"/>
              <a:cs typeface="Arial"/>
            </a:endParaRPr>
          </a:p>
          <a:p>
            <a:pPr lvl="1"/>
            <a:r>
              <a:rPr lang="fi-FI" altLang="fi-FI" dirty="0">
                <a:latin typeface="Arial"/>
                <a:cs typeface="Arial"/>
              </a:rPr>
              <a:t>vähintään yksi A-tason koe (MAA, ENA)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MAA lukija voi kirjoittaa MAB</a:t>
            </a:r>
          </a:p>
          <a:p>
            <a:r>
              <a:rPr lang="fi-FI" altLang="fi-FI" dirty="0">
                <a:latin typeface="Arial"/>
                <a:cs typeface="Arial"/>
              </a:rPr>
              <a:t>ylimääräisiä kokeita valinnan mukaan – </a:t>
            </a:r>
            <a:endParaRPr lang="fi-FI" alt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0321D5F-3522-4D49-8C39-813EF6EEE0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>
              <a:ln>
                <a:noFill/>
              </a:ln>
              <a:latin typeface="Montserrat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D8A8229-9DB5-4529-B8D2-DA149F19222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17.2.2023 penkkarit – ÄLÄ SOTKE TOLKUTTOMASTI –ÄLÄ OLE IDIOOTTI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koronarajoitukset huomioiden 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aamunavaus keskusradiosta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vierailut alakouluille  – SOVI – koulujen kanssa, lukio voi maksaa penkkaribussin tai muun kyydin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12.20 penkkarit salissa omalle koululle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13 todistusten jako, ro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välitodistus – kaikista aineista numero – osalla tulee puuttumaan kursseja  (</a:t>
            </a:r>
            <a:r>
              <a:rPr lang="fi-FI" altLang="fi-FI" dirty="0">
                <a:latin typeface="Arial"/>
                <a:cs typeface="Arial"/>
                <a:hlinkClick r:id="rId2"/>
              </a:rPr>
              <a:t>malli</a:t>
            </a:r>
            <a:r>
              <a:rPr lang="fi-FI" altLang="fi-FI" dirty="0">
                <a:latin typeface="Arial"/>
                <a:cs typeface="Arial"/>
              </a:rPr>
              <a:t> </a:t>
            </a:r>
            <a:r>
              <a:rPr lang="fi-FI" altLang="fi-FI" dirty="0" err="1">
                <a:latin typeface="Arial"/>
                <a:cs typeface="Arial"/>
              </a:rPr>
              <a:t>vt</a:t>
            </a:r>
            <a:r>
              <a:rPr lang="fi-FI" altLang="fi-FI" dirty="0">
                <a:latin typeface="Arial"/>
                <a:cs typeface="Arial"/>
              </a:rPr>
              <a:t>)</a:t>
            </a:r>
          </a:p>
          <a:p>
            <a:pPr lvl="2"/>
            <a:r>
              <a:rPr lang="fi-FI" altLang="fi-FI" dirty="0">
                <a:latin typeface="Arial"/>
                <a:cs typeface="Arial"/>
              </a:rPr>
              <a:t>mutta se ei ole katastrofi, koska ensimmäinen deadline on yo-koepäivä </a:t>
            </a:r>
            <a:r>
              <a:rPr lang="fi-FI" altLang="fi-FI" dirty="0">
                <a:latin typeface="Arial"/>
                <a:cs typeface="Arial"/>
                <a:sym typeface="Wingdings" panose="05000000000000000000" pitchFamily="2" charset="2"/>
              </a:rPr>
              <a:t> pakolliset kurssit pitää olla suoritettuna ennen koetta  </a:t>
            </a:r>
          </a:p>
          <a:p>
            <a:pPr lvl="2"/>
            <a:r>
              <a:rPr lang="fi-FI" altLang="fi-FI" dirty="0">
                <a:latin typeface="Arial"/>
                <a:cs typeface="Arial"/>
                <a:sym typeface="Wingdings" panose="05000000000000000000" pitchFamily="2" charset="2"/>
              </a:rPr>
              <a:t>loput puuttuvat vapuksi</a:t>
            </a:r>
            <a:endParaRPr lang="fi-FI" altLang="fi-FI" dirty="0">
              <a:latin typeface="Arial"/>
              <a:cs typeface="Arial"/>
            </a:endParaRP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koulu ei järjestä eikä osallistu millään tavalla abiristeilyyn 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20.2. – 14.3. lukuloma ja kertaukset, opettajat ilmoittaa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14.3. – 31.3. kirjalliset kokeet</a:t>
            </a:r>
          </a:p>
          <a:p>
            <a:endParaRPr lang="fi-FI" altLang="en-US" dirty="0"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517D49E-8E69-4732-9AF3-DE25647FDA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>
              <a:ln>
                <a:noFill/>
              </a:ln>
              <a:latin typeface="Montserrat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4991447-7C4F-4331-9E37-12CFCF6AC5A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1.4. – 30.4 korotustenttejä, täydennyksiä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vähintään </a:t>
            </a:r>
            <a:r>
              <a:rPr lang="fi-FI" altLang="fi-F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kurssia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alle 75 kurssia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ei voi saada päättötodistusta eikä yo-todistusta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todistus valmiiksi vappuun mennessä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3.5 ilmoitus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YTL:aan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päättötodistusta vaille jäävistä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n.17.5 tulokset koululle ja 18.5. Opintopolkuun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oikaisuvaatimusaika 2 vko, se on hallintovalitus, pitää olla </a:t>
            </a:r>
            <a:r>
              <a:rPr lang="fi-FI" altLang="fi-FI" u="sng" dirty="0">
                <a:latin typeface="Arial" panose="020B0604020202020204" pitchFamily="34" charset="0"/>
                <a:cs typeface="Arial" panose="020B0604020202020204" pitchFamily="34" charset="0"/>
              </a:rPr>
              <a:t>perusteet, osoitettava missä virhe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3.6.2023 lakkiaiset koululla klo 12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5.6 ilmoittautuminen syksyn kokeisiin</a:t>
            </a:r>
          </a:p>
          <a:p>
            <a:endParaRPr lang="fi-FI" altLang="en-US" dirty="0">
              <a:latin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B339A5-B31E-426A-8815-CCD96FE280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>
              <a:ln>
                <a:noFill/>
              </a:ln>
              <a:latin typeface="Montserrat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D31FF2-EF52-4337-9435-362A5CB4D37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en-US" dirty="0">
                <a:latin typeface="Arial"/>
                <a:cs typeface="Arial"/>
              </a:rPr>
              <a:t>opiskelijalla on oikeus osallistua yo-kokeeseen, kun aineen </a:t>
            </a:r>
            <a:r>
              <a:rPr lang="fi-FI" altLang="en-US" b="1" dirty="0">
                <a:latin typeface="Arial"/>
                <a:cs typeface="Arial"/>
              </a:rPr>
              <a:t>pakolliset</a:t>
            </a:r>
            <a:r>
              <a:rPr lang="fi-FI" altLang="en-US" dirty="0">
                <a:latin typeface="Arial"/>
                <a:cs typeface="Arial"/>
              </a:rPr>
              <a:t> kurssit on suoritettu ennen kirjallista koetta</a:t>
            </a:r>
          </a:p>
          <a:p>
            <a:pPr marL="0" indent="0">
              <a:buNone/>
            </a:pPr>
            <a:r>
              <a:rPr lang="fi-FI" altLang="en-US" dirty="0">
                <a:latin typeface="Arial"/>
                <a:cs typeface="Arial"/>
              </a:rPr>
              <a:t>  tai  kolme kurssia lyhyessä kielessä</a:t>
            </a:r>
          </a:p>
          <a:p>
            <a:pPr lvl="1"/>
            <a:r>
              <a:rPr lang="fi-FI" altLang="en-US" dirty="0">
                <a:latin typeface="Arial"/>
                <a:cs typeface="Arial"/>
              </a:rPr>
              <a:t>kakkosilla aine on terveystieto</a:t>
            </a:r>
          </a:p>
          <a:p>
            <a:r>
              <a:rPr lang="fi-FI" altLang="en-US" dirty="0">
                <a:latin typeface="Arial"/>
                <a:cs typeface="Arial"/>
              </a:rPr>
              <a:t>keväällä 2022 aloittavat kirjoittavat 5 koetta</a:t>
            </a:r>
          </a:p>
          <a:p>
            <a:pPr lvl="1"/>
            <a:r>
              <a:rPr lang="fi-FI" altLang="en-US" dirty="0">
                <a:latin typeface="Arial"/>
                <a:cs typeface="Arial"/>
              </a:rPr>
              <a:t>äidinkieli</a:t>
            </a:r>
          </a:p>
          <a:p>
            <a:pPr lvl="1"/>
            <a:r>
              <a:rPr lang="fi-FI" altLang="en-US" dirty="0">
                <a:latin typeface="Arial"/>
                <a:cs typeface="Arial"/>
              </a:rPr>
              <a:t>ruotsi, MA, reaaliaine, vieras kieli, näistä neljä</a:t>
            </a:r>
          </a:p>
          <a:p>
            <a:pPr lvl="1"/>
            <a:r>
              <a:rPr lang="fi-FI" altLang="en-US" dirty="0">
                <a:latin typeface="Arial"/>
                <a:cs typeface="Arial"/>
              </a:rPr>
              <a:t>pitkä (ENA, MAA)</a:t>
            </a:r>
          </a:p>
          <a:p>
            <a:pPr lvl="1"/>
            <a:endParaRPr lang="fi-FI" altLang="en-US" dirty="0">
              <a:latin typeface="Arial"/>
              <a:cs typeface="Arial"/>
            </a:endParaRPr>
          </a:p>
          <a:p>
            <a:pPr lvl="1"/>
            <a:endParaRPr lang="fi-FI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8FEA862-6367-4FD7-B2A5-2270F6911C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1513" y="298842"/>
            <a:ext cx="10275887" cy="10525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altLang="fi-FI" b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Ylioppilas-                    </a:t>
            </a:r>
            <a:br>
              <a:rPr lang="fi-FI" altLang="fi-FI" b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b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kirjoitukset                              </a:t>
            </a:r>
            <a:r>
              <a:rPr lang="fi-FI" altLang="fi-FI" sz="20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http://www.ylioppilastutkinto.fi/</a:t>
            </a:r>
            <a:r>
              <a:rPr lang="fi-FI" altLang="fi-FI" b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i-FI" altLang="fi-FI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altLang="en-US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76F11F9-76F6-473F-B251-89394801C0A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85916" y="1006959"/>
            <a:ext cx="10275888" cy="48440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keväällä 2023 Härmä-salissa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14.3. äidinkieli </a:t>
            </a:r>
            <a:r>
              <a:rPr lang="fi-FI" altLang="en-US" sz="2400" dirty="0" err="1">
                <a:latin typeface="Arial Unicode MS" panose="020B0604020202020204" pitchFamily="34" charset="-128"/>
              </a:rPr>
              <a:t>lt</a:t>
            </a:r>
            <a:endParaRPr lang="fi-FI" altLang="en-US" sz="2400" dirty="0">
              <a:latin typeface="Arial Unicode MS" panose="020B0604020202020204" pitchFamily="34" charset="-128"/>
            </a:endParaRP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16.3. lyhyt vieras kieli,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17.3. äidinkieli </a:t>
            </a:r>
            <a:r>
              <a:rPr lang="fi-FI" altLang="en-US" sz="2400" dirty="0" err="1">
                <a:latin typeface="Arial Unicode MS" panose="020B0604020202020204" pitchFamily="34" charset="-128"/>
              </a:rPr>
              <a:t>kt</a:t>
            </a:r>
            <a:r>
              <a:rPr lang="fi-FI" altLang="en-US" sz="2400" dirty="0">
                <a:latin typeface="Arial Unicode MS" panose="020B0604020202020204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20.3. vieras kieli, pitkä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22.3. matematiikka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24.3. bi, </a:t>
            </a:r>
            <a:r>
              <a:rPr lang="fi-FI" altLang="en-US" sz="2400" dirty="0" err="1">
                <a:latin typeface="Arial Unicode MS" panose="020B0604020202020204" pitchFamily="34" charset="-128"/>
              </a:rPr>
              <a:t>fi</a:t>
            </a:r>
            <a:r>
              <a:rPr lang="fi-FI" altLang="en-US" sz="2400" dirty="0">
                <a:latin typeface="Arial Unicode MS" panose="020B0604020202020204" pitchFamily="34" charset="-128"/>
              </a:rPr>
              <a:t>, </a:t>
            </a:r>
            <a:r>
              <a:rPr lang="fi-FI" altLang="en-US" sz="2400" dirty="0" err="1">
                <a:latin typeface="Arial Unicode MS" panose="020B0604020202020204" pitchFamily="34" charset="-128"/>
              </a:rPr>
              <a:t>ps,fy</a:t>
            </a:r>
            <a:r>
              <a:rPr lang="fi-FI" altLang="en-US" sz="2400" dirty="0">
                <a:latin typeface="Arial Unicode MS" panose="020B0604020202020204" pitchFamily="34" charset="-128"/>
              </a:rPr>
              <a:t>, hi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27.3. ruotsi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29.3. </a:t>
            </a:r>
            <a:r>
              <a:rPr lang="fi-FI" altLang="en-US" sz="2400" dirty="0" err="1">
                <a:latin typeface="Arial Unicode MS" panose="020B0604020202020204" pitchFamily="34" charset="-128"/>
              </a:rPr>
              <a:t>ge</a:t>
            </a:r>
            <a:r>
              <a:rPr lang="fi-FI" altLang="en-US" sz="2400" dirty="0">
                <a:latin typeface="Arial Unicode MS" panose="020B0604020202020204" pitchFamily="34" charset="-128"/>
              </a:rPr>
              <a:t>, </a:t>
            </a:r>
            <a:r>
              <a:rPr lang="fi-FI" altLang="en-US" sz="2400" dirty="0" err="1">
                <a:latin typeface="Arial Unicode MS" panose="020B0604020202020204" pitchFamily="34" charset="-128"/>
              </a:rPr>
              <a:t>ue</a:t>
            </a:r>
            <a:r>
              <a:rPr lang="fi-FI" altLang="en-US" sz="2400" dirty="0">
                <a:latin typeface="Arial Unicode MS" panose="020B0604020202020204" pitchFamily="34" charset="-128"/>
              </a:rPr>
              <a:t>, </a:t>
            </a:r>
            <a:r>
              <a:rPr lang="fi-FI" altLang="en-US" sz="2400" dirty="0" err="1">
                <a:latin typeface="Arial Unicode MS" panose="020B0604020202020204" pitchFamily="34" charset="-128"/>
              </a:rPr>
              <a:t>yh</a:t>
            </a:r>
            <a:r>
              <a:rPr lang="fi-FI" altLang="en-US" sz="2400" dirty="0">
                <a:latin typeface="Arial Unicode MS" panose="020B0604020202020204" pitchFamily="34" charset="-128"/>
              </a:rPr>
              <a:t>, ke, te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Arial Unicode MS" panose="020B0604020202020204" pitchFamily="34" charset="-128"/>
              </a:rPr>
              <a:t>kokelasmäärät enimmillään noin 30</a:t>
            </a:r>
          </a:p>
          <a:p>
            <a:pPr>
              <a:lnSpc>
                <a:spcPct val="80000"/>
              </a:lnSpc>
            </a:pPr>
            <a:endParaRPr lang="fi-FI" altLang="en-US" sz="2400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altLang="en-US" sz="2400" dirty="0">
                <a:latin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F9CB16F-5683-4BE4-BAC8-4045C2B541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altLang="en-US">
                <a:ln>
                  <a:noFill/>
                </a:ln>
                <a:latin typeface="Arial Unicode MS" panose="020B0604020202020204" pitchFamily="34" charset="-128"/>
              </a:rPr>
              <a:t>Yleisiä ohjeita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D0ADCB8-5440-4B7A-97B6-1BB1132868F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dirty="0">
                <a:latin typeface="Arial"/>
                <a:cs typeface="Arial"/>
              </a:rPr>
              <a:t>paikalla viimeistään klo 8.00 / 8.15 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altLang="fi-FI" dirty="0">
                <a:latin typeface="Arial"/>
                <a:cs typeface="Arial"/>
              </a:rPr>
              <a:t>oma kyyti</a:t>
            </a:r>
          </a:p>
          <a:p>
            <a:pPr lvl="1"/>
            <a:r>
              <a:rPr lang="fi-FI" altLang="fi-FI" sz="3600" b="1" dirty="0">
                <a:solidFill>
                  <a:srgbClr val="CC0000"/>
                </a:solidFill>
                <a:latin typeface="Arial"/>
                <a:cs typeface="Arial"/>
              </a:rPr>
              <a:t>ÄLÄ MYÖHÄSTY!!</a:t>
            </a:r>
          </a:p>
          <a:p>
            <a:pPr lvl="2"/>
            <a:r>
              <a:rPr lang="fi-FI" altLang="fi-FI" dirty="0">
                <a:latin typeface="Arial"/>
                <a:cs typeface="Arial"/>
              </a:rPr>
              <a:t>ilmoita myöhästymisestä</a:t>
            </a:r>
          </a:p>
          <a:p>
            <a:r>
              <a:rPr lang="fi-FI" altLang="fi-FI" dirty="0">
                <a:latin typeface="Arial"/>
                <a:cs typeface="Arial"/>
              </a:rPr>
              <a:t>pukeutuminen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lämmin ja puristamaton vaatetus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ota vaikka villasukat ja villatakki</a:t>
            </a:r>
          </a:p>
          <a:p>
            <a:pPr lvl="1"/>
            <a:r>
              <a:rPr lang="fi-FI" altLang="fi-FI" dirty="0">
                <a:latin typeface="Arial"/>
                <a:cs typeface="Arial"/>
              </a:rPr>
              <a:t>ei vilpin yritykseksi tulkittavaa tekstiä ym. vaatteissa</a:t>
            </a:r>
            <a:endParaRPr lang="fi-FI" alt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D05225A8-C708-472D-BDF7-65F2D6BE9EC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opiskelutarvikkeet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useampia lyijykyniä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viivoitin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teroitin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kumi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harppi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Astemitta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tietokone, 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hiiri, kuulokkeet, piirtopöytä</a:t>
            </a:r>
          </a:p>
          <a:p>
            <a:pPr lvl="2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Kaikki langalla – ei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tooth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tooth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- ominaisuutta ei saa olla langan lisäksi</a:t>
            </a:r>
          </a:p>
          <a:p>
            <a:pPr lvl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korvatulpat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0928C6-795A-48C6-A6BA-EB80BAB22A04}" vid="{51BDD125-3D12-416E-9727-36953315A9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C:\Users\JARI~1.SAL\AppData\Local\Temp\Ppt0000000.pot</Template>
  <TotalTime>3185</TotalTime>
  <Words>884</Words>
  <Application>Microsoft Office PowerPoint</Application>
  <PresentationFormat>Laajakuva</PresentationFormat>
  <Paragraphs>157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Calibri</vt:lpstr>
      <vt:lpstr>Montserrat</vt:lpstr>
      <vt:lpstr>Wingdings</vt:lpstr>
      <vt:lpstr>1_Office-teema</vt:lpstr>
      <vt:lpstr>Ylioppilaskirjoitukset kevät 2023</vt:lpstr>
      <vt:lpstr>PowerPoint-esitys</vt:lpstr>
      <vt:lpstr>PowerPoint-esitys</vt:lpstr>
      <vt:lpstr>PowerPoint-esitys</vt:lpstr>
      <vt:lpstr>PowerPoint-esitys</vt:lpstr>
      <vt:lpstr>PowerPoint-esitys</vt:lpstr>
      <vt:lpstr>Ylioppilas-                     kirjoitukset                              http://www.ylioppilastutkinto.fi/  </vt:lpstr>
      <vt:lpstr>Yleisiä ohjeita</vt:lpstr>
      <vt:lpstr>PowerPoint-esitys</vt:lpstr>
      <vt:lpstr>Koronatoimet kirjoituksissa</vt:lpstr>
      <vt:lpstr>KORONAAN SAIRASTUMINEN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Ylioppilaskirjoitukset kevät 2020</dc:title>
  <dc:creator>jari.salminen</dc:creator>
  <cp:lastModifiedBy>Jari Salminen</cp:lastModifiedBy>
  <cp:revision>88</cp:revision>
  <dcterms:created xsi:type="dcterms:W3CDTF">2020-02-03T07:00:40Z</dcterms:created>
  <dcterms:modified xsi:type="dcterms:W3CDTF">2022-08-29T06:58:00Z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0x010100515E435B39FBD141B7BD3EC8C2DD8189</vt:lpwstr>
  </property>
</Properties>
</file>