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797675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1" autoAdjust="0"/>
  </p:normalViewPr>
  <p:slideViewPr>
    <p:cSldViewPr snapToGrid="0">
      <p:cViewPr varScale="1">
        <p:scale>
          <a:sx n="109" d="100"/>
          <a:sy n="109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Kuva 36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Kuva 37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i-FI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fi-FI" sz="6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Muokkaa ots. perustyyl. napsautt.</a:t>
            </a:r>
            <a:endParaRPr lang="fi-FI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i-FI" sz="1200" strike="noStrike" spc="-1" dirty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9.7.2019</a:t>
            </a:r>
            <a:endParaRPr lang="fi-FI" sz="14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fi-FI" sz="24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B51F511-1B66-4E79-8126-D4CE64EF9D7F}" type="slidenum">
              <a:rPr lang="fi-FI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fi-FI" sz="14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Muokkaa jäsennyksen tekstimuotoa napsauttamalla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Toinen jäsennystaso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Kolmas jäsennystaso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Neljäs jäsennystaso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Viides jäsennystaso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Kuudes jäsennystaso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Seitsemäs jäsennystaso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156503" y="547999"/>
            <a:ext cx="11826000" cy="6015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CustomShape 2"/>
          <p:cNvSpPr/>
          <p:nvPr/>
        </p:nvSpPr>
        <p:spPr>
          <a:xfrm>
            <a:off x="4014360" y="3058200"/>
            <a:ext cx="1646640" cy="14220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200" spc="-1" dirty="0">
                <a:uFill>
                  <a:solidFill>
                    <a:srgbClr val="FFFFFF"/>
                  </a:solidFill>
                </a:uFill>
                <a:latin typeface="Calibri"/>
              </a:rPr>
              <a:t>KÄSITELLÄÄN </a:t>
            </a:r>
            <a:r>
              <a:rPr lang="fi-FI" sz="12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TEHOSTETTU TUKI</a:t>
            </a:r>
            <a:endParaRPr lang="fi-FI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i-FI" sz="8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moniammatillisesti yhteistyössä oppilashuollon ammattihenkilöiden kanssa</a:t>
            </a:r>
            <a:r>
              <a:rPr lang="fi-FI" sz="11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lang="fi-FI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CustomShape 3"/>
          <p:cNvSpPr/>
          <p:nvPr/>
        </p:nvSpPr>
        <p:spPr>
          <a:xfrm>
            <a:off x="7960837" y="3047760"/>
            <a:ext cx="1731286" cy="144288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ERITYISEN TUEN PÄÄTÖS</a:t>
            </a:r>
            <a:endParaRPr lang="fi-FI" sz="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Opetuspäällikön päätös.</a:t>
            </a:r>
            <a:b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Edellyttää huoltajan kuulemista</a:t>
            </a:r>
            <a:r>
              <a:rPr lang="fi-FI" sz="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fi-FI" sz="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moniammatillista selvitystä ja pedagogista selvitystä</a:t>
            </a:r>
            <a:r>
              <a:rPr lang="fi-FI" sz="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fi-FI" sz="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Tarvittaessa asiantuntija-lausuntoja.</a:t>
            </a:r>
            <a:endParaRPr lang="fi-FI" sz="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CustomShape 4"/>
          <p:cNvSpPr/>
          <p:nvPr/>
        </p:nvSpPr>
        <p:spPr>
          <a:xfrm>
            <a:off x="455400" y="2056680"/>
            <a:ext cx="978120" cy="95796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05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Huoltajien havainto lapsen tuen tarpeesta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CustomShape 5"/>
          <p:cNvSpPr/>
          <p:nvPr/>
        </p:nvSpPr>
        <p:spPr>
          <a:xfrm>
            <a:off x="455400" y="4598280"/>
            <a:ext cx="978120" cy="95796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i-FI" sz="105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Koulun havainto lapsen tuen tarpeesta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CustomShape 6"/>
          <p:cNvSpPr/>
          <p:nvPr/>
        </p:nvSpPr>
        <p:spPr>
          <a:xfrm>
            <a:off x="455400" y="3470400"/>
            <a:ext cx="978120" cy="74412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05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Puheeksi ottaminen / keskustelu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CustomShape 7"/>
          <p:cNvSpPr/>
          <p:nvPr/>
        </p:nvSpPr>
        <p:spPr>
          <a:xfrm>
            <a:off x="855720" y="3125520"/>
            <a:ext cx="175680" cy="259200"/>
          </a:xfrm>
          <a:prstGeom prst="down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9" name="CustomShape 8"/>
          <p:cNvSpPr/>
          <p:nvPr/>
        </p:nvSpPr>
        <p:spPr>
          <a:xfrm flipV="1">
            <a:off x="873000" y="4267800"/>
            <a:ext cx="158400" cy="251280"/>
          </a:xfrm>
          <a:prstGeom prst="down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0" name="CustomShape 9"/>
          <p:cNvSpPr/>
          <p:nvPr/>
        </p:nvSpPr>
        <p:spPr>
          <a:xfrm>
            <a:off x="1547640" y="3727440"/>
            <a:ext cx="282240" cy="16956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1" name="CustomShape 10"/>
          <p:cNvSpPr/>
          <p:nvPr/>
        </p:nvSpPr>
        <p:spPr>
          <a:xfrm>
            <a:off x="1943280" y="2985480"/>
            <a:ext cx="1956960" cy="165384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YLEINEN TUKI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i-FI" sz="10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Jokaiselle </a:t>
            </a: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oppilaalle tarpeen mukaan annettu tuki.
Päävastuu tuen antamisesta on </a:t>
            </a:r>
            <a:r>
              <a:rPr lang="fi-FI" sz="10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esi-, luokan- </a:t>
            </a: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ja aineenopettajalla.
Annettu tuki kirjataan muistiin.
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11"/>
          <p:cNvSpPr/>
          <p:nvPr/>
        </p:nvSpPr>
        <p:spPr>
          <a:xfrm>
            <a:off x="5809860" y="3062920"/>
            <a:ext cx="2067480" cy="165384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TEHOSTETTU TUKI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i-FI" sz="10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Säännöllisiä </a:t>
            </a: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ja useita eri tukimuotoja. </a:t>
            </a:r>
            <a:r>
              <a:rPr lang="fi-FI" sz="10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Tuki jatkuvampaa, voimakkaampaa ja yksilöllisempää</a:t>
            </a:r>
            <a:r>
              <a:rPr lang="fi-FI" sz="1000" strike="noStrike" spc="-1" dirty="0">
                <a:solidFill>
                  <a:srgbClr val="FF33CC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12"/>
          <p:cNvSpPr/>
          <p:nvPr/>
        </p:nvSpPr>
        <p:spPr>
          <a:xfrm>
            <a:off x="9786960" y="2985480"/>
            <a:ext cx="1956960" cy="146988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ERITYINEN TUKI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i-FI" sz="10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Lähikoulun luontaisessa opetusryhmässä, jos vain mahdollista.</a:t>
            </a: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13"/>
          <p:cNvSpPr/>
          <p:nvPr/>
        </p:nvSpPr>
        <p:spPr>
          <a:xfrm>
            <a:off x="4302000" y="3096720"/>
            <a:ext cx="1123200" cy="2847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14"/>
          <p:cNvSpPr/>
          <p:nvPr/>
        </p:nvSpPr>
        <p:spPr>
          <a:xfrm>
            <a:off x="8251920" y="3024470"/>
            <a:ext cx="1149120" cy="28476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15"/>
          <p:cNvSpPr/>
          <p:nvPr/>
        </p:nvSpPr>
        <p:spPr>
          <a:xfrm rot="10800000">
            <a:off x="4302000" y="4170600"/>
            <a:ext cx="1123200" cy="2847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2D05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7" name="CustomShape 16"/>
          <p:cNvSpPr/>
          <p:nvPr/>
        </p:nvSpPr>
        <p:spPr>
          <a:xfrm rot="10800000">
            <a:off x="8274480" y="4211819"/>
            <a:ext cx="1149120" cy="28476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CustomShape 17"/>
          <p:cNvSpPr/>
          <p:nvPr/>
        </p:nvSpPr>
        <p:spPr>
          <a:xfrm>
            <a:off x="477000" y="773640"/>
            <a:ext cx="91969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i-FI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KOLMIPORTAINEN TUKI </a:t>
            </a:r>
            <a:r>
              <a:rPr lang="fi-FI" sz="1800" b="1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KAUHAVAN ESI- JA </a:t>
            </a:r>
            <a:r>
              <a:rPr lang="fi-FI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PERUSOPETUKSESSA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CustomShape 18"/>
          <p:cNvSpPr/>
          <p:nvPr/>
        </p:nvSpPr>
        <p:spPr>
          <a:xfrm>
            <a:off x="455400" y="1662840"/>
            <a:ext cx="11175120" cy="273960"/>
          </a:xfrm>
          <a:prstGeom prst="rect">
            <a:avLst/>
          </a:prstGeom>
          <a:solidFill>
            <a:schemeClr val="accent4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Yhteistyö oppilaan ja huoltajien kanssa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19"/>
          <p:cNvSpPr/>
          <p:nvPr/>
        </p:nvSpPr>
        <p:spPr>
          <a:xfrm>
            <a:off x="455400" y="5771930"/>
            <a:ext cx="11175120" cy="273960"/>
          </a:xfrm>
          <a:prstGeom prst="rect">
            <a:avLst/>
          </a:prstGeom>
          <a:solidFill>
            <a:schemeClr val="accent4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Moniammatillinen yhteistyö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20"/>
          <p:cNvSpPr/>
          <p:nvPr/>
        </p:nvSpPr>
        <p:spPr>
          <a:xfrm>
            <a:off x="3974760" y="2159726"/>
            <a:ext cx="1691280" cy="719914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PEDAGOGINEN ARVIO</a:t>
            </a: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Tehdään, kun yleinen tuki ei riitä. 
Oppilaan opettajat </a:t>
            </a:r>
            <a:r>
              <a:rPr lang="fi-FI" sz="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laativat.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CustomShape 21"/>
          <p:cNvSpPr/>
          <p:nvPr/>
        </p:nvSpPr>
        <p:spPr>
          <a:xfrm>
            <a:off x="3974760" y="4631940"/>
            <a:ext cx="1691280" cy="89064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PEDAGOGINEN ARVIO</a:t>
            </a: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Tehdään, kun tehostettua tukea ei enää tarvita. 
Oppilaan opettajat </a:t>
            </a:r>
            <a:r>
              <a:rPr lang="fi-FI" sz="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laativat.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2"/>
          <p:cNvSpPr/>
          <p:nvPr/>
        </p:nvSpPr>
        <p:spPr>
          <a:xfrm>
            <a:off x="7891200" y="2023920"/>
            <a:ext cx="1827000" cy="9579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PEDAGOGINEN SELVITYS</a:t>
            </a: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Tehdään, kun tehostettu tuki ei riitä</a:t>
            </a:r>
            <a:r>
              <a:rPr lang="fi-FI" sz="800" spc="-1" dirty="0">
                <a:solidFill>
                  <a:srgbClr val="FF33CC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Oppilaan opettajat </a:t>
            </a:r>
            <a:r>
              <a:rPr lang="fi-FI" sz="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laativat.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Käsitellään moniammatillisesti.</a:t>
            </a:r>
            <a:endParaRPr lang="fi-FI" sz="180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3"/>
          <p:cNvSpPr/>
          <p:nvPr/>
        </p:nvSpPr>
        <p:spPr>
          <a:xfrm>
            <a:off x="7912980" y="4556211"/>
            <a:ext cx="1827000" cy="117982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PEDAGOGINEN SELVITYS</a:t>
            </a: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Tehdään, kun erityistä tukea ei enää tarvita. 
Oppilaan opettajat </a:t>
            </a:r>
            <a:r>
              <a:rPr lang="fi-FI" sz="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laativat</a:t>
            </a:r>
            <a:r>
              <a:rPr lang="fi-FI" sz="800" spc="-1" dirty="0" smtClean="0">
                <a:solidFill>
                  <a:srgbClr val="FF33CC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24"/>
          <p:cNvSpPr/>
          <p:nvPr/>
        </p:nvSpPr>
        <p:spPr>
          <a:xfrm>
            <a:off x="9919080" y="2050740"/>
            <a:ext cx="1711800" cy="8328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HOJKS</a:t>
            </a: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Pedagoginen asiakirja.
Tarkistetaan vähintään kerran </a:t>
            </a:r>
            <a:r>
              <a:rPr lang="fi-FI" sz="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lukuvuodessa</a:t>
            </a:r>
            <a:r>
              <a:rPr lang="fi-FI" sz="800" spc="-1" dirty="0">
                <a:solidFill>
                  <a:srgbClr val="FF33CC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CustomShape 25"/>
          <p:cNvSpPr/>
          <p:nvPr/>
        </p:nvSpPr>
        <p:spPr>
          <a:xfrm>
            <a:off x="2020680" y="2056680"/>
            <a:ext cx="1802520" cy="84384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OPPIMISSUUNNITELMA</a:t>
            </a: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Mahdollista käyttää – lisää suunnitelmallisuutta.
Tukitoimien seurantalomake voi olla apuna.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CustomShape 26"/>
          <p:cNvSpPr/>
          <p:nvPr/>
        </p:nvSpPr>
        <p:spPr>
          <a:xfrm>
            <a:off x="5866920" y="2016360"/>
            <a:ext cx="1837440" cy="86328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OPPIMISSUUNNITELMA</a:t>
            </a: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Tukitoimien kirjaaminen.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Tehdään kuukauden sisällä </a:t>
            </a:r>
            <a:r>
              <a:rPr lang="fi-FI" sz="800" spc="-1" dirty="0">
                <a:uFill>
                  <a:solidFill>
                    <a:srgbClr val="FFFFFF"/>
                  </a:solidFill>
                </a:uFill>
                <a:latin typeface="Calibri"/>
              </a:rPr>
              <a:t>pedagogisen arvion käsittelystä </a:t>
            </a:r>
            <a:r>
              <a:rPr lang="fi-FI" sz="8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kaikille </a:t>
            </a:r>
            <a:r>
              <a:rPr lang="fi-FI" sz="800" spc="-1" dirty="0">
                <a:uFill>
                  <a:solidFill>
                    <a:srgbClr val="FFFFFF"/>
                  </a:solidFill>
                </a:uFill>
                <a:latin typeface="Calibri"/>
              </a:rPr>
              <a:t>t</a:t>
            </a:r>
            <a:r>
              <a:rPr lang="fi-FI" sz="8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ehostettua tukea saaville 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oppilaille.
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28"/>
          <p:cNvSpPr/>
          <p:nvPr/>
        </p:nvSpPr>
        <p:spPr>
          <a:xfrm>
            <a:off x="5929740" y="4895930"/>
            <a:ext cx="1711800" cy="75852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Tehostetun tuen tarkistaminen</a:t>
            </a:r>
          </a:p>
          <a:p>
            <a:pPr algn="ctr">
              <a:lnSpc>
                <a:spcPct val="100000"/>
              </a:lnSpc>
            </a:pPr>
            <a:r>
              <a:rPr lang="fi-FI" sz="8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(vko 12 / vko </a:t>
            </a:r>
            <a:r>
              <a:rPr lang="fi-FI" sz="800" spc="-1" dirty="0">
                <a:uFill>
                  <a:solidFill>
                    <a:srgbClr val="FFFFFF"/>
                  </a:solidFill>
                </a:uFill>
                <a:latin typeface="Calibri"/>
              </a:rPr>
              <a:t>44 </a:t>
            </a:r>
            <a:r>
              <a:rPr lang="fi-FI" sz="8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) 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Jatkuva arviointi ja seuranta. </a:t>
            </a:r>
            <a:endParaRPr lang="fi-FI" sz="1800" strike="sng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29"/>
          <p:cNvSpPr/>
          <p:nvPr/>
        </p:nvSpPr>
        <p:spPr>
          <a:xfrm>
            <a:off x="2066040" y="4742280"/>
            <a:ext cx="1711800" cy="75852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Yleisen tuen tarkistaminen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Jatkuva arviointi ja seuranta.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30"/>
          <p:cNvSpPr/>
          <p:nvPr/>
        </p:nvSpPr>
        <p:spPr>
          <a:xfrm>
            <a:off x="10653840" y="780815"/>
            <a:ext cx="1090080" cy="24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fi-FI" sz="10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15.1.2020 </a:t>
            </a: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 AH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CustomShape 31"/>
          <p:cNvSpPr/>
          <p:nvPr/>
        </p:nvSpPr>
        <p:spPr>
          <a:xfrm>
            <a:off x="2694780" y="1161610"/>
            <a:ext cx="8054640" cy="46775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80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Lisätään tukea tarpeen mukaan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CustomShape 32"/>
          <p:cNvSpPr/>
          <p:nvPr/>
        </p:nvSpPr>
        <p:spPr>
          <a:xfrm rot="10800000">
            <a:off x="2807820" y="6053990"/>
            <a:ext cx="7941600" cy="454193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4" name="CustomShape 33"/>
          <p:cNvSpPr/>
          <p:nvPr/>
        </p:nvSpPr>
        <p:spPr>
          <a:xfrm>
            <a:off x="5141880" y="1214640"/>
            <a:ext cx="39070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CustomShape 28"/>
          <p:cNvSpPr/>
          <p:nvPr/>
        </p:nvSpPr>
        <p:spPr>
          <a:xfrm>
            <a:off x="9960949" y="4698000"/>
            <a:ext cx="1711800" cy="88164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Erityisen tuen tarkistaminen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i-FI" sz="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2. luokan jälkeen ja 6. luokalla ennen 7. luokalle siirtymistä -
sekä tarvittaessa.</a:t>
            </a:r>
            <a:endParaRPr lang="fi-FI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xmlns="" id="{D125B5E5-3948-4B45-B843-83F3561178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9481" y="6069780"/>
            <a:ext cx="3657917" cy="4938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305594" y="-166316"/>
            <a:ext cx="11826000" cy="601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470940" y="298381"/>
            <a:ext cx="1956960" cy="3900239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YLEINEN TUKI
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1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Eriyttäminen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1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Tukiopetus</a:t>
            </a: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1000" b="1" spc="-1" dirty="0">
                <a:uFill>
                  <a:solidFill>
                    <a:srgbClr val="FFFFFF"/>
                  </a:solidFill>
                </a:uFill>
                <a:latin typeface="Calibri"/>
              </a:rPr>
              <a:t>Joustavat opetusryhmät</a:t>
            </a: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1000" b="1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Samanaikaisopetus</a:t>
            </a: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1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Kodin </a:t>
            </a:r>
            <a:r>
              <a:rPr lang="fi-FI" sz="1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ja koulun yhteistyö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1000" b="1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Oppilaanohjaus</a:t>
            </a: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10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Oppilashuollon </a:t>
            </a: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tuki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Oppimissuunnitelma</a:t>
            </a:r>
            <a:b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(vapaaehtoinen)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Osa-aikainen erityisopetus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Avustajapalvelut Apuvälineet yms.</a:t>
            </a:r>
          </a:p>
        </p:txBody>
      </p:sp>
      <p:sp>
        <p:nvSpPr>
          <p:cNvPr id="107" name="CustomShape 3"/>
          <p:cNvSpPr/>
          <p:nvPr/>
        </p:nvSpPr>
        <p:spPr>
          <a:xfrm>
            <a:off x="4953977" y="318451"/>
            <a:ext cx="2067480" cy="2612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TEHOSTETTU </a:t>
            </a:r>
            <a:r>
              <a:rPr lang="fi-FI" sz="1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TUKI</a:t>
            </a:r>
            <a:endParaRPr lang="fi-FI" sz="10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71360" indent="-171000">
              <a:buClr>
                <a:srgbClr val="000000"/>
              </a:buClr>
              <a:buFont typeface="StarSymbol"/>
              <a:buChar char="-"/>
            </a:pPr>
            <a:r>
              <a:rPr lang="fi-FI" sz="1000" b="1" spc="-1" dirty="0">
                <a:uFill>
                  <a:solidFill>
                    <a:srgbClr val="FFFFFF"/>
                  </a:solidFill>
                </a:uFill>
                <a:latin typeface="Calibri"/>
              </a:rPr>
              <a:t>Opiskelun erityiset painoalueet</a:t>
            </a: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1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Eriyttäminen</a:t>
            </a: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1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Samanaikaisopetus</a:t>
            </a:r>
            <a:endParaRPr lang="fi-FI" sz="10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71360" indent="-171000">
              <a:buClr>
                <a:srgbClr val="000000"/>
              </a:buClr>
              <a:buFont typeface="StarSymbol"/>
              <a:buChar char="-"/>
            </a:pPr>
            <a:r>
              <a:rPr lang="fi-FI" sz="1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Oppilaanohjaus</a:t>
            </a:r>
            <a:endParaRPr lang="fi-FI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1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</a:t>
            </a:r>
            <a:r>
              <a:rPr lang="fi-FI" sz="1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ukiopetus</a:t>
            </a:r>
          </a:p>
          <a:p>
            <a:pPr marL="171360" indent="-171000">
              <a:buClr>
                <a:srgbClr val="000000"/>
              </a:buClr>
              <a:buFont typeface="StarSymbol"/>
              <a:buChar char="-"/>
            </a:pPr>
            <a:r>
              <a:rPr lang="fi-FI" sz="1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Avustajapalvelut </a:t>
            </a:r>
          </a:p>
          <a:p>
            <a:pPr marL="171360" indent="-171000">
              <a:buClr>
                <a:srgbClr val="000000"/>
              </a:buClr>
              <a:buFont typeface="StarSymbol"/>
              <a:buChar char="-"/>
            </a:pPr>
            <a:r>
              <a:rPr lang="fi-FI" sz="1000" b="1" spc="-1" dirty="0">
                <a:uFill>
                  <a:solidFill>
                    <a:srgbClr val="FFFFFF"/>
                  </a:solidFill>
                </a:uFill>
                <a:latin typeface="Calibri"/>
              </a:rPr>
              <a:t>K</a:t>
            </a:r>
            <a:r>
              <a:rPr lang="fi-FI" sz="1000" b="1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o</a:t>
            </a:r>
            <a:r>
              <a:rPr lang="fi-FI" sz="1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din </a:t>
            </a:r>
            <a:r>
              <a:rPr lang="fi-FI" sz="1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ja koulun yhteistyö</a:t>
            </a:r>
            <a:endParaRPr lang="fi-FI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1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Oppilashuollon tuki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1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Osa-aikainen erityisopetus</a:t>
            </a:r>
          </a:p>
          <a:p>
            <a:pPr marL="171360" indent="-171000">
              <a:buClr>
                <a:srgbClr val="000000"/>
              </a:buClr>
              <a:buFont typeface="StarSymbol"/>
              <a:buChar char="-"/>
            </a:pPr>
            <a:r>
              <a:rPr lang="fi-FI" sz="1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Joustavat opetusryhmät</a:t>
            </a:r>
            <a:endParaRPr lang="fi-FI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Apuvälineet yms.</a:t>
            </a:r>
            <a:endParaRPr lang="fi-FI" sz="1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lang="fi-FI" sz="10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4"/>
          <p:cNvSpPr/>
          <p:nvPr/>
        </p:nvSpPr>
        <p:spPr>
          <a:xfrm>
            <a:off x="9875678" y="79131"/>
            <a:ext cx="1901669" cy="312838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ERITYINEN </a:t>
            </a:r>
            <a:r>
              <a:rPr lang="fi-FI" sz="1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TUKI</a:t>
            </a:r>
            <a:endParaRPr lang="fi-FI" sz="900" b="1" strike="noStrike" spc="-1" dirty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900" spc="-1" dirty="0">
                <a:uFill>
                  <a:solidFill>
                    <a:srgbClr val="FFFFFF"/>
                  </a:solidFill>
                </a:uFill>
                <a:latin typeface="Calibri"/>
              </a:rPr>
              <a:t>Apuvälineet</a:t>
            </a:r>
          </a:p>
          <a:p>
            <a:pPr marL="171360" indent="-171000">
              <a:buClr>
                <a:srgbClr val="000000"/>
              </a:buClr>
              <a:buFont typeface="StarSymbol"/>
              <a:buChar char="-"/>
            </a:pPr>
            <a:r>
              <a:rPr lang="fi-FI" sz="9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Avustajapalvelut</a:t>
            </a:r>
            <a:endParaRPr lang="fi-FI" sz="9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71360" indent="-171000">
              <a:buClr>
                <a:srgbClr val="000000"/>
              </a:buClr>
              <a:buFont typeface="StarSymbol"/>
              <a:buChar char="-"/>
            </a:pPr>
            <a:r>
              <a:rPr lang="fi-FI" sz="9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Oppilashuollon tuki</a:t>
            </a:r>
          </a:p>
          <a:p>
            <a:pPr marL="171360" indent="-171000">
              <a:buClr>
                <a:srgbClr val="000000"/>
              </a:buClr>
              <a:buFont typeface="StarSymbol"/>
              <a:buChar char="-"/>
            </a:pPr>
            <a:r>
              <a:rPr lang="fi-FI" sz="900" b="1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Kokoaikainen erityisopetus</a:t>
            </a:r>
          </a:p>
          <a:p>
            <a:pPr marL="171360" indent="-171000">
              <a:buClr>
                <a:srgbClr val="000000"/>
              </a:buClr>
              <a:buFont typeface="StarSymbol"/>
              <a:buChar char="-"/>
            </a:pPr>
            <a:r>
              <a:rPr lang="fi-FI" sz="900" b="1" spc="-1" dirty="0">
                <a:uFill>
                  <a:solidFill>
                    <a:srgbClr val="FFFFFF"/>
                  </a:solidFill>
                </a:uFill>
                <a:latin typeface="Calibri"/>
              </a:rPr>
              <a:t>Yksilöllistäminen</a:t>
            </a:r>
          </a:p>
          <a:p>
            <a:pPr marL="171360" indent="-171000">
              <a:buClr>
                <a:srgbClr val="000000"/>
              </a:buClr>
              <a:buFont typeface="StarSymbol"/>
              <a:buChar char="-"/>
            </a:pPr>
            <a:r>
              <a:rPr lang="fi-FI" sz="9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Toiminta-alueittain </a:t>
            </a:r>
            <a:r>
              <a:rPr lang="fi-FI" sz="900" b="1" spc="-1" dirty="0">
                <a:uFill>
                  <a:solidFill>
                    <a:srgbClr val="FFFFFF"/>
                  </a:solidFill>
                </a:uFill>
                <a:latin typeface="Calibri"/>
              </a:rPr>
              <a:t>opetus</a:t>
            </a:r>
          </a:p>
          <a:p>
            <a:pPr marL="171360" indent="-171000">
              <a:buClr>
                <a:srgbClr val="000000"/>
              </a:buClr>
              <a:buFont typeface="StarSymbol"/>
              <a:buChar char="-"/>
            </a:pPr>
            <a:r>
              <a:rPr lang="fi-FI" sz="900" b="1" spc="-1" dirty="0">
                <a:uFill>
                  <a:solidFill>
                    <a:srgbClr val="FFFFFF"/>
                  </a:solidFill>
                </a:uFill>
                <a:latin typeface="Calibri"/>
              </a:rPr>
              <a:t>Kodin ja koulun yhteistyö</a:t>
            </a:r>
            <a:endParaRPr lang="fi-FI" sz="900" b="1" strike="noStrike" spc="-1" dirty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900" b="1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Eriyttäminen</a:t>
            </a: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9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Samanaikaisopetus. </a:t>
            </a:r>
            <a:endParaRPr lang="fi-FI" sz="900" b="1" strike="noStrike" spc="-1" dirty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900" spc="-1" dirty="0">
                <a:uFill>
                  <a:solidFill>
                    <a:srgbClr val="FFFFFF"/>
                  </a:solidFill>
                </a:uFill>
                <a:latin typeface="Calibri"/>
              </a:rPr>
              <a:t>Opiskelun erityiset painoalueet</a:t>
            </a:r>
            <a:endParaRPr lang="fi-FI" sz="9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9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Tukiopetus</a:t>
            </a:r>
            <a:endParaRPr lang="fi-FI" sz="9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9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Oppilaanohjaus</a:t>
            </a:r>
            <a:endParaRPr lang="fi-FI" sz="9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i-FI" sz="9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Joustavat opetusryhmät</a:t>
            </a:r>
            <a:endParaRPr lang="fi-FI" sz="9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buClr>
                <a:srgbClr val="000000"/>
              </a:buClr>
              <a:buFont typeface="StarSymbol"/>
              <a:buChar char="-"/>
            </a:pPr>
            <a:r>
              <a:rPr lang="fi-FI" sz="9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Osa-aikainen </a:t>
            </a:r>
            <a:r>
              <a:rPr lang="fi-FI" sz="90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erityisopetus</a:t>
            </a:r>
            <a:br>
              <a:rPr lang="fi-FI" sz="90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</a:br>
            <a:endParaRPr lang="fi-FI" sz="900" strike="noStrike" spc="-1" dirty="0" smtClean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60">
              <a:buClr>
                <a:srgbClr val="000000"/>
              </a:buClr>
            </a:pPr>
            <a:r>
              <a:rPr lang="fi-FI" sz="9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Pidennetyn </a:t>
            </a:r>
            <a:r>
              <a:rPr lang="fi-FI" sz="900" b="1" spc="-1" dirty="0">
                <a:uFill>
                  <a:solidFill>
                    <a:srgbClr val="FFFFFF"/>
                  </a:solidFill>
                </a:uFill>
                <a:latin typeface="Calibri"/>
              </a:rPr>
              <a:t>oppivelvollisuuden oppilaat ovat </a:t>
            </a:r>
            <a:r>
              <a:rPr lang="fi-FI" sz="9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aina erityisessä tuessa.</a:t>
            </a:r>
            <a:endParaRPr lang="fi-FI" sz="900" b="1" spc="-1" dirty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endParaRPr lang="fi-FI" sz="9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5"/>
          <p:cNvSpPr/>
          <p:nvPr/>
        </p:nvSpPr>
        <p:spPr>
          <a:xfrm>
            <a:off x="2642640" y="-67169"/>
            <a:ext cx="77090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i-FI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KOLMIPORTAINEN TUKI KAUHAVAN </a:t>
            </a:r>
            <a:r>
              <a:rPr lang="fi-FI" b="1" spc="-1" dirty="0">
                <a:uFill>
                  <a:solidFill>
                    <a:srgbClr val="FFFFFF"/>
                  </a:solidFill>
                </a:uFill>
                <a:latin typeface="Calibri"/>
              </a:rPr>
              <a:t>ESI- JA </a:t>
            </a:r>
            <a:r>
              <a:rPr lang="fi-FI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PERUSOPETUKSESSA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CustomShape 6"/>
          <p:cNvSpPr/>
          <p:nvPr/>
        </p:nvSpPr>
        <p:spPr>
          <a:xfrm>
            <a:off x="2725064" y="458459"/>
            <a:ext cx="2016360" cy="41423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PEDAGOGINEN </a:t>
            </a:r>
            <a:r>
              <a:rPr lang="fi-FI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ARVIO</a:t>
            </a:r>
          </a:p>
          <a:p>
            <a:pPr algn="ctr">
              <a:lnSpc>
                <a:spcPct val="100000"/>
              </a:lnSpc>
            </a:pP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i-FI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Opettaja tekee kirjaukset, kun tuen tarve kasvaa (arvio tuen riittävyydestä):
mitä tukea oppilas on saanut, miten se on vaikuttanut, millaista tukea pitäisi saada jatkossa.</a:t>
            </a:r>
            <a:endParaRPr lang="fi-FI" sz="1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i-FI" sz="12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Sisältää tarvittaessa lausunnot. Päävastuu laadinnasta on luokan- tai aineenopettajalla – erityisopettaja tarvittaessa apuna.</a:t>
            </a:r>
            <a:endParaRPr lang="fi-FI" sz="1200" strike="noStrike" spc="-1" dirty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fi-FI" sz="12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Käsitellään moniammatillisesti</a:t>
            </a:r>
            <a:r>
              <a:rPr lang="fi-FI" sz="1200" spc="-1" dirty="0"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lang="fi-FI" sz="12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CustomShape 7"/>
          <p:cNvSpPr/>
          <p:nvPr/>
        </p:nvSpPr>
        <p:spPr>
          <a:xfrm>
            <a:off x="7523009" y="487680"/>
            <a:ext cx="1827000" cy="446259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PEDAGOGINEN </a:t>
            </a:r>
            <a:r>
              <a:rPr lang="fi-FI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SELVITYS</a:t>
            </a:r>
          </a:p>
          <a:p>
            <a:pPr algn="ctr">
              <a:lnSpc>
                <a:spcPct val="100000"/>
              </a:lnSpc>
            </a:pPr>
            <a:r>
              <a:rPr lang="fi-FI" sz="1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i-FI" sz="1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Laaditaan ja k</a:t>
            </a:r>
            <a:r>
              <a:rPr lang="fi-FI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äsitellään </a:t>
            </a:r>
            <a:r>
              <a:rPr lang="fi-FI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moniammatillisesti.</a:t>
            </a:r>
          </a:p>
          <a:p>
            <a:pPr algn="ctr">
              <a:lnSpc>
                <a:spcPct val="100000"/>
              </a:lnSpc>
            </a:pPr>
            <a:r>
              <a:rPr lang="fi-FI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Erityisopettaja ja o</a:t>
            </a:r>
            <a:r>
              <a:rPr lang="fi-FI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pettajat laativat yhteistyössä oppilaan ja huoltajien kanssa.</a:t>
            </a:r>
            <a:br>
              <a:rPr lang="fi-FI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fi-FI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/>
            </a:r>
            <a:br>
              <a:rPr lang="fi-FI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fi-FI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-&gt; </a:t>
            </a:r>
            <a:r>
              <a:rPr lang="fi-FI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Opetuspäällikkö tekee erityisen tuen päätöksen (esim. aineen/aineiden yksilöllistäminen</a:t>
            </a:r>
            <a:r>
              <a:rPr lang="fi-FI" sz="1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).</a:t>
            </a:r>
            <a:endParaRPr lang="fi-FI" sz="1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2" name="CustomShape 8"/>
          <p:cNvSpPr/>
          <p:nvPr/>
        </p:nvSpPr>
        <p:spPr>
          <a:xfrm>
            <a:off x="9919214" y="3542088"/>
            <a:ext cx="1858133" cy="2053775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HOJKS
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(Pedagoginen asiakirja Wilmassa)</a:t>
            </a:r>
          </a:p>
          <a:p>
            <a:pPr algn="ctr">
              <a:lnSpc>
                <a:spcPct val="100000"/>
              </a:lnSpc>
            </a:pPr>
            <a:r>
              <a:rPr lang="fi-FI" sz="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Erityisopettaja laatii yhteistyössä opettajien kanssa. </a:t>
            </a:r>
            <a:br>
              <a:rPr lang="fi-FI" sz="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fi-FI" sz="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Yksilöllinen 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opetussuunnitelma. Yksilölliset oppiaineet kirjattava (tavoitteet, materiaalit, ajankohdat, arviointi). Arviointi perustuu HOJKS:ssa laadittuihin tavoitteisiin.
Tarkistetaan vähintään kerran </a:t>
            </a:r>
            <a:r>
              <a:rPr lang="fi-FI" sz="8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lukuvuodessa </a:t>
            </a:r>
            <a:r>
              <a:rPr lang="fi-FI" sz="80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(vko </a:t>
            </a:r>
            <a:r>
              <a:rPr lang="fi-FI" sz="8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44 </a:t>
            </a:r>
            <a:r>
              <a:rPr lang="fi-FI" sz="80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mennessä)</a:t>
            </a:r>
            <a:r>
              <a:rPr lang="fi-FI" sz="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Huoltajilla ei ole valitusoikeutta.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9"/>
          <p:cNvSpPr/>
          <p:nvPr/>
        </p:nvSpPr>
        <p:spPr>
          <a:xfrm>
            <a:off x="4953977" y="3267788"/>
            <a:ext cx="2142720" cy="188516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fi-FI" sz="12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fi-FI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OPPIMISSUUNNITELMA
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Laaditaan aina tehostetun tuen </a:t>
            </a:r>
            <a:r>
              <a:rPr lang="fi-FI" sz="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suunnitelmaksi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
</a:t>
            </a:r>
            <a:r>
              <a:rPr lang="fi-FI" sz="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Luokan- ja aineenopettajat laativat yhdessä oppilaan, huoltajan ja tarvittaessa erityisopettajan kanssa; kirjataan 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vastuualueet, opetusjärjestelyt, tarvittava tuki, tavoitteet, jne.
Oppilaan arviointi yleisen ops:n mukaan.
Oppiaineissa voi olla sisällöllisiä </a:t>
            </a:r>
            <a:r>
              <a:rPr lang="fi-FI" sz="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painoalueita. </a:t>
            </a:r>
            <a:r>
              <a:rPr lang="fi-FI" sz="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(Jos opetuksen sisältö ei vastaa ko. vuosiluokan tasoa, tuen taso on jo erityistä tukea.)</a:t>
            </a:r>
            <a:r>
              <a:rPr lang="fi-FI" sz="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CustomShape 11"/>
          <p:cNvSpPr/>
          <p:nvPr/>
        </p:nvSpPr>
        <p:spPr>
          <a:xfrm>
            <a:off x="470940" y="5213231"/>
            <a:ext cx="9282928" cy="5492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i-FI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Kaikkia tukimuotoja voidaan käyttää kaikilla tuen </a:t>
            </a:r>
            <a:r>
              <a:rPr lang="fi-FI" sz="12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tasoilla – poikkeuksena opiskelun erityiset painoalueet (vain tehostetussa ja erityisessä tuessa) sekä kokoaikainen erityisopetus (vain erityisessä tuessa). </a:t>
            </a:r>
            <a:r>
              <a:rPr lang="fi-FI" sz="1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Tummennetut </a:t>
            </a:r>
            <a:r>
              <a:rPr lang="fi-FI" sz="1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tuen muodot korostuvat</a:t>
            </a:r>
            <a:r>
              <a:rPr lang="fi-FI" sz="1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kullakin tuen tasolla.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Nuoli: Alas 1">
            <a:extLst>
              <a:ext uri="{FF2B5EF4-FFF2-40B4-BE49-F238E27FC236}">
                <a16:creationId xmlns:a16="http://schemas.microsoft.com/office/drawing/2014/main" xmlns="" id="{5DA8D182-6660-47FE-9E5F-422D406A03AA}"/>
              </a:ext>
            </a:extLst>
          </p:cNvPr>
          <p:cNvSpPr/>
          <p:nvPr/>
        </p:nvSpPr>
        <p:spPr>
          <a:xfrm>
            <a:off x="5941997" y="2993488"/>
            <a:ext cx="45719" cy="2140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Nuoli: Alas 13">
            <a:extLst>
              <a:ext uri="{FF2B5EF4-FFF2-40B4-BE49-F238E27FC236}">
                <a16:creationId xmlns:a16="http://schemas.microsoft.com/office/drawing/2014/main" xmlns="" id="{EF95CC91-1BD0-4E56-8465-8B42940F0872}"/>
              </a:ext>
            </a:extLst>
          </p:cNvPr>
          <p:cNvSpPr/>
          <p:nvPr/>
        </p:nvSpPr>
        <p:spPr>
          <a:xfrm>
            <a:off x="10803652" y="3267788"/>
            <a:ext cx="45719" cy="2140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182880" y="465120"/>
            <a:ext cx="11826000" cy="57063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1943280" y="1424354"/>
            <a:ext cx="9357840" cy="4588366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fi-FI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ERITYISEN TUEN PÄÄTÖS (opetuspäällikkö tekee) 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Määritellään seuraavat asiat: 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pääsääntöinen opetusryhmä, tulkitsemis- ja avustajapalvelut sekä apuvälineet, yksilöllistettävät oppiaineet, opetuksen järjestäminen poiketen 11 §:ssä määritellystä oppiainejaosta, vapauttaminen oppiaineen opiskelusta, muut perusopetuslain 18§:n perusteella päätettävät erityiset opetusjärjestelyt, päätös pidennetystä oppivelvollisuudesta, opiskelu toiminta-alueittain. </a:t>
            </a:r>
          </a:p>
          <a:p>
            <a:pPr>
              <a:lnSpc>
                <a:spcPct val="100000"/>
              </a:lnSpc>
            </a:pP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Tehdään tarvittaessa uusi erityisen tuen päätös tarkennetun pedagogisen selvityksen pohjalta tuen tarpeen muuttuessa.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i-FI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Huoltajilla on valitusoikeus erityisen tuen päätöksestä.</a:t>
            </a:r>
            <a:endParaRPr lang="fi-FI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3"/>
          <p:cNvSpPr/>
          <p:nvPr/>
        </p:nvSpPr>
        <p:spPr>
          <a:xfrm>
            <a:off x="1943280" y="845280"/>
            <a:ext cx="77090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i-FI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KOLMIPORTAINEN TUKI KAUHAVAN </a:t>
            </a:r>
            <a:r>
              <a:rPr lang="fi-FI" sz="1800" b="1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ESI- JA PERUSOPETUKSESSA</a:t>
            </a:r>
            <a:endParaRPr lang="fi-FI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293</Words>
  <Application>Microsoft Office PowerPoint</Application>
  <PresentationFormat>Laajakuva</PresentationFormat>
  <Paragraphs>99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DejaVu Sans</vt:lpstr>
      <vt:lpstr>StarSymbol</vt:lpstr>
      <vt:lpstr>Symbol</vt:lpstr>
      <vt:lpstr>Times New Roman</vt:lpstr>
      <vt:lpstr>Wingdings</vt:lpstr>
      <vt:lpstr>Office Theme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7107</dc:creator>
  <cp:lastModifiedBy>Atte Hotti</cp:lastModifiedBy>
  <cp:revision>154</cp:revision>
  <cp:lastPrinted>2020-01-15T13:58:01Z</cp:lastPrinted>
  <dcterms:created xsi:type="dcterms:W3CDTF">2019-07-09T08:12:40Z</dcterms:created>
  <dcterms:modified xsi:type="dcterms:W3CDTF">2020-01-15T13:58:09Z</dcterms:modified>
  <dc:language>fi-FI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Laajakuva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