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6" r:id="rId5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9/06/2017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619250" y="1714500"/>
            <a:ext cx="5715000" cy="2190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3200" b="1" i="0" u="none" strike="noStrike">
                <a:solidFill>
                  <a:srgbClr val="000000"/>
                </a:solidFill>
                <a:latin typeface="Calibri"/>
              </a:rPr>
              <a:t>Varhaiskasvatuksen huoltajat 2017 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1619250" y="5715000"/>
            <a:ext cx="5715000" cy="952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600" b="0" i="0" u="none" strike="noStrike">
                <a:solidFill>
                  <a:srgbClr val="222222"/>
                </a:solidFill>
                <a:latin typeface="Calibri"/>
              </a:rPr>
              <a:t>Luotu 22.02.2017 11:01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8572500" cy="685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1. Lapsi oppijana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2. Lapsellani on kavereita hoitopaikassa. (30) (EOS: 0)
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1. Lapsi oppijana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3. Lapsellani on mahdollisuus oppia leikkien. (31) (EOS: 3)
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1. Lapsi oppijana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4. Liikkuminen on osa lapseni hoitopäivää. (29) (EOS: 1)
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1. Lapsi oppijana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5. Lapsellani on mahdollisuus saada tukea kasvuun, kehitykseen ja oppimiseen. (29) (EOS: 0)
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1. Lapsi oppijana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6. Lapseni kohdataan yksilöllisesti. (29) (EOS: 2)
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1. Lapsi oppijana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7. Lapseni mielipiteet ja kiinnostuksen kohteet otetaan huomioon toiminnassa. (27) (EOS: 3)
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1. Lapsi oppijana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8. Lastani hoidetaan hyvin hoitopaikassa. (27) (EOS: 0)
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1. Lapsi oppijana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Lapseni lähtee mielellään hoitopaikkaan. (30) (EOS: 0)
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1. Lapsi oppijana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2. Lapsellani on kavereita hoitopaikassa. (30) (EOS: 0)
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1. Lapsi oppijana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3. Lapsellani on mahdollisuus oppia leikkien. (31) (EOS: 3)
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kstiruutu 2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Vastaajastatistiikat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190500" y="1143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900" b="1" i="0" u="none" strike="noStrike">
                <a:solidFill>
                  <a:srgbClr val="000000"/>
                </a:solidFill>
                <a:latin typeface="Calibri"/>
              </a:rPr>
              <a:t>Nimi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3048000" y="1143000"/>
            <a:ext cx="952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900" b="1" i="0" u="none" strike="noStrike">
                <a:solidFill>
                  <a:srgbClr val="000000"/>
                </a:solidFill>
                <a:latin typeface="Calibri"/>
              </a:rPr>
              <a:t>Arvioijat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4000500" y="1143000"/>
            <a:ext cx="952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900" b="1" i="0" u="none" strike="noStrike">
                <a:solidFill>
                  <a:srgbClr val="000000"/>
                </a:solidFill>
                <a:latin typeface="Calibri"/>
              </a:rPr>
              <a:t>Vastaamassa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4953000" y="1143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900" b="1" i="0" u="none" strike="noStrike">
                <a:solidFill>
                  <a:srgbClr val="000000"/>
                </a:solidFill>
                <a:latin typeface="Calibri"/>
              </a:rPr>
              <a:t>Vastannut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190500" y="13335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Kärkölä-varkahuoltajat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3048000" y="1333500"/>
            <a:ext cx="952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33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4000500" y="1333500"/>
            <a:ext cx="952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33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4953000" y="13335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26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190500" y="1524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Yhteensä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3048000" y="1524000"/>
            <a:ext cx="952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33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4000500" y="1524000"/>
            <a:ext cx="952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33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4953000" y="1524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26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190500" y="1905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Vastausprosentti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3048000" y="1905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100%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190500" y="2286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Lopettaneet</a:t>
            </a:r>
          </a:p>
        </p:txBody>
      </p:sp>
      <p:sp>
        <p:nvSpPr>
          <p:cNvPr id="17" name="Tekstiruutu 16"/>
          <p:cNvSpPr txBox="1"/>
          <p:nvPr/>
        </p:nvSpPr>
        <p:spPr>
          <a:xfrm>
            <a:off x="3048000" y="2286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78.8%</a:t>
            </a:r>
          </a:p>
        </p:txBody>
      </p:sp>
      <p:sp>
        <p:nvSpPr>
          <p:cNvPr id="18" name="Tekstiruutu 17"/>
          <p:cNvSpPr txBox="1"/>
          <p:nvPr/>
        </p:nvSpPr>
        <p:spPr>
          <a:xfrm>
            <a:off x="190500" y="24765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Kesken jättäneet</a:t>
            </a:r>
          </a:p>
        </p:txBody>
      </p:sp>
      <p:sp>
        <p:nvSpPr>
          <p:cNvPr id="19" name="Tekstiruutu 18"/>
          <p:cNvSpPr txBox="1"/>
          <p:nvPr/>
        </p:nvSpPr>
        <p:spPr>
          <a:xfrm>
            <a:off x="3048000" y="24765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21.2%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190500" y="2667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Eivät osallistuneet</a:t>
            </a:r>
          </a:p>
        </p:txBody>
      </p:sp>
      <p:sp>
        <p:nvSpPr>
          <p:cNvPr id="21" name="Tekstiruutu 20"/>
          <p:cNvSpPr txBox="1"/>
          <p:nvPr/>
        </p:nvSpPr>
        <p:spPr>
          <a:xfrm>
            <a:off x="3048000" y="2667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0%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1. Lapsi oppijana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4. Liikkuminen on osa lapseni hoitopäivää. (29) (EOS: 1)
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1. Lapsi oppijana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5. Lapsellani on mahdollisuus saada tukea kasvuun, kehitykseen ja oppimiseen. (29) (EOS: 0)
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1. Lapsi oppijana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6. Lapseni kohdataan yksilöllisesti. (29) (EOS: 2)
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1. Lapsi oppijana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7. Lapseni mielipiteet ja kiinnostuksen kohteet otetaan huomioon toiminnassa. (27) (EOS: 3)
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1. Lapsi oppijana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8. Lastani hoidetaan hyvin hoitopaikassa. (27) (EOS: 0)
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2. Oppimisympäristö ja turvallisuus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5524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Lapseni ryhmässä on turvallinen ja välittävä ilmapiiri. (28) (EOS: 1)
(X: 8,71 Y: 8,57)(z-scored X: 9,46 z-scored Y: 8,27) (Keskihajonta X: 1.04 Keskihajonta Y: 1.89)
2. Aikuinen/aikuiset puuttuvat kiusaamistilanteisiin. (28) (EOS: 3)
(X: 8,22 Y: 8,64)(z-scored X: 6,78 z-scored Y: 9,18) (Keskihajonta X: 1.52 Keskihajonta Y: 1.68)
3. Oppimisympäristö mahdollistaa monipuolisen toiminnan. (27) (EOS: 1)
(X: 8,39 Y: 8,66)(z-scored X: 6,27 z-scored Y: 7,63) (Keskihajonta X: 0.82 Keskihajonta Y: 1.65)
4. Ulkoilu/piha-alue ja sen välineistö mahdollistavat turvallisen ja monipuolisen toiminnan. (27) (EOS: 0)
(X: 8,04 Y: 8,90)(z-scored X: 4,76 z-scored Y: 8,88) (Keskihajonta X: 1.49 Keskihajonta Y: 1.25)
5. Turvallisesta ulkovalvonnasta huolehditaan. (27) (EOS: 2)
(X: 8,13 Y: 8,82)(z-scored X: 5,09 z-scored Y: 8,43) (Keskihajonta X: 1.41 Keskihajonta Y: 1.47)
6. Lähiympäristön liikennejärjestelyt ovat turvalliset. (27) (EOS: 0)
(X: 7,76 Y: 8,92)(z-scored X: 4,85 z-scored Y: 8,55) (Keskihajonta X: 1.75 Keskihajonta Y: 1.27)
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2. Oppimisympäristö ja turvallisuus (Suhteellinen, 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5524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Lapseni ryhmässä on turvallinen ja välittävä ilmapiiri. (28) (EOS: 1)
(X: 8,71 Y: 8,57)(z-scored X: 9,46 z-scored Y: 8,27) (Keskihajonta X: 1.04 Keskihajonta Y: 1.89)
2. Aikuinen/aikuiset puuttuvat kiusaamistilanteisiin. (28) (EOS: 3)
(X: 8,22 Y: 8,64)(z-scored X: 6,78 z-scored Y: 9,18) (Keskihajonta X: 1.52 Keskihajonta Y: 1.68)
3. Oppimisympäristö mahdollistaa monipuolisen toiminnan. (27) (EOS: 1)
(X: 8,39 Y: 8,66)(z-scored X: 6,27 z-scored Y: 7,63) (Keskihajonta X: 0.82 Keskihajonta Y: 1.65)
4. Ulkoilu/piha-alue ja sen välineistö mahdollistavat turvallisen ja monipuolisen toiminnan. (27) (EOS: 0)
(X: 8,04 Y: 8,90)(z-scored X: 4,76 z-scored Y: 8,88) (Keskihajonta X: 1.49 Keskihajonta Y: 1.25)
5. Turvallisesta ulkovalvonnasta huolehditaan. (27) (EOS: 2)
(X: 8,13 Y: 8,82)(z-scored X: 5,09 z-scored Y: 8,43) (Keskihajonta X: 1.41 Keskihajonta Y: 1.47)
6. Lähiympäristön liikennejärjestelyt ovat turvalliset. (27) (EOS: 0)
(X: 7,76 Y: 8,92)(z-scored X: 4,85 z-scored Y: 8,55) (Keskihajonta X: 1.75 Keskihajonta Y: 1.27)
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2. Oppimisympäristö ja turvallisuus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Lapseni ryhmässä on turvallinen ja välittävä ilmapiiri. (28) (EOS: 1)
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2. Oppimisympäristö ja turvallisuus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2. Aikuinen/aikuiset puuttuvat kiusaamistilanteisiin. (28) (EOS: 3)
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2. Oppimisympäristö ja turvallisuus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3. Oppimisympäristö mahdollistaa monipuolisen toiminnan. (27) (EOS: 1)
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143000"/>
            <a:ext cx="4286250" cy="1714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Taustatiedot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Lapseni on (33) (EOS: 0)
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2. Oppimisympäristö ja turvallisuus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4. Ulkoilu/piha-alue ja sen välineistö mahdollistavat turvallisen ja monipuolisen toiminnan. (27) (EOS: 0)
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2. Oppimisympäristö ja turvallisuus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5. Turvallisesta ulkovalvonnasta huolehditaan. (27) (EOS: 2)
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2. Oppimisympäristö ja turvallisuus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6. Lähiympäristön liikennejärjestelyt ovat turvalliset. (27) (EOS: 0)
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2. Oppimisympäristö ja turvallisuus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Lapseni ryhmässä on turvallinen ja välittävä ilmapiiri. (28) (EOS: 1)
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2. Oppimisympäristö ja turvallisuus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2. Aikuinen/aikuiset puuttuvat kiusaamistilanteisiin. (28) (EOS: 3)
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2. Oppimisympäristö ja turvallisuus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3. Oppimisympäristö mahdollistaa monipuolisen toiminnan. (27) (EOS: 1)
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2. Oppimisympäristö ja turvallisuus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4. Ulkoilu/piha-alue ja sen välineistö mahdollistavat turvallisen ja monipuolisen toiminnan. (27) (EOS: 0)
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2. Oppimisympäristö ja turvallisuus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5. Turvallisesta ulkovalvonnasta huolehditaan. (27) (EOS: 2)
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2. Oppimisympäristö ja turvallisuus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6. Lähiympäristön liikennejärjestelyt ovat turvalliset. (27) (EOS: 0)
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3. Kasvatusyhteistyö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5524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Saan riittävästi tietoa lapseni päivästä. (27) (EOS: 0)
(X: 8,20 Y: 8,65)(z-scored X: 5,37 z-scored Y: 7,61) (Keskihajonta X: 1.51 Keskihajonta Y: 1.63)
2. Minulla on mahdollisuus keskustella luottamuksellisesti henkilöstön kanssa lastani koskevista asioista. (27) (EOS: 0)
(X: 8,70 Y: 9,01)(z-scored X: 9,77 z-scored Y: 9,53) (Keskihajonta X: 1.28 Keskihajonta Y: 1.27)
3. Henkilöstö arvostaa kasvatusnäkemystämme. (27) (EOS: 1)
(X: 8,68 Y: 8,55)(z-scored X: 8,03 z-scored Y: 5,33) (Keskihajonta X: 0.96 Keskihajonta Y: 1.38)
4. Olen tervetullut seuraamaan lapseni hoitopäivää. (27) (EOS: 4)
(X: 8,48 Y: 8,11)(z-scored X: 6,08 z-scored Y: 4,52) (Keskihajonta X: 1.14 Keskihajonta Y: 1.51)
5. Voin vaikuttaa toiminnan suunnitteluun ja kehittämiseen. (27) (EOS: 4)
(X: 7,85 Y: 8,01)(z-scored X: 4,00 z-scored Y: 4,00) (Keskihajonta X: 1.41 Keskihajonta Y: 1.38)
6. Olen tietoinen varhaiskasvatuksen tavoitteista. (27) (EOS: 2)
(X: 8,38 Y: 8,37)(z-scored X: 6,63 z-scored Y: 4,00) (Keskihajonta X: 1.33 Keskihajonta Y: 1.37)
7. Varhaiskasvatus edistää vuorovaikutusta ja yhteistyötä perheiden välillä. (26) (EOS: 2)
(X: 8,37 Y: 8,52)(z-scored X: 6,70 z-scored Y: 4,89) (Keskihajonta X: 1.06 Keskihajonta Y: 1.29)
8. Toimintaa kehitetään antamani palautteen perusteella. (26) (EOS: 7)
(X: 8,43 Y: 8,33)(z-scored X: 6,73 z-scored Y: 4,59) (Keskihajonta X: 1.12 Keskihajonta Y: 1.58)
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143000"/>
            <a:ext cx="4286250" cy="19812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Taustatiedot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2. Lapseni on (33) (EOS: 0)
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3. Kasvatusyhteistyö (Suhteellinen, 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5524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Saan riittävästi tietoa lapseni päivästä. (27) (EOS: 0)
(X: 8,20 Y: 8,65)(z-scored X: 5,37 z-scored Y: 7,61) (Keskihajonta X: 1.51 Keskihajonta Y: 1.63)
2. Minulla on mahdollisuus keskustella luottamuksellisesti henkilöstön kanssa lastani koskevista asioista. (27) (EOS: 0)
(X: 8,70 Y: 9,01)(z-scored X: 9,77 z-scored Y: 9,53) (Keskihajonta X: 1.28 Keskihajonta Y: 1.27)
3. Henkilöstö arvostaa kasvatusnäkemystämme. (27) (EOS: 1)
(X: 8,68 Y: 8,55)(z-scored X: 8,03 z-scored Y: 5,33) (Keskihajonta X: 0.96 Keskihajonta Y: 1.38)
4. Olen tervetullut seuraamaan lapseni hoitopäivää. (27) (EOS: 4)
(X: 8,48 Y: 8,11)(z-scored X: 6,08 z-scored Y: 4,52) (Keskihajonta X: 1.14 Keskihajonta Y: 1.51)
5. Voin vaikuttaa toiminnan suunnitteluun ja kehittämiseen. (27) (EOS: 4)
(X: 7,85 Y: 8,01)(z-scored X: 4,00 z-scored Y: 4,00) (Keskihajonta X: 1.41 Keskihajonta Y: 1.38)
6. Olen tietoinen varhaiskasvatuksen tavoitteista. (27) (EOS: 2)
(X: 8,38 Y: 8,37)(z-scored X: 6,63 z-scored Y: 4,00) (Keskihajonta X: 1.33 Keskihajonta Y: 1.37)
7. Varhaiskasvatus edistää vuorovaikutusta ja yhteistyötä perheiden välillä. (26) (EOS: 2)
(X: 8,37 Y: 8,52)(z-scored X: 6,70 z-scored Y: 4,89) (Keskihajonta X: 1.06 Keskihajonta Y: 1.29)
8. Toimintaa kehitetään antamani palautteen perusteella. (26) (EOS: 7)
(X: 8,43 Y: 8,33)(z-scored X: 6,73 z-scored Y: 4,59) (Keskihajonta X: 1.12 Keskihajonta Y: 1.58)
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3. Kasvatusyhteistyö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Saan riittävästi tietoa lapseni päivästä. (27) (EOS: 0)
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3. Kasvatusyhteistyö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2. Minulla on mahdollisuus keskustella luottamuksellisesti henkilöstön kanssa lastani koskevista asioista. (27) (EOS: 0)
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3. Kasvatusyhteistyö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3. Henkilöstö arvostaa kasvatusnäkemystämme. (27) (EOS: 1)
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3. Kasvatusyhteistyö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4. Olen tervetullut seuraamaan lapseni hoitopäivää. (27) (EOS: 4)
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3. Kasvatusyhteistyö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5. Voin vaikuttaa toiminnan suunnitteluun ja kehittämiseen. (27) (EOS: 4)
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3. Kasvatusyhteistyö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6. Olen tietoinen varhaiskasvatuksen tavoitteista. (27) (EOS: 2)
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3. Kasvatusyhteistyö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7. Varhaiskasvatus edistää vuorovaikutusta ja yhteistyötä perheiden välillä. (26) (EOS: 2)
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3. Kasvatusyhteistyö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8. Toimintaa kehitetään antamani palautteen perusteella. (26) (EOS: 7)
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3. Kasvatusyhteistyö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Saan riittävästi tietoa lapseni päivästä. (27) (EOS: 0)
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143000"/>
            <a:ext cx="4286250" cy="390525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Taustatiedot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3. Valitse kunta, jossa lapsesi on varhaiskasvatuksessa. (33) (EOS: 0)
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3. Kasvatusyhteistyö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2. Minulla on mahdollisuus keskustella luottamuksellisesti henkilöstön kanssa lastani koskevista asioista. (27) (EOS: 0)
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3. Kasvatusyhteistyö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3. Henkilöstö arvostaa kasvatusnäkemystämme. (27) (EOS: 1)
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3. Kasvatusyhteistyö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4. Olen tervetullut seuraamaan lapseni hoitopäivää. (27) (EOS: 4)
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3. Kasvatusyhteistyö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5. Voin vaikuttaa toiminnan suunnitteluun ja kehittämiseen. (27) (EOS: 4)
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3. Kasvatusyhteistyö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6. Olen tietoinen varhaiskasvatuksen tavoitteista. (27) (EOS: 2)
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3. Kasvatusyhteistyö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7. Varhaiskasvatus edistää vuorovaikutusta ja yhteistyötä perheiden välillä. (26) (EOS: 2)
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3. Kasvatusyhteistyö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8. Toimintaa kehitetään antamani palautteen perusteella. (26) (EOS: 7)
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885825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Yleisarvosana varhaiskasvatuksesta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5524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Minkä yleisarvosanan annat lapsesi varhaiskasvatuksesta? (26) (EOS: 0)
(X: 8,56)(z-scored X: 7,00) (Keskihajonta X: 0.78)
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90500" y="1143000"/>
            <a:ext cx="857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143000"/>
            <a:ext cx="4286250" cy="150495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Kärkölän varhaiskasvatuspaikat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Valitse lapsesi hoitopaikka. (32) (EOS: 0)
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1. Lapsi oppijana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5524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Lapseni lähtee mielellään hoitopaikkaan. (30) (EOS: 0)
(X: 8,30 Y: 8,48)(z-scored X: 7,74 z-scored Y: 6,71) (Keskihajonta X: 1.52 Keskihajonta Y: 1.7)
2. Lapsellani on kavereita hoitopaikassa. (30) (EOS: 0)
(X: 8,44 Y: 8,54)(z-scored X: 7,18 z-scored Y: 6,67) (Keskihajonta X: 1.27 Keskihajonta Y: 1.61)
3. Lapsellani on mahdollisuus oppia leikkien. (31) (EOS: 3)
(X: 8,56 Y: 8,24)(z-scored X: 8,26 z-scored Y: 6,14) (Keskihajonta X: 1.02 Keskihajonta Y: 1.66)
4. Liikkuminen on osa lapseni hoitopäivää. (29) (EOS: 1)
(X: 8,24 Y: 8,68)(z-scored X: 6,58 z-scored Y: 7,97) (Keskihajonta X: 1.38 Keskihajonta Y: 1.53)
5. Lapsellani on mahdollisuus saada tukea kasvuun, kehitykseen ja oppimiseen. (29) (EOS: 0)
(X: 8,56 Y: 8,88)(z-scored X: 8,28 z-scored Y: 9,58) (Keskihajonta X: 1.15 Keskihajonta Y: 1.59)
6. Lapseni kohdataan yksilöllisesti. (29) (EOS: 2)
(X: 8,51 Y: 8,48)(z-scored X: 8,17 z-scored Y: 7,41) (Keskihajonta X: 1.06 Keskihajonta Y: 1.61)
7. Lapseni mielipiteet ja kiinnostuksen kohteet otetaan huomioon toiminnassa. (27) (EOS: 3)
(X: 8,41 Y: 8,70)(z-scored X: 5,99 z-scored Y: 7,94) (Keskihajonta X: 1.16 Keskihajonta Y: 1.45)
8. Lastani hoidetaan hyvin hoitopaikassa. (27) (EOS: 0)
(X: 9,04 Y: 8,82)(z-scored X: 10,00 z-scored Y: 8,17) (Keskihajonta X: 1.09 Keskihajonta Y: 1.54)
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1. Lapsi oppijana (Suhteellinen, 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5524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Lapseni lähtee mielellään hoitopaikkaan. (30) (EOS: 0)
(X: 8,30 Y: 8,48)(z-scored X: 7,74 z-scored Y: 6,71) (Keskihajonta X: 1.52 Keskihajonta Y: 1.7)
2. Lapsellani on kavereita hoitopaikassa. (30) (EOS: 0)
(X: 8,44 Y: 8,54)(z-scored X: 7,18 z-scored Y: 6,67) (Keskihajonta X: 1.27 Keskihajonta Y: 1.61)
3. Lapsellani on mahdollisuus oppia leikkien. (31) (EOS: 3)
(X: 8,56 Y: 8,24)(z-scored X: 8,26 z-scored Y: 6,14) (Keskihajonta X: 1.02 Keskihajonta Y: 1.66)
4. Liikkuminen on osa lapseni hoitopäivää. (29) (EOS: 1)
(X: 8,24 Y: 8,68)(z-scored X: 6,58 z-scored Y: 7,97) (Keskihajonta X: 1.38 Keskihajonta Y: 1.53)
5. Lapsellani on mahdollisuus saada tukea kasvuun, kehitykseen ja oppimiseen. (29) (EOS: 0)
(X: 8,56 Y: 8,88)(z-scored X: 8,28 z-scored Y: 9,58) (Keskihajonta X: 1.15 Keskihajonta Y: 1.59)
6. Lapseni kohdataan yksilöllisesti. (29) (EOS: 2)
(X: 8,51 Y: 8,48)(z-scored X: 8,17 z-scored Y: 7,41) (Keskihajonta X: 1.06 Keskihajonta Y: 1.61)
7. Lapseni mielipiteet ja kiinnostuksen kohteet otetaan huomioon toiminnassa. (27) (EOS: 3)
(X: 8,41 Y: 8,70)(z-scored X: 5,99 z-scored Y: 7,94) (Keskihajonta X: 1.16 Keskihajonta Y: 1.45)
8. Lastani hoidetaan hyvin hoitopaikassa. (27) (EOS: 0)
(X: 9,04 Y: 8,82)(z-scored X: 10,00 z-scored Y: 8,17) (Keskihajonta X: 1.09 Keskihajonta Y: 1.54)
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4000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1. Lapsi oppijana (Kaikki)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476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Lapseni lähtee mielellään hoitopaikkaan. (30) (EOS: 0)
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1297</Words>
  <Application>Microsoft Office PowerPoint</Application>
  <PresentationFormat>Näytössä katseltava diaesitys (4:3)</PresentationFormat>
  <Paragraphs>134</Paragraphs>
  <Slides>58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58</vt:i4>
      </vt:variant>
    </vt:vector>
  </HeadingPairs>
  <TitlesOfParts>
    <vt:vector size="59" baseType="lpstr"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ZEF Report</dc:title>
  <dc:subject>ZEF Report (ZEF Report)</dc:subject>
  <dc:creator>ZEF Report Generator</dc:creator>
  <cp:keywords>ZEF Report</cp:keywords>
  <dc:description>ZEF Report.</dc:description>
  <cp:lastModifiedBy>Kaija Linden</cp:lastModifiedBy>
  <cp:revision>2</cp:revision>
  <dcterms:created xsi:type="dcterms:W3CDTF">2017-02-22T09:01:22Z</dcterms:created>
  <dcterms:modified xsi:type="dcterms:W3CDTF">2017-06-09T06:59:38Z</dcterms:modified>
  <cp:category>ZEF Report</cp:category>
</cp:coreProperties>
</file>