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60" r:id="rId6"/>
    <p:sldId id="264" r:id="rId7"/>
    <p:sldId id="265" r:id="rId8"/>
    <p:sldId id="266" r:id="rId9"/>
    <p:sldId id="261" r:id="rId1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8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753"/>
  </p:normalViewPr>
  <p:slideViewPr>
    <p:cSldViewPr snapToGrid="0">
      <p:cViewPr varScale="1">
        <p:scale>
          <a:sx n="106" d="100"/>
          <a:sy n="106" d="100"/>
        </p:scale>
        <p:origin x="6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FI"/>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523FF-10D6-C047-92B6-44CDF4492B28}" type="datetimeFigureOut">
              <a:rPr lang="sv-FI" smtClean="0"/>
              <a:t>2026-09-01</a:t>
            </a:fld>
            <a:endParaRPr lang="sv-FI"/>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FI"/>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FI"/>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FI"/>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C7EFC-37CD-2346-8285-B2E87F34D81A}" type="slidenum">
              <a:rPr lang="sv-FI" smtClean="0"/>
              <a:t>‹#›</a:t>
            </a:fld>
            <a:endParaRPr lang="sv-FI"/>
          </a:p>
        </p:txBody>
      </p:sp>
    </p:spTree>
    <p:extLst>
      <p:ext uri="{BB962C8B-B14F-4D97-AF65-F5344CB8AC3E}">
        <p14:creationId xmlns:p14="http://schemas.microsoft.com/office/powerpoint/2010/main" val="3202987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FI" dirty="0"/>
          </a:p>
        </p:txBody>
      </p:sp>
      <p:sp>
        <p:nvSpPr>
          <p:cNvPr id="4" name="Platshållare för bildnummer 3"/>
          <p:cNvSpPr>
            <a:spLocks noGrp="1"/>
          </p:cNvSpPr>
          <p:nvPr>
            <p:ph type="sldNum" sz="quarter" idx="5"/>
          </p:nvPr>
        </p:nvSpPr>
        <p:spPr/>
        <p:txBody>
          <a:bodyPr/>
          <a:lstStyle/>
          <a:p>
            <a:fld id="{47EC7EFC-37CD-2346-8285-B2E87F34D81A}" type="slidenum">
              <a:rPr lang="sv-FI" smtClean="0"/>
              <a:t>2</a:t>
            </a:fld>
            <a:endParaRPr lang="sv-FI"/>
          </a:p>
        </p:txBody>
      </p:sp>
    </p:spTree>
    <p:extLst>
      <p:ext uri="{BB962C8B-B14F-4D97-AF65-F5344CB8AC3E}">
        <p14:creationId xmlns:p14="http://schemas.microsoft.com/office/powerpoint/2010/main" val="1732852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1">
    <p:bg>
      <p:bgPr>
        <a:solidFill>
          <a:schemeClr val="tx2"/>
        </a:solidFill>
        <a:effectLst/>
      </p:bgPr>
    </p:bg>
    <p:spTree>
      <p:nvGrpSpPr>
        <p:cNvPr id="1" name=""/>
        <p:cNvGrpSpPr/>
        <p:nvPr/>
      </p:nvGrpSpPr>
      <p:grpSpPr>
        <a:xfrm>
          <a:off x="0" y="0"/>
          <a:ext cx="0" cy="0"/>
          <a:chOff x="0" y="0"/>
          <a:chExt cx="0" cy="0"/>
        </a:xfrm>
      </p:grpSpPr>
      <p:pic>
        <p:nvPicPr>
          <p:cNvPr id="21" name="Kuva 20" descr="Kuva, joka sisältää kohteen luovuus, astronomia&#10;&#10;Tekoälyllä luotu sisältö voi olla virheellistä.">
            <a:extLst>
              <a:ext uri="{FF2B5EF4-FFF2-40B4-BE49-F238E27FC236}">
                <a16:creationId xmlns:a16="http://schemas.microsoft.com/office/drawing/2014/main" id="{23C7A7AE-9A15-4682-E4BF-C7C9325B1943}"/>
              </a:ext>
            </a:extLst>
          </p:cNvPr>
          <p:cNvPicPr>
            <a:picLocks noChangeAspect="1"/>
          </p:cNvPicPr>
          <p:nvPr userDrawn="1"/>
        </p:nvPicPr>
        <p:blipFill>
          <a:blip r:embed="rId2"/>
          <a:stretch>
            <a:fillRect/>
          </a:stretch>
        </p:blipFill>
        <p:spPr>
          <a:xfrm>
            <a:off x="3079765" y="522446"/>
            <a:ext cx="6032470" cy="5813108"/>
          </a:xfrm>
          <a:prstGeom prst="rect">
            <a:avLst/>
          </a:prstGeom>
        </p:spPr>
      </p:pic>
      <p:sp>
        <p:nvSpPr>
          <p:cNvPr id="19" name="Suorakulmio 18">
            <a:extLst>
              <a:ext uri="{FF2B5EF4-FFF2-40B4-BE49-F238E27FC236}">
                <a16:creationId xmlns:a16="http://schemas.microsoft.com/office/drawing/2014/main" id="{ED3CBFCB-02A8-1CDB-7223-9283B2296075}"/>
              </a:ext>
            </a:extLst>
          </p:cNvPr>
          <p:cNvSpPr/>
          <p:nvPr userDrawn="1"/>
        </p:nvSpPr>
        <p:spPr>
          <a:xfrm>
            <a:off x="11210478" y="47447"/>
            <a:ext cx="901196" cy="9011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AD5CDE1D-EBD0-5C07-653A-58D8A26612AE}"/>
              </a:ext>
            </a:extLst>
          </p:cNvPr>
          <p:cNvSpPr>
            <a:spLocks noGrp="1"/>
          </p:cNvSpPr>
          <p:nvPr>
            <p:ph type="ctrTitle"/>
          </p:nvPr>
        </p:nvSpPr>
        <p:spPr>
          <a:xfrm>
            <a:off x="3506680" y="2157273"/>
            <a:ext cx="5178641" cy="2054025"/>
          </a:xfrm>
        </p:spPr>
        <p:txBody>
          <a:bodyPr anchor="b">
            <a:normAutofit/>
          </a:bodyPr>
          <a:lstStyle>
            <a:lvl1pPr algn="ctr">
              <a:defRPr sz="4500">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6F9738AF-8141-18CF-C9A9-FC99C7354707}"/>
              </a:ext>
            </a:extLst>
          </p:cNvPr>
          <p:cNvSpPr>
            <a:spLocks noGrp="1"/>
          </p:cNvSpPr>
          <p:nvPr>
            <p:ph type="subTitle" idx="1"/>
          </p:nvPr>
        </p:nvSpPr>
        <p:spPr>
          <a:xfrm>
            <a:off x="3417903" y="4303373"/>
            <a:ext cx="5356194" cy="1706809"/>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18" name="Kuva 17" descr="Kuva, joka sisältää kohteen teksti, logo, Fontti, Grafiikka&#10;&#10;Tekoälyllä luotu sisältö voi olla virheellistä.">
            <a:extLst>
              <a:ext uri="{FF2B5EF4-FFF2-40B4-BE49-F238E27FC236}">
                <a16:creationId xmlns:a16="http://schemas.microsoft.com/office/drawing/2014/main" id="{2B2CC269-F1D4-EA3A-CE0D-16D2FDEAA0DD}"/>
              </a:ext>
            </a:extLst>
          </p:cNvPr>
          <p:cNvPicPr>
            <a:picLocks noChangeAspect="1"/>
          </p:cNvPicPr>
          <p:nvPr userDrawn="1"/>
        </p:nvPicPr>
        <p:blipFill>
          <a:blip r:embed="rId3"/>
          <a:stretch>
            <a:fillRect/>
          </a:stretch>
        </p:blipFill>
        <p:spPr>
          <a:xfrm>
            <a:off x="126543" y="136566"/>
            <a:ext cx="1142964" cy="1196303"/>
          </a:xfrm>
          <a:prstGeom prst="rect">
            <a:avLst/>
          </a:prstGeom>
        </p:spPr>
      </p:pic>
    </p:spTree>
    <p:extLst>
      <p:ext uri="{BB962C8B-B14F-4D97-AF65-F5344CB8AC3E}">
        <p14:creationId xmlns:p14="http://schemas.microsoft.com/office/powerpoint/2010/main" val="3830048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2">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5CDE1D-EBD0-5C07-653A-58D8A26612AE}"/>
              </a:ext>
            </a:extLst>
          </p:cNvPr>
          <p:cNvSpPr>
            <a:spLocks noGrp="1"/>
          </p:cNvSpPr>
          <p:nvPr>
            <p:ph type="ctrTitle"/>
          </p:nvPr>
        </p:nvSpPr>
        <p:spPr>
          <a:xfrm>
            <a:off x="559294" y="2104007"/>
            <a:ext cx="7794593" cy="2054025"/>
          </a:xfrm>
        </p:spPr>
        <p:txBody>
          <a:bodyPr anchor="b">
            <a:normAutofit/>
          </a:bodyPr>
          <a:lstStyle>
            <a:lvl1pPr algn="l">
              <a:defRPr sz="45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6F9738AF-8141-18CF-C9A9-FC99C7354707}"/>
              </a:ext>
            </a:extLst>
          </p:cNvPr>
          <p:cNvSpPr>
            <a:spLocks noGrp="1"/>
          </p:cNvSpPr>
          <p:nvPr>
            <p:ph type="subTitle" idx="1"/>
          </p:nvPr>
        </p:nvSpPr>
        <p:spPr>
          <a:xfrm>
            <a:off x="559294" y="4241229"/>
            <a:ext cx="7794592" cy="1706809"/>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5" name="Kuva 4" descr="Kuva, joka sisältää kohteen ympyrä&#10;&#10;Tekoälyllä luotu sisältö voi olla virheellistä.">
            <a:extLst>
              <a:ext uri="{FF2B5EF4-FFF2-40B4-BE49-F238E27FC236}">
                <a16:creationId xmlns:a16="http://schemas.microsoft.com/office/drawing/2014/main" id="{4A2ECF88-014A-3347-8B88-6750D25194B3}"/>
              </a:ext>
            </a:extLst>
          </p:cNvPr>
          <p:cNvPicPr>
            <a:picLocks noChangeAspect="1"/>
          </p:cNvPicPr>
          <p:nvPr userDrawn="1"/>
        </p:nvPicPr>
        <p:blipFill>
          <a:blip r:embed="rId2"/>
          <a:srcRect l="-447" t="35441" r="17294"/>
          <a:stretch>
            <a:fillRect/>
          </a:stretch>
        </p:blipFill>
        <p:spPr>
          <a:xfrm>
            <a:off x="8895425" y="-8878"/>
            <a:ext cx="3305453" cy="2550889"/>
          </a:xfrm>
          <a:prstGeom prst="rect">
            <a:avLst/>
          </a:prstGeom>
        </p:spPr>
      </p:pic>
      <p:pic>
        <p:nvPicPr>
          <p:cNvPr id="7" name="Kuva 6" descr="Kuva, joka sisältää kohteen luovuus&#10;&#10;Tekoälyllä luotu sisältö voi olla virheellistä.">
            <a:extLst>
              <a:ext uri="{FF2B5EF4-FFF2-40B4-BE49-F238E27FC236}">
                <a16:creationId xmlns:a16="http://schemas.microsoft.com/office/drawing/2014/main" id="{2690549A-92D2-AD1B-FF86-DF3963382C00}"/>
              </a:ext>
            </a:extLst>
          </p:cNvPr>
          <p:cNvPicPr>
            <a:picLocks noChangeAspect="1"/>
          </p:cNvPicPr>
          <p:nvPr userDrawn="1"/>
        </p:nvPicPr>
        <p:blipFill>
          <a:blip r:embed="rId3"/>
          <a:srcRect b="24496"/>
          <a:stretch>
            <a:fillRect/>
          </a:stretch>
        </p:blipFill>
        <p:spPr>
          <a:xfrm rot="16200000">
            <a:off x="10657377" y="2614530"/>
            <a:ext cx="1786894" cy="1300109"/>
          </a:xfrm>
          <a:prstGeom prst="rect">
            <a:avLst/>
          </a:prstGeom>
        </p:spPr>
      </p:pic>
      <p:pic>
        <p:nvPicPr>
          <p:cNvPr id="8" name="Kuva 7" descr="Kuva, joka sisältää kohteen teksti, logo, Fontti, Grafiikka&#10;&#10;Tekoälyllä luotu sisältö voi olla virheellistä.">
            <a:extLst>
              <a:ext uri="{FF2B5EF4-FFF2-40B4-BE49-F238E27FC236}">
                <a16:creationId xmlns:a16="http://schemas.microsoft.com/office/drawing/2014/main" id="{F2307DC3-D308-B761-71F4-FCE13829A505}"/>
              </a:ext>
            </a:extLst>
          </p:cNvPr>
          <p:cNvPicPr>
            <a:picLocks noChangeAspect="1"/>
          </p:cNvPicPr>
          <p:nvPr userDrawn="1"/>
        </p:nvPicPr>
        <p:blipFill>
          <a:blip r:embed="rId4"/>
          <a:stretch>
            <a:fillRect/>
          </a:stretch>
        </p:blipFill>
        <p:spPr>
          <a:xfrm>
            <a:off x="126543" y="136566"/>
            <a:ext cx="1142964" cy="1196303"/>
          </a:xfrm>
          <a:prstGeom prst="rect">
            <a:avLst/>
          </a:prstGeom>
        </p:spPr>
      </p:pic>
    </p:spTree>
    <p:extLst>
      <p:ext uri="{BB962C8B-B14F-4D97-AF65-F5344CB8AC3E}">
        <p14:creationId xmlns:p14="http://schemas.microsoft.com/office/powerpoint/2010/main" val="3816334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85AED2-865C-C2F3-E4AA-5E30C42010DE}"/>
              </a:ext>
            </a:extLst>
          </p:cNvPr>
          <p:cNvSpPr>
            <a:spLocks noGrp="1"/>
          </p:cNvSpPr>
          <p:nvPr>
            <p:ph type="title"/>
          </p:nvPr>
        </p:nvSpPr>
        <p:spPr>
          <a:xfrm>
            <a:off x="372862" y="365125"/>
            <a:ext cx="10980938" cy="938059"/>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9EB16DD7-3AFE-59BF-83AB-D2AA27537288}"/>
              </a:ext>
            </a:extLst>
          </p:cNvPr>
          <p:cNvSpPr>
            <a:spLocks noGrp="1"/>
          </p:cNvSpPr>
          <p:nvPr>
            <p:ph idx="1"/>
          </p:nvPr>
        </p:nvSpPr>
        <p:spPr>
          <a:xfrm>
            <a:off x="372862" y="1420427"/>
            <a:ext cx="10980938" cy="475653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86EFFE86-A0CC-C922-9908-D0B60DB53F7A}"/>
              </a:ext>
            </a:extLst>
          </p:cNvPr>
          <p:cNvSpPr>
            <a:spLocks noGrp="1"/>
          </p:cNvSpPr>
          <p:nvPr>
            <p:ph type="sldNum" sz="quarter" idx="12"/>
          </p:nvPr>
        </p:nvSpPr>
        <p:spPr/>
        <p:txBody>
          <a:bodyPr/>
          <a:lstStyle/>
          <a:p>
            <a:fld id="{244B302E-B5F2-CC4D-9D96-D74041E6D1E1}" type="slidenum">
              <a:rPr lang="fi-FI" smtClean="0"/>
              <a:t>‹#›</a:t>
            </a:fld>
            <a:endParaRPr lang="fi-FI"/>
          </a:p>
        </p:txBody>
      </p:sp>
    </p:spTree>
    <p:extLst>
      <p:ext uri="{BB962C8B-B14F-4D97-AF65-F5344CB8AC3E}">
        <p14:creationId xmlns:p14="http://schemas.microsoft.com/office/powerpoint/2010/main" val="619527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reunaelementillä">
    <p:spTree>
      <p:nvGrpSpPr>
        <p:cNvPr id="1" name=""/>
        <p:cNvGrpSpPr/>
        <p:nvPr/>
      </p:nvGrpSpPr>
      <p:grpSpPr>
        <a:xfrm>
          <a:off x="0" y="0"/>
          <a:ext cx="0" cy="0"/>
          <a:chOff x="0" y="0"/>
          <a:chExt cx="0" cy="0"/>
        </a:xfrm>
      </p:grpSpPr>
      <p:grpSp>
        <p:nvGrpSpPr>
          <p:cNvPr id="9" name="Ryhmä 8">
            <a:extLst>
              <a:ext uri="{FF2B5EF4-FFF2-40B4-BE49-F238E27FC236}">
                <a16:creationId xmlns:a16="http://schemas.microsoft.com/office/drawing/2014/main" id="{9FE70A07-1AE2-4B36-1371-FD78821A4739}"/>
              </a:ext>
            </a:extLst>
          </p:cNvPr>
          <p:cNvGrpSpPr/>
          <p:nvPr userDrawn="1"/>
        </p:nvGrpSpPr>
        <p:grpSpPr>
          <a:xfrm>
            <a:off x="9915987" y="-76817"/>
            <a:ext cx="2400300" cy="7169702"/>
            <a:chOff x="9791700" y="-76817"/>
            <a:chExt cx="2400300" cy="7169702"/>
          </a:xfrm>
        </p:grpSpPr>
        <p:pic>
          <p:nvPicPr>
            <p:cNvPr id="5" name="Kuva 4" descr="Kuva, joka sisältää kohteen kuvio, Symmetria, taide, muotoilu&#10;&#10;Tekoälyllä luotu sisältö voi olla virheellistä.">
              <a:extLst>
                <a:ext uri="{FF2B5EF4-FFF2-40B4-BE49-F238E27FC236}">
                  <a16:creationId xmlns:a16="http://schemas.microsoft.com/office/drawing/2014/main" id="{42C79423-6D06-F22C-878D-6A930F652E6B}"/>
                </a:ext>
              </a:extLst>
            </p:cNvPr>
            <p:cNvPicPr>
              <a:picLocks noChangeAspect="1"/>
            </p:cNvPicPr>
            <p:nvPr userDrawn="1"/>
          </p:nvPicPr>
          <p:blipFill>
            <a:blip r:embed="rId2"/>
            <a:stretch>
              <a:fillRect/>
            </a:stretch>
          </p:blipFill>
          <p:spPr>
            <a:xfrm rot="5400000">
              <a:off x="9785350" y="-70467"/>
              <a:ext cx="2413000" cy="2400300"/>
            </a:xfrm>
            <a:prstGeom prst="rect">
              <a:avLst/>
            </a:prstGeom>
          </p:spPr>
        </p:pic>
        <p:pic>
          <p:nvPicPr>
            <p:cNvPr id="7" name="Kuva 6" descr="Kuva, joka sisältää kohteen kuvio, Symmetria, taide, muotoilu&#10;&#10;Tekoälyllä luotu sisältö voi olla virheellistä.">
              <a:extLst>
                <a:ext uri="{FF2B5EF4-FFF2-40B4-BE49-F238E27FC236}">
                  <a16:creationId xmlns:a16="http://schemas.microsoft.com/office/drawing/2014/main" id="{92E8BBBF-A86B-DB8B-670C-AB56AE598824}"/>
                </a:ext>
              </a:extLst>
            </p:cNvPr>
            <p:cNvPicPr>
              <a:picLocks noChangeAspect="1"/>
            </p:cNvPicPr>
            <p:nvPr userDrawn="1"/>
          </p:nvPicPr>
          <p:blipFill>
            <a:blip r:embed="rId2"/>
            <a:stretch>
              <a:fillRect/>
            </a:stretch>
          </p:blipFill>
          <p:spPr>
            <a:xfrm rot="5400000">
              <a:off x="9785350" y="2307021"/>
              <a:ext cx="2413000" cy="2400300"/>
            </a:xfrm>
            <a:prstGeom prst="rect">
              <a:avLst/>
            </a:prstGeom>
          </p:spPr>
        </p:pic>
        <p:pic>
          <p:nvPicPr>
            <p:cNvPr id="8" name="Kuva 7" descr="Kuva, joka sisältää kohteen kuvio, Symmetria, taide, muotoilu&#10;&#10;Tekoälyllä luotu sisältö voi olla virheellistä.">
              <a:extLst>
                <a:ext uri="{FF2B5EF4-FFF2-40B4-BE49-F238E27FC236}">
                  <a16:creationId xmlns:a16="http://schemas.microsoft.com/office/drawing/2014/main" id="{7E224FB1-3D00-69CA-4B9A-8A67BC31FDAC}"/>
                </a:ext>
              </a:extLst>
            </p:cNvPr>
            <p:cNvPicPr>
              <a:picLocks noChangeAspect="1"/>
            </p:cNvPicPr>
            <p:nvPr userDrawn="1"/>
          </p:nvPicPr>
          <p:blipFill>
            <a:blip r:embed="rId2"/>
            <a:stretch>
              <a:fillRect/>
            </a:stretch>
          </p:blipFill>
          <p:spPr>
            <a:xfrm rot="5400000">
              <a:off x="9785350" y="4686235"/>
              <a:ext cx="2413000" cy="2400300"/>
            </a:xfrm>
            <a:prstGeom prst="rect">
              <a:avLst/>
            </a:prstGeom>
          </p:spPr>
        </p:pic>
      </p:grpSp>
      <p:sp>
        <p:nvSpPr>
          <p:cNvPr id="2" name="Otsikko 1">
            <a:extLst>
              <a:ext uri="{FF2B5EF4-FFF2-40B4-BE49-F238E27FC236}">
                <a16:creationId xmlns:a16="http://schemas.microsoft.com/office/drawing/2014/main" id="{8D85AED2-865C-C2F3-E4AA-5E30C42010DE}"/>
              </a:ext>
            </a:extLst>
          </p:cNvPr>
          <p:cNvSpPr>
            <a:spLocks noGrp="1"/>
          </p:cNvSpPr>
          <p:nvPr>
            <p:ph type="title"/>
          </p:nvPr>
        </p:nvSpPr>
        <p:spPr>
          <a:xfrm>
            <a:off x="372862" y="365127"/>
            <a:ext cx="9090733" cy="939890"/>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9EB16DD7-3AFE-59BF-83AB-D2AA27537288}"/>
              </a:ext>
            </a:extLst>
          </p:cNvPr>
          <p:cNvSpPr>
            <a:spLocks noGrp="1"/>
          </p:cNvSpPr>
          <p:nvPr>
            <p:ph idx="1"/>
          </p:nvPr>
        </p:nvSpPr>
        <p:spPr>
          <a:xfrm>
            <a:off x="372862" y="1420427"/>
            <a:ext cx="9090733" cy="475653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86EFFE86-A0CC-C922-9908-D0B60DB53F7A}"/>
              </a:ext>
            </a:extLst>
          </p:cNvPr>
          <p:cNvSpPr>
            <a:spLocks noGrp="1"/>
          </p:cNvSpPr>
          <p:nvPr>
            <p:ph type="sldNum" sz="quarter" idx="12"/>
          </p:nvPr>
        </p:nvSpPr>
        <p:spPr/>
        <p:txBody>
          <a:bodyPr/>
          <a:lstStyle/>
          <a:p>
            <a:fld id="{244B302E-B5F2-CC4D-9D96-D74041E6D1E1}" type="slidenum">
              <a:rPr lang="fi-FI" smtClean="0"/>
              <a:t>‹#›</a:t>
            </a:fld>
            <a:endParaRPr lang="fi-FI"/>
          </a:p>
        </p:txBody>
      </p:sp>
      <p:pic>
        <p:nvPicPr>
          <p:cNvPr id="10" name="Kuva 9" descr="Kuva, joka sisältää kohteen logo, Grafiikka, Fontti, symboli&#10;&#10;Tekoälyllä luotu sisältö voi olla virheellistä.">
            <a:extLst>
              <a:ext uri="{FF2B5EF4-FFF2-40B4-BE49-F238E27FC236}">
                <a16:creationId xmlns:a16="http://schemas.microsoft.com/office/drawing/2014/main" id="{2E6C2DE7-42EF-633E-41B1-FC02F9E9C26D}"/>
              </a:ext>
            </a:extLst>
          </p:cNvPr>
          <p:cNvPicPr>
            <a:picLocks noChangeAspect="1"/>
          </p:cNvPicPr>
          <p:nvPr userDrawn="1"/>
        </p:nvPicPr>
        <p:blipFill>
          <a:blip r:embed="rId3"/>
          <a:stretch>
            <a:fillRect/>
          </a:stretch>
        </p:blipFill>
        <p:spPr>
          <a:xfrm>
            <a:off x="11261999" y="100279"/>
            <a:ext cx="824012" cy="862466"/>
          </a:xfrm>
          <a:prstGeom prst="rect">
            <a:avLst/>
          </a:prstGeom>
        </p:spPr>
      </p:pic>
    </p:spTree>
    <p:extLst>
      <p:ext uri="{BB962C8B-B14F-4D97-AF65-F5344CB8AC3E}">
        <p14:creationId xmlns:p14="http://schemas.microsoft.com/office/powerpoint/2010/main" val="3597551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Otsikko, sisältö j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B8118A0-1D6B-3204-C26A-6F8A0AF99945}"/>
              </a:ext>
            </a:extLst>
          </p:cNvPr>
          <p:cNvSpPr>
            <a:spLocks noGrp="1"/>
          </p:cNvSpPr>
          <p:nvPr>
            <p:ph type="title"/>
          </p:nvPr>
        </p:nvSpPr>
        <p:spPr>
          <a:xfrm>
            <a:off x="372862" y="381740"/>
            <a:ext cx="4399164" cy="1675660"/>
          </a:xfrm>
        </p:spPr>
        <p:txBody>
          <a:bodyPr anchor="b"/>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85C5F51A-15EA-8304-9281-B1460CCDDCB1}"/>
              </a:ext>
            </a:extLst>
          </p:cNvPr>
          <p:cNvSpPr>
            <a:spLocks noGrp="1"/>
          </p:cNvSpPr>
          <p:nvPr>
            <p:ph type="pic" idx="1"/>
          </p:nvPr>
        </p:nvSpPr>
        <p:spPr>
          <a:xfrm>
            <a:off x="5183188" y="987425"/>
            <a:ext cx="6172200" cy="4873625"/>
          </a:xfrm>
          <a:prstGeom prst="roundRect">
            <a:avLst>
              <a:gd name="adj" fmla="val 17031"/>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88466DC3-EFF6-305F-A975-32DE7298DD4E}"/>
              </a:ext>
            </a:extLst>
          </p:cNvPr>
          <p:cNvSpPr>
            <a:spLocks noGrp="1"/>
          </p:cNvSpPr>
          <p:nvPr>
            <p:ph type="body" sz="half" idx="2"/>
          </p:nvPr>
        </p:nvSpPr>
        <p:spPr>
          <a:xfrm>
            <a:off x="372862" y="2166151"/>
            <a:ext cx="4399164" cy="370283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7" name="Dian numeron paikkamerkki 6">
            <a:extLst>
              <a:ext uri="{FF2B5EF4-FFF2-40B4-BE49-F238E27FC236}">
                <a16:creationId xmlns:a16="http://schemas.microsoft.com/office/drawing/2014/main" id="{3B1F768B-A1FA-FF72-CB98-B99D976F6D89}"/>
              </a:ext>
            </a:extLst>
          </p:cNvPr>
          <p:cNvSpPr>
            <a:spLocks noGrp="1"/>
          </p:cNvSpPr>
          <p:nvPr>
            <p:ph type="sldNum" sz="quarter" idx="12"/>
          </p:nvPr>
        </p:nvSpPr>
        <p:spPr/>
        <p:txBody>
          <a:bodyPr/>
          <a:lstStyle/>
          <a:p>
            <a:fld id="{244B302E-B5F2-CC4D-9D96-D74041E6D1E1}" type="slidenum">
              <a:rPr lang="fi-FI" smtClean="0"/>
              <a:t>‹#›</a:t>
            </a:fld>
            <a:endParaRPr lang="fi-FI"/>
          </a:p>
        </p:txBody>
      </p:sp>
    </p:spTree>
    <p:extLst>
      <p:ext uri="{BB962C8B-B14F-4D97-AF65-F5344CB8AC3E}">
        <p14:creationId xmlns:p14="http://schemas.microsoft.com/office/powerpoint/2010/main" val="73661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petus">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5CDE1D-EBD0-5C07-653A-58D8A26612AE}"/>
              </a:ext>
            </a:extLst>
          </p:cNvPr>
          <p:cNvSpPr>
            <a:spLocks noGrp="1"/>
          </p:cNvSpPr>
          <p:nvPr>
            <p:ph type="ctrTitle"/>
          </p:nvPr>
        </p:nvSpPr>
        <p:spPr>
          <a:xfrm>
            <a:off x="2743200" y="2912453"/>
            <a:ext cx="6705599" cy="1033093"/>
          </a:xfrm>
        </p:spPr>
        <p:txBody>
          <a:bodyPr anchor="b">
            <a:normAutofit/>
          </a:bodyPr>
          <a:lstStyle>
            <a:lvl1pPr algn="ctr">
              <a:defRPr sz="32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8" name="Kuva 7" descr="Kuva, joka sisältää kohteen teksti, logo, Fontti, Grafiikka&#10;&#10;Tekoälyllä luotu sisältö voi olla virheellistä.">
            <a:extLst>
              <a:ext uri="{FF2B5EF4-FFF2-40B4-BE49-F238E27FC236}">
                <a16:creationId xmlns:a16="http://schemas.microsoft.com/office/drawing/2014/main" id="{F2307DC3-D308-B761-71F4-FCE13829A505}"/>
              </a:ext>
            </a:extLst>
          </p:cNvPr>
          <p:cNvPicPr>
            <a:picLocks noChangeAspect="1"/>
          </p:cNvPicPr>
          <p:nvPr userDrawn="1"/>
        </p:nvPicPr>
        <p:blipFill>
          <a:blip r:embed="rId2"/>
          <a:stretch>
            <a:fillRect/>
          </a:stretch>
        </p:blipFill>
        <p:spPr>
          <a:xfrm>
            <a:off x="5427740" y="4813660"/>
            <a:ext cx="1336518" cy="1398890"/>
          </a:xfrm>
          <a:prstGeom prst="rect">
            <a:avLst/>
          </a:prstGeom>
        </p:spPr>
      </p:pic>
      <p:pic>
        <p:nvPicPr>
          <p:cNvPr id="4" name="Kuva 3" descr="Kuva, joka sisältää kohteen ympyrä&#10;&#10;Tekoälyllä luotu sisältö voi olla virheellistä.">
            <a:extLst>
              <a:ext uri="{FF2B5EF4-FFF2-40B4-BE49-F238E27FC236}">
                <a16:creationId xmlns:a16="http://schemas.microsoft.com/office/drawing/2014/main" id="{AE3C5245-4F97-2202-67A0-89050EF9C0D2}"/>
              </a:ext>
            </a:extLst>
          </p:cNvPr>
          <p:cNvPicPr>
            <a:picLocks noChangeAspect="1"/>
          </p:cNvPicPr>
          <p:nvPr userDrawn="1"/>
        </p:nvPicPr>
        <p:blipFill>
          <a:blip r:embed="rId3"/>
          <a:srcRect l="-447" t="35441" r="17294"/>
          <a:stretch>
            <a:fillRect/>
          </a:stretch>
        </p:blipFill>
        <p:spPr>
          <a:xfrm>
            <a:off x="8895425" y="-8878"/>
            <a:ext cx="3305453" cy="2550889"/>
          </a:xfrm>
          <a:prstGeom prst="rect">
            <a:avLst/>
          </a:prstGeom>
        </p:spPr>
      </p:pic>
      <p:pic>
        <p:nvPicPr>
          <p:cNvPr id="6" name="Kuva 5" descr="Kuva, joka sisältää kohteen luovuus&#10;&#10;Tekoälyllä luotu sisältö voi olla virheellistä.">
            <a:extLst>
              <a:ext uri="{FF2B5EF4-FFF2-40B4-BE49-F238E27FC236}">
                <a16:creationId xmlns:a16="http://schemas.microsoft.com/office/drawing/2014/main" id="{AAA180F8-9FB2-714D-8732-8634C4DA7B2D}"/>
              </a:ext>
            </a:extLst>
          </p:cNvPr>
          <p:cNvPicPr>
            <a:picLocks noChangeAspect="1"/>
          </p:cNvPicPr>
          <p:nvPr userDrawn="1"/>
        </p:nvPicPr>
        <p:blipFill>
          <a:blip r:embed="rId4"/>
          <a:srcRect b="24496"/>
          <a:stretch>
            <a:fillRect/>
          </a:stretch>
        </p:blipFill>
        <p:spPr>
          <a:xfrm rot="16200000">
            <a:off x="10657377" y="2614530"/>
            <a:ext cx="1786894" cy="1300109"/>
          </a:xfrm>
          <a:prstGeom prst="rect">
            <a:avLst/>
          </a:prstGeom>
        </p:spPr>
      </p:pic>
    </p:spTree>
    <p:extLst>
      <p:ext uri="{BB962C8B-B14F-4D97-AF65-F5344CB8AC3E}">
        <p14:creationId xmlns:p14="http://schemas.microsoft.com/office/powerpoint/2010/main" val="463168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77ADABF-BBFC-1A96-FA24-EAE103514A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98107CD-4925-A2B1-E373-B80763C4FB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5EF6699A-B660-B40C-49C7-2A697A7268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1">
                <a:solidFill>
                  <a:schemeClr val="tx1"/>
                </a:solidFill>
                <a:latin typeface="Gill Sans Light" panose="020B0302020104020203" pitchFamily="34" charset="-79"/>
                <a:cs typeface="Gill Sans Light" panose="020B0302020104020203" pitchFamily="34" charset="-79"/>
              </a:defRPr>
            </a:lvl1pPr>
          </a:lstStyle>
          <a:p>
            <a:fld id="{244B302E-B5F2-CC4D-9D96-D74041E6D1E1}" type="slidenum">
              <a:rPr lang="fi-FI" smtClean="0"/>
              <a:pPr/>
              <a:t>‹#›</a:t>
            </a:fld>
            <a:endParaRPr lang="fi-FI"/>
          </a:p>
        </p:txBody>
      </p:sp>
      <p:pic>
        <p:nvPicPr>
          <p:cNvPr id="11" name="Kuva 10" descr="Kuva, joka sisältää kohteen logo, Grafiikka, Fontti, symboli&#10;&#10;Tekoälyllä luotu sisältö voi olla virheellistä.">
            <a:extLst>
              <a:ext uri="{FF2B5EF4-FFF2-40B4-BE49-F238E27FC236}">
                <a16:creationId xmlns:a16="http://schemas.microsoft.com/office/drawing/2014/main" id="{7F8EFCBF-33C7-79F8-DAFE-D62CDF625EE9}"/>
              </a:ext>
            </a:extLst>
          </p:cNvPr>
          <p:cNvPicPr>
            <a:picLocks noChangeAspect="1"/>
          </p:cNvPicPr>
          <p:nvPr userDrawn="1"/>
        </p:nvPicPr>
        <p:blipFill>
          <a:blip r:embed="rId8"/>
          <a:stretch>
            <a:fillRect/>
          </a:stretch>
        </p:blipFill>
        <p:spPr>
          <a:xfrm>
            <a:off x="11261999" y="100279"/>
            <a:ext cx="824012" cy="862466"/>
          </a:xfrm>
          <a:prstGeom prst="rect">
            <a:avLst/>
          </a:prstGeom>
        </p:spPr>
      </p:pic>
    </p:spTree>
    <p:extLst>
      <p:ext uri="{BB962C8B-B14F-4D97-AF65-F5344CB8AC3E}">
        <p14:creationId xmlns:p14="http://schemas.microsoft.com/office/powerpoint/2010/main" val="1032664067"/>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60" r:id="rId4"/>
    <p:sldLayoutId id="2147483657" r:id="rId5"/>
    <p:sldLayoutId id="2147483661" r:id="rId6"/>
  </p:sldLayoutIdLst>
  <p:txStyles>
    <p:titleStyle>
      <a:lvl1pPr algn="l" defTabSz="914400" rtl="0" eaLnBrk="1" latinLnBrk="0" hangingPunct="1">
        <a:lnSpc>
          <a:spcPct val="90000"/>
        </a:lnSpc>
        <a:spcBef>
          <a:spcPct val="0"/>
        </a:spcBef>
        <a:buNone/>
        <a:defRPr sz="3200" b="0" i="0" kern="1200">
          <a:solidFill>
            <a:schemeClr val="tx1"/>
          </a:solidFill>
          <a:latin typeface="Gill Sans" panose="020B0502020104020203" pitchFamily="34" charset="-79"/>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Gill Sans" panose="020B0502020104020203" pitchFamily="34" charset="-79"/>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Gill Sans" panose="020B0502020104020203" pitchFamily="34" charset="-79"/>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Gill Sans" panose="020B0502020104020203" pitchFamily="34" charset="-79"/>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Gill Sans" panose="020B0502020104020203" pitchFamily="34" charset="-79"/>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Gill Sans" panose="020B0502020104020203" pitchFamily="34" charset="-79"/>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108189-3113-EE99-19F2-F389D2E93E09}"/>
              </a:ext>
            </a:extLst>
          </p:cNvPr>
          <p:cNvSpPr>
            <a:spLocks noGrp="1"/>
          </p:cNvSpPr>
          <p:nvPr>
            <p:ph type="ctrTitle"/>
          </p:nvPr>
        </p:nvSpPr>
        <p:spPr>
          <a:xfrm>
            <a:off x="2621619" y="1972622"/>
            <a:ext cx="6948762" cy="2054025"/>
          </a:xfrm>
        </p:spPr>
        <p:txBody>
          <a:bodyPr>
            <a:normAutofit/>
          </a:bodyPr>
          <a:lstStyle/>
          <a:p>
            <a:r>
              <a:rPr lang="fi-FI" sz="5400" b="1" dirty="0">
                <a:solidFill>
                  <a:srgbClr val="002060"/>
                </a:solidFill>
              </a:rPr>
              <a:t>CENTRALA</a:t>
            </a:r>
            <a:br>
              <a:rPr lang="fi-FI" sz="5400" b="1" dirty="0">
                <a:solidFill>
                  <a:srgbClr val="002060"/>
                </a:solidFill>
              </a:rPr>
            </a:br>
            <a:r>
              <a:rPr lang="fi-FI" sz="5400" b="1" dirty="0">
                <a:solidFill>
                  <a:srgbClr val="002060"/>
                </a:solidFill>
              </a:rPr>
              <a:t>BUDSKAP</a:t>
            </a:r>
          </a:p>
        </p:txBody>
      </p:sp>
      <p:sp>
        <p:nvSpPr>
          <p:cNvPr id="3" name="Alaotsikko 2">
            <a:extLst>
              <a:ext uri="{FF2B5EF4-FFF2-40B4-BE49-F238E27FC236}">
                <a16:creationId xmlns:a16="http://schemas.microsoft.com/office/drawing/2014/main" id="{DD2FEED8-99F9-BDE0-F43C-0D10022F6CD9}"/>
              </a:ext>
            </a:extLst>
          </p:cNvPr>
          <p:cNvSpPr>
            <a:spLocks noGrp="1"/>
          </p:cNvSpPr>
          <p:nvPr>
            <p:ph type="subTitle" idx="1"/>
          </p:nvPr>
        </p:nvSpPr>
        <p:spPr>
          <a:xfrm>
            <a:off x="3226935" y="4219152"/>
            <a:ext cx="5738129" cy="1706809"/>
          </a:xfrm>
        </p:spPr>
        <p:txBody>
          <a:bodyPr/>
          <a:lstStyle/>
          <a:p>
            <a:r>
              <a:rPr lang="fi-FI" b="1" dirty="0" err="1">
                <a:solidFill>
                  <a:srgbClr val="002060"/>
                </a:solidFill>
              </a:rPr>
              <a:t>Projektet</a:t>
            </a:r>
            <a:r>
              <a:rPr lang="fi-FI" b="1" dirty="0">
                <a:solidFill>
                  <a:srgbClr val="002060"/>
                </a:solidFill>
              </a:rPr>
              <a:t> – </a:t>
            </a:r>
            <a:r>
              <a:rPr lang="fi-FI" b="1" dirty="0" err="1">
                <a:solidFill>
                  <a:srgbClr val="002060"/>
                </a:solidFill>
              </a:rPr>
              <a:t>Beredskap</a:t>
            </a:r>
            <a:r>
              <a:rPr lang="fi-FI" b="1" dirty="0">
                <a:solidFill>
                  <a:srgbClr val="002060"/>
                </a:solidFill>
              </a:rPr>
              <a:t> </a:t>
            </a:r>
            <a:r>
              <a:rPr lang="fi-FI" b="1" dirty="0" err="1">
                <a:solidFill>
                  <a:srgbClr val="002060"/>
                </a:solidFill>
              </a:rPr>
              <a:t>tillsammans</a:t>
            </a:r>
            <a:endParaRPr lang="fi-FI" b="1" dirty="0">
              <a:solidFill>
                <a:srgbClr val="002060"/>
              </a:solidFill>
              <a:latin typeface="Gill Sans" panose="020B0502020104020203" pitchFamily="34" charset="-79"/>
              <a:cs typeface="Gill Sans" panose="020B0502020104020203" pitchFamily="34" charset="-79"/>
            </a:endParaRPr>
          </a:p>
        </p:txBody>
      </p:sp>
      <p:sp>
        <p:nvSpPr>
          <p:cNvPr id="12" name="Rektangel 11">
            <a:extLst>
              <a:ext uri="{FF2B5EF4-FFF2-40B4-BE49-F238E27FC236}">
                <a16:creationId xmlns:a16="http://schemas.microsoft.com/office/drawing/2014/main" id="{6C7BE15E-A629-0AEA-9F14-39967735625D}"/>
              </a:ext>
            </a:extLst>
          </p:cNvPr>
          <p:cNvSpPr/>
          <p:nvPr/>
        </p:nvSpPr>
        <p:spPr>
          <a:xfrm>
            <a:off x="180473" y="120316"/>
            <a:ext cx="1480457" cy="1393371"/>
          </a:xfrm>
          <a:prstGeom prst="rect">
            <a:avLst/>
          </a:prstGeom>
          <a:solidFill>
            <a:srgbClr val="0F2849"/>
          </a:solidFill>
          <a:ln>
            <a:solidFill>
              <a:srgbClr val="0F28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14" name="Bildobjekt 13">
            <a:extLst>
              <a:ext uri="{FF2B5EF4-FFF2-40B4-BE49-F238E27FC236}">
                <a16:creationId xmlns:a16="http://schemas.microsoft.com/office/drawing/2014/main" id="{742102BE-BEBF-1789-3390-2F766215F505}"/>
              </a:ext>
            </a:extLst>
          </p:cNvPr>
          <p:cNvPicPr>
            <a:picLocks noChangeAspect="1"/>
          </p:cNvPicPr>
          <p:nvPr/>
        </p:nvPicPr>
        <p:blipFill>
          <a:blip r:embed="rId2"/>
          <a:stretch>
            <a:fillRect/>
          </a:stretch>
        </p:blipFill>
        <p:spPr>
          <a:xfrm>
            <a:off x="269957" y="120316"/>
            <a:ext cx="1390973" cy="1455885"/>
          </a:xfrm>
          <a:prstGeom prst="rect">
            <a:avLst/>
          </a:prstGeom>
        </p:spPr>
      </p:pic>
    </p:spTree>
    <p:extLst>
      <p:ext uri="{BB962C8B-B14F-4D97-AF65-F5344CB8AC3E}">
        <p14:creationId xmlns:p14="http://schemas.microsoft.com/office/powerpoint/2010/main" val="316078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805E13-640F-6F32-DF54-044EB3765358}"/>
              </a:ext>
            </a:extLst>
          </p:cNvPr>
          <p:cNvSpPr>
            <a:spLocks noGrp="1"/>
          </p:cNvSpPr>
          <p:nvPr>
            <p:ph type="title"/>
          </p:nvPr>
        </p:nvSpPr>
        <p:spPr>
          <a:xfrm>
            <a:off x="372861" y="583531"/>
            <a:ext cx="5101506" cy="1675660"/>
          </a:xfrm>
        </p:spPr>
        <p:txBody>
          <a:bodyPr>
            <a:normAutofit fontScale="90000"/>
          </a:bodyPr>
          <a:lstStyle/>
          <a:p>
            <a:r>
              <a:rPr lang="sv-FI" b="1" dirty="0"/>
              <a:t>Den fria bildningen har en viktig roll i Finlands beredskap inför undantagsförhållanden.</a:t>
            </a:r>
            <a:endParaRPr lang="sv-FI" dirty="0"/>
          </a:p>
        </p:txBody>
      </p:sp>
      <p:sp>
        <p:nvSpPr>
          <p:cNvPr id="4" name="Tekstin paikkamerkki 3">
            <a:extLst>
              <a:ext uri="{FF2B5EF4-FFF2-40B4-BE49-F238E27FC236}">
                <a16:creationId xmlns:a16="http://schemas.microsoft.com/office/drawing/2014/main" id="{C295DD95-0727-D645-DD9D-955B8D93AF76}"/>
              </a:ext>
            </a:extLst>
          </p:cNvPr>
          <p:cNvSpPr>
            <a:spLocks noGrp="1"/>
          </p:cNvSpPr>
          <p:nvPr>
            <p:ph type="body" sz="half" idx="2"/>
          </p:nvPr>
        </p:nvSpPr>
        <p:spPr>
          <a:xfrm>
            <a:off x="372861" y="2343066"/>
            <a:ext cx="4957127" cy="4310109"/>
          </a:xfrm>
        </p:spPr>
        <p:txBody>
          <a:bodyPr>
            <a:noAutofit/>
          </a:bodyPr>
          <a:lstStyle/>
          <a:p>
            <a:r>
              <a:rPr lang="sv-FI" sz="1800" dirty="0"/>
              <a:t>I över 150 år har den fria bildningen främjat medborgarnas bildning, demokrati, jämlikhet och trygghet.</a:t>
            </a:r>
          </a:p>
          <a:p>
            <a:endParaRPr lang="sv-FI" sz="500" dirty="0"/>
          </a:p>
          <a:p>
            <a:r>
              <a:rPr lang="sv-FI" sz="1800" dirty="0"/>
              <a:t>I Finland finns 173 medborgarinstitut, 73 folkhögskolor, 19 sommaruniversitet, 11 studie-centraler och 9 idrottsinstitut.  Varje år deltar omkring 931 000 personer i deras utbildningar, vilket motsvarar 17 procent av Finlands befolkning.</a:t>
            </a:r>
          </a:p>
          <a:p>
            <a:endParaRPr lang="sv-FI" sz="500" dirty="0"/>
          </a:p>
          <a:p>
            <a:r>
              <a:rPr lang="sv-FI" sz="1800" dirty="0"/>
              <a:t>Utbildningarna inom den fria bildningen stärker samhällets kristålighet genom att främja kompetens, delaktighet och tillit. De stärker också människors förmåga att samarbeta och delta i samhället, även under undantagsförhållanden.</a:t>
            </a:r>
          </a:p>
        </p:txBody>
      </p:sp>
      <p:pic>
        <p:nvPicPr>
          <p:cNvPr id="5" name="Kuva 4">
            <a:extLst>
              <a:ext uri="{FF2B5EF4-FFF2-40B4-BE49-F238E27FC236}">
                <a16:creationId xmlns:a16="http://schemas.microsoft.com/office/drawing/2014/main" id="{DA36C925-8940-2C18-6851-422BC43D3E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1885" y="4611049"/>
            <a:ext cx="1162273" cy="1021063"/>
          </a:xfrm>
          <a:prstGeom prst="rect">
            <a:avLst/>
          </a:prstGeom>
        </p:spPr>
      </p:pic>
      <p:pic>
        <p:nvPicPr>
          <p:cNvPr id="24" name="Kuva 23">
            <a:extLst>
              <a:ext uri="{FF2B5EF4-FFF2-40B4-BE49-F238E27FC236}">
                <a16:creationId xmlns:a16="http://schemas.microsoft.com/office/drawing/2014/main" id="{EC201175-D754-7A23-BD95-DEC13822D3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11886" y="5632112"/>
            <a:ext cx="1162273" cy="1021063"/>
          </a:xfrm>
          <a:prstGeom prst="rect">
            <a:avLst/>
          </a:prstGeom>
        </p:spPr>
      </p:pic>
      <p:pic>
        <p:nvPicPr>
          <p:cNvPr id="30" name="Kuva 29" descr="Kuva, joka sisältää kohteen piirros, pallo, luonnos, jalkineet&#10;&#10;Tekoälyllä luotu sisältö voi olla virheellistä.">
            <a:extLst>
              <a:ext uri="{FF2B5EF4-FFF2-40B4-BE49-F238E27FC236}">
                <a16:creationId xmlns:a16="http://schemas.microsoft.com/office/drawing/2014/main" id="{CE9DBEDD-0D53-C8C9-4BFE-6375FFE59065}"/>
              </a:ext>
            </a:extLst>
          </p:cNvPr>
          <p:cNvPicPr>
            <a:picLocks noChangeAspect="1"/>
          </p:cNvPicPr>
          <p:nvPr/>
        </p:nvPicPr>
        <p:blipFill>
          <a:blip r:embed="rId5"/>
          <a:stretch>
            <a:fillRect/>
          </a:stretch>
        </p:blipFill>
        <p:spPr>
          <a:xfrm>
            <a:off x="5986272" y="316992"/>
            <a:ext cx="4120223" cy="6449047"/>
          </a:xfrm>
          <a:prstGeom prst="rect">
            <a:avLst/>
          </a:prstGeom>
        </p:spPr>
      </p:pic>
      <p:sp>
        <p:nvSpPr>
          <p:cNvPr id="3" name="Rektangel 2">
            <a:extLst>
              <a:ext uri="{FF2B5EF4-FFF2-40B4-BE49-F238E27FC236}">
                <a16:creationId xmlns:a16="http://schemas.microsoft.com/office/drawing/2014/main" id="{66DA65AF-F828-DCE8-4032-43BE28DA03CA}"/>
              </a:ext>
            </a:extLst>
          </p:cNvPr>
          <p:cNvSpPr/>
          <p:nvPr/>
        </p:nvSpPr>
        <p:spPr>
          <a:xfrm>
            <a:off x="10996863" y="0"/>
            <a:ext cx="1195137" cy="1167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ln>
                <a:solidFill>
                  <a:schemeClr val="bg1"/>
                </a:solidFill>
              </a:ln>
            </a:endParaRPr>
          </a:p>
        </p:txBody>
      </p:sp>
      <p:pic>
        <p:nvPicPr>
          <p:cNvPr id="7" name="Bildobjekt 6">
            <a:extLst>
              <a:ext uri="{FF2B5EF4-FFF2-40B4-BE49-F238E27FC236}">
                <a16:creationId xmlns:a16="http://schemas.microsoft.com/office/drawing/2014/main" id="{59149E6C-BAEF-67CB-B8AE-49339CF67DF6}"/>
              </a:ext>
            </a:extLst>
          </p:cNvPr>
          <p:cNvPicPr>
            <a:picLocks noChangeAspect="1"/>
          </p:cNvPicPr>
          <p:nvPr/>
        </p:nvPicPr>
        <p:blipFill>
          <a:blip r:embed="rId6"/>
          <a:stretch>
            <a:fillRect/>
          </a:stretch>
        </p:blipFill>
        <p:spPr>
          <a:xfrm>
            <a:off x="11000189" y="187908"/>
            <a:ext cx="985664" cy="1031662"/>
          </a:xfrm>
          <a:prstGeom prst="rect">
            <a:avLst/>
          </a:prstGeom>
        </p:spPr>
      </p:pic>
    </p:spTree>
    <p:extLst>
      <p:ext uri="{BB962C8B-B14F-4D97-AF65-F5344CB8AC3E}">
        <p14:creationId xmlns:p14="http://schemas.microsoft.com/office/powerpoint/2010/main" val="320293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9F8B4-20F9-7447-C7DF-07EDDFBB762C}"/>
            </a:ext>
          </a:extLst>
        </p:cNvPr>
        <p:cNvGrpSpPr/>
        <p:nvPr/>
      </p:nvGrpSpPr>
      <p:grpSpPr>
        <a:xfrm>
          <a:off x="0" y="0"/>
          <a:ext cx="0" cy="0"/>
          <a:chOff x="0" y="0"/>
          <a:chExt cx="0" cy="0"/>
        </a:xfrm>
      </p:grpSpPr>
      <p:pic>
        <p:nvPicPr>
          <p:cNvPr id="36" name="Kuva 35" descr="Kuva, joka sisältää kohteen vaate, seisominen, animaatio, henkilö&#10;&#10;Tekoälyllä luotu sisältö voi olla virheellistä.">
            <a:extLst>
              <a:ext uri="{FF2B5EF4-FFF2-40B4-BE49-F238E27FC236}">
                <a16:creationId xmlns:a16="http://schemas.microsoft.com/office/drawing/2014/main" id="{DBA7E0EF-F361-AF6B-35F8-88C48869C396}"/>
              </a:ext>
            </a:extLst>
          </p:cNvPr>
          <p:cNvPicPr>
            <a:picLocks noChangeAspect="1"/>
          </p:cNvPicPr>
          <p:nvPr/>
        </p:nvPicPr>
        <p:blipFill>
          <a:blip r:embed="rId2"/>
          <a:stretch>
            <a:fillRect/>
          </a:stretch>
        </p:blipFill>
        <p:spPr>
          <a:xfrm>
            <a:off x="6618712" y="558837"/>
            <a:ext cx="2652067" cy="5649453"/>
          </a:xfrm>
          <a:prstGeom prst="rect">
            <a:avLst/>
          </a:prstGeom>
        </p:spPr>
      </p:pic>
      <p:sp>
        <p:nvSpPr>
          <p:cNvPr id="2" name="Otsikko 1">
            <a:extLst>
              <a:ext uri="{FF2B5EF4-FFF2-40B4-BE49-F238E27FC236}">
                <a16:creationId xmlns:a16="http://schemas.microsoft.com/office/drawing/2014/main" id="{F0D083B6-588F-BCA1-B36F-51250C95963B}"/>
              </a:ext>
            </a:extLst>
          </p:cNvPr>
          <p:cNvSpPr>
            <a:spLocks noGrp="1"/>
          </p:cNvSpPr>
          <p:nvPr>
            <p:ph type="title"/>
          </p:nvPr>
        </p:nvSpPr>
        <p:spPr>
          <a:xfrm>
            <a:off x="440141" y="217148"/>
            <a:ext cx="5129668" cy="1675660"/>
          </a:xfrm>
        </p:spPr>
        <p:txBody>
          <a:bodyPr>
            <a:normAutofit fontScale="90000"/>
          </a:bodyPr>
          <a:lstStyle/>
          <a:p>
            <a:r>
              <a:rPr lang="sv-FI" b="1" dirty="0"/>
              <a:t>Du behöver inte vara rädd - vi möter osäkerheten tillsammans.</a:t>
            </a:r>
            <a:endParaRPr lang="fi-FI" dirty="0"/>
          </a:p>
        </p:txBody>
      </p:sp>
      <p:sp>
        <p:nvSpPr>
          <p:cNvPr id="4" name="Tekstin paikkamerkki 3">
            <a:extLst>
              <a:ext uri="{FF2B5EF4-FFF2-40B4-BE49-F238E27FC236}">
                <a16:creationId xmlns:a16="http://schemas.microsoft.com/office/drawing/2014/main" id="{635ED64E-9753-C4C9-4363-E2D7BB04E40A}"/>
              </a:ext>
            </a:extLst>
          </p:cNvPr>
          <p:cNvSpPr>
            <a:spLocks noGrp="1"/>
          </p:cNvSpPr>
          <p:nvPr>
            <p:ph type="body" sz="half" idx="2"/>
          </p:nvPr>
        </p:nvSpPr>
        <p:spPr>
          <a:xfrm>
            <a:off x="372862" y="2166151"/>
            <a:ext cx="4564490" cy="4310109"/>
          </a:xfrm>
        </p:spPr>
        <p:txBody>
          <a:bodyPr>
            <a:noAutofit/>
          </a:bodyPr>
          <a:lstStyle/>
          <a:p>
            <a:r>
              <a:rPr lang="sv-FI" sz="1800" dirty="0"/>
              <a:t>Den fria bildningen lindrar oro och rädsla hos människor i olika åldrar och med olika bakgrund genom att erbjuda kunskap, färdigheter och möjligheter att göra saker tillsammans och lära sig nytt. Verksamheten når många olika målgrupper och alla kan delta på sina egna villkor.</a:t>
            </a:r>
          </a:p>
          <a:p>
            <a:endParaRPr lang="sv-FI" sz="800" dirty="0"/>
          </a:p>
          <a:p>
            <a:r>
              <a:rPr lang="sv-FI" sz="1800" dirty="0"/>
              <a:t>Okända och även skrämmande frågor bemöts och behandlas i en trygg miljö, antingen som en del av den övriga undervisningen eller inom särskilda kurser, så att de blir begripliga. Samtidigt stärks människors handlingsförmåga, tilltro till den egna förmågan och känslan av att de inte lämnas ensamma i krissituationer.</a:t>
            </a:r>
          </a:p>
        </p:txBody>
      </p:sp>
      <p:pic>
        <p:nvPicPr>
          <p:cNvPr id="5" name="Kuva 4">
            <a:extLst>
              <a:ext uri="{FF2B5EF4-FFF2-40B4-BE49-F238E27FC236}">
                <a16:creationId xmlns:a16="http://schemas.microsoft.com/office/drawing/2014/main" id="{E167A7FA-EFFE-8A36-301A-55210AAA40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1885" y="4611049"/>
            <a:ext cx="1162273" cy="1021063"/>
          </a:xfrm>
          <a:prstGeom prst="rect">
            <a:avLst/>
          </a:prstGeom>
        </p:spPr>
      </p:pic>
      <p:pic>
        <p:nvPicPr>
          <p:cNvPr id="24" name="Kuva 23">
            <a:extLst>
              <a:ext uri="{FF2B5EF4-FFF2-40B4-BE49-F238E27FC236}">
                <a16:creationId xmlns:a16="http://schemas.microsoft.com/office/drawing/2014/main" id="{32221002-065F-269C-E2D6-F0A8A231C7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11886" y="5632112"/>
            <a:ext cx="1162273" cy="1021063"/>
          </a:xfrm>
          <a:prstGeom prst="rect">
            <a:avLst/>
          </a:prstGeom>
        </p:spPr>
      </p:pic>
      <p:pic>
        <p:nvPicPr>
          <p:cNvPr id="34" name="Kuva 33" descr="Kuva, joka sisältää kohteen vaate, seisominen, mies, jalkineet&#10;&#10;Tekoälyllä luotu sisältö voi olla virheellistä.">
            <a:extLst>
              <a:ext uri="{FF2B5EF4-FFF2-40B4-BE49-F238E27FC236}">
                <a16:creationId xmlns:a16="http://schemas.microsoft.com/office/drawing/2014/main" id="{3F0FD3B6-29E5-5C0A-FBA7-42687E5DAF03}"/>
              </a:ext>
            </a:extLst>
          </p:cNvPr>
          <p:cNvPicPr>
            <a:picLocks noChangeAspect="1"/>
          </p:cNvPicPr>
          <p:nvPr/>
        </p:nvPicPr>
        <p:blipFill>
          <a:blip r:embed="rId5"/>
          <a:stretch>
            <a:fillRect/>
          </a:stretch>
        </p:blipFill>
        <p:spPr>
          <a:xfrm>
            <a:off x="5241847" y="848067"/>
            <a:ext cx="2387827" cy="5486316"/>
          </a:xfrm>
          <a:prstGeom prst="rect">
            <a:avLst/>
          </a:prstGeom>
        </p:spPr>
      </p:pic>
      <p:pic>
        <p:nvPicPr>
          <p:cNvPr id="38" name="Kuva 37" descr="Kuva, joka sisältää kohteen piirros, luonnos, animaatio, vaate&#10;&#10;Tekoälyllä luotu sisältö voi olla virheellistä.">
            <a:extLst>
              <a:ext uri="{FF2B5EF4-FFF2-40B4-BE49-F238E27FC236}">
                <a16:creationId xmlns:a16="http://schemas.microsoft.com/office/drawing/2014/main" id="{1211AE0C-3463-A7C7-FCA3-2F013B22B1A1}"/>
              </a:ext>
            </a:extLst>
          </p:cNvPr>
          <p:cNvPicPr>
            <a:picLocks noChangeAspect="1"/>
          </p:cNvPicPr>
          <p:nvPr/>
        </p:nvPicPr>
        <p:blipFill>
          <a:blip r:embed="rId6"/>
          <a:stretch>
            <a:fillRect/>
          </a:stretch>
        </p:blipFill>
        <p:spPr>
          <a:xfrm>
            <a:off x="9344493" y="1054978"/>
            <a:ext cx="1680763" cy="5207609"/>
          </a:xfrm>
          <a:prstGeom prst="rect">
            <a:avLst/>
          </a:prstGeom>
        </p:spPr>
      </p:pic>
      <p:sp>
        <p:nvSpPr>
          <p:cNvPr id="6" name="Rektangel 5">
            <a:extLst>
              <a:ext uri="{FF2B5EF4-FFF2-40B4-BE49-F238E27FC236}">
                <a16:creationId xmlns:a16="http://schemas.microsoft.com/office/drawing/2014/main" id="{2B638E96-D454-6F26-C60C-824FCF85F862}"/>
              </a:ext>
            </a:extLst>
          </p:cNvPr>
          <p:cNvSpPr/>
          <p:nvPr/>
        </p:nvSpPr>
        <p:spPr>
          <a:xfrm>
            <a:off x="10952139" y="11881"/>
            <a:ext cx="1195137" cy="1167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ln>
                <a:solidFill>
                  <a:schemeClr val="bg1"/>
                </a:solidFill>
              </a:ln>
            </a:endParaRPr>
          </a:p>
        </p:txBody>
      </p:sp>
      <p:pic>
        <p:nvPicPr>
          <p:cNvPr id="7" name="Bildobjekt 6">
            <a:extLst>
              <a:ext uri="{FF2B5EF4-FFF2-40B4-BE49-F238E27FC236}">
                <a16:creationId xmlns:a16="http://schemas.microsoft.com/office/drawing/2014/main" id="{E604563B-27B7-27B2-6129-F530B59F433F}"/>
              </a:ext>
            </a:extLst>
          </p:cNvPr>
          <p:cNvPicPr>
            <a:picLocks noChangeAspect="1"/>
          </p:cNvPicPr>
          <p:nvPr/>
        </p:nvPicPr>
        <p:blipFill>
          <a:blip r:embed="rId7"/>
          <a:stretch>
            <a:fillRect/>
          </a:stretch>
        </p:blipFill>
        <p:spPr>
          <a:xfrm>
            <a:off x="11000189" y="187908"/>
            <a:ext cx="985664" cy="1031662"/>
          </a:xfrm>
          <a:prstGeom prst="rect">
            <a:avLst/>
          </a:prstGeom>
        </p:spPr>
      </p:pic>
    </p:spTree>
    <p:extLst>
      <p:ext uri="{BB962C8B-B14F-4D97-AF65-F5344CB8AC3E}">
        <p14:creationId xmlns:p14="http://schemas.microsoft.com/office/powerpoint/2010/main" val="3341651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3DC8-CF8B-3A48-D436-9F04E42A0D0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16A053B-34A1-059E-8129-4D1CEB1B50CB}"/>
              </a:ext>
            </a:extLst>
          </p:cNvPr>
          <p:cNvSpPr>
            <a:spLocks noGrp="1"/>
          </p:cNvSpPr>
          <p:nvPr>
            <p:ph type="title"/>
          </p:nvPr>
        </p:nvSpPr>
        <p:spPr>
          <a:xfrm>
            <a:off x="372862" y="381740"/>
            <a:ext cx="5723138" cy="1675660"/>
          </a:xfrm>
        </p:spPr>
        <p:txBody>
          <a:bodyPr>
            <a:normAutofit/>
          </a:bodyPr>
          <a:lstStyle/>
          <a:p>
            <a:r>
              <a:rPr lang="sv-FI" b="1" dirty="0"/>
              <a:t>Vi erbjuder kompetens, personal och infrastruktur för beredskap.</a:t>
            </a:r>
            <a:endParaRPr lang="sv-FI" dirty="0"/>
          </a:p>
        </p:txBody>
      </p:sp>
      <p:sp>
        <p:nvSpPr>
          <p:cNvPr id="4" name="Tekstin paikkamerkki 3">
            <a:extLst>
              <a:ext uri="{FF2B5EF4-FFF2-40B4-BE49-F238E27FC236}">
                <a16:creationId xmlns:a16="http://schemas.microsoft.com/office/drawing/2014/main" id="{9D4EBA4A-9AAA-81DB-A946-486436D1C183}"/>
              </a:ext>
            </a:extLst>
          </p:cNvPr>
          <p:cNvSpPr>
            <a:spLocks noGrp="1"/>
          </p:cNvSpPr>
          <p:nvPr>
            <p:ph type="body" sz="half" idx="2"/>
          </p:nvPr>
        </p:nvSpPr>
        <p:spPr>
          <a:xfrm>
            <a:off x="372862" y="2166151"/>
            <a:ext cx="4537466" cy="4310109"/>
          </a:xfrm>
        </p:spPr>
        <p:txBody>
          <a:bodyPr>
            <a:noAutofit/>
          </a:bodyPr>
          <a:lstStyle/>
          <a:p>
            <a:r>
              <a:rPr lang="sv-FI" sz="1800" dirty="0"/>
              <a:t>Den fria bildningens läroinrättningar finns i hela Fastlandsfinland och på Åland. Deras sakkunniga inom beredskap, frivilliga personal och studerande kan på ett flexibelt sätt involveras i lokala och regionala nätverk för beredskap och krishantering.</a:t>
            </a:r>
          </a:p>
          <a:p>
            <a:endParaRPr lang="sv-FI" sz="500" dirty="0"/>
          </a:p>
          <a:p>
            <a:r>
              <a:rPr lang="sv-FI" sz="1800" dirty="0"/>
              <a:t>Läroanstalterna erbjuder lokala och trygga mötesplatser där man kan öva beredskaps-färdigheter och stärka samhörigheten. Campusens infrastruktur kan planeras och förberedas för att tillgodose befolknings-skyddets och myndigheternas behov. Många läroinrättningar deltar redan i kommunernas beredskaps- och kontinuitetsplanering.</a:t>
            </a:r>
          </a:p>
          <a:p>
            <a:br>
              <a:rPr lang="fi-FI" sz="1800" dirty="0"/>
            </a:br>
            <a:endParaRPr lang="fi-FI" sz="1800" dirty="0"/>
          </a:p>
        </p:txBody>
      </p:sp>
      <p:pic>
        <p:nvPicPr>
          <p:cNvPr id="5" name="Kuva 4">
            <a:extLst>
              <a:ext uri="{FF2B5EF4-FFF2-40B4-BE49-F238E27FC236}">
                <a16:creationId xmlns:a16="http://schemas.microsoft.com/office/drawing/2014/main" id="{C41EB73F-759B-69CC-DD0A-25A230134C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11885" y="4611049"/>
            <a:ext cx="1162273" cy="1021063"/>
          </a:xfrm>
          <a:prstGeom prst="rect">
            <a:avLst/>
          </a:prstGeom>
        </p:spPr>
      </p:pic>
      <p:pic>
        <p:nvPicPr>
          <p:cNvPr id="14" name="Kuva 13">
            <a:extLst>
              <a:ext uri="{FF2B5EF4-FFF2-40B4-BE49-F238E27FC236}">
                <a16:creationId xmlns:a16="http://schemas.microsoft.com/office/drawing/2014/main" id="{0F8C7F85-51C6-264F-050D-086C53424D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1886" y="5632112"/>
            <a:ext cx="1162273" cy="1021063"/>
          </a:xfrm>
          <a:prstGeom prst="rect">
            <a:avLst/>
          </a:prstGeom>
        </p:spPr>
      </p:pic>
      <p:pic>
        <p:nvPicPr>
          <p:cNvPr id="18" name="Kuva 17" descr="Kuva, joka sisältää kohteen luonnos, piirros, kuvitus, vaate&#10;&#10;Tekoälyllä luotu sisältö voi olla virheellistä.">
            <a:extLst>
              <a:ext uri="{FF2B5EF4-FFF2-40B4-BE49-F238E27FC236}">
                <a16:creationId xmlns:a16="http://schemas.microsoft.com/office/drawing/2014/main" id="{75AA0336-294C-A393-11A4-9C27DEB40D9E}"/>
              </a:ext>
            </a:extLst>
          </p:cNvPr>
          <p:cNvPicPr>
            <a:picLocks noChangeAspect="1"/>
          </p:cNvPicPr>
          <p:nvPr/>
        </p:nvPicPr>
        <p:blipFill>
          <a:blip r:embed="rId4"/>
          <a:stretch>
            <a:fillRect/>
          </a:stretch>
        </p:blipFill>
        <p:spPr>
          <a:xfrm>
            <a:off x="5365748" y="486204"/>
            <a:ext cx="5090717" cy="6060379"/>
          </a:xfrm>
          <a:prstGeom prst="rect">
            <a:avLst/>
          </a:prstGeom>
        </p:spPr>
      </p:pic>
      <p:sp>
        <p:nvSpPr>
          <p:cNvPr id="3" name="Rektangel 2">
            <a:extLst>
              <a:ext uri="{FF2B5EF4-FFF2-40B4-BE49-F238E27FC236}">
                <a16:creationId xmlns:a16="http://schemas.microsoft.com/office/drawing/2014/main" id="{C745C896-6298-67D7-8181-34AA8AF62940}"/>
              </a:ext>
            </a:extLst>
          </p:cNvPr>
          <p:cNvSpPr/>
          <p:nvPr/>
        </p:nvSpPr>
        <p:spPr>
          <a:xfrm>
            <a:off x="10952139" y="11881"/>
            <a:ext cx="1195137" cy="1167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ln>
                <a:solidFill>
                  <a:schemeClr val="bg1"/>
                </a:solidFill>
              </a:ln>
            </a:endParaRPr>
          </a:p>
        </p:txBody>
      </p:sp>
      <p:pic>
        <p:nvPicPr>
          <p:cNvPr id="6" name="Bildobjekt 5">
            <a:extLst>
              <a:ext uri="{FF2B5EF4-FFF2-40B4-BE49-F238E27FC236}">
                <a16:creationId xmlns:a16="http://schemas.microsoft.com/office/drawing/2014/main" id="{68A2FF4D-1694-2729-608D-F11745654092}"/>
              </a:ext>
            </a:extLst>
          </p:cNvPr>
          <p:cNvPicPr>
            <a:picLocks noChangeAspect="1"/>
          </p:cNvPicPr>
          <p:nvPr/>
        </p:nvPicPr>
        <p:blipFill>
          <a:blip r:embed="rId5"/>
          <a:stretch>
            <a:fillRect/>
          </a:stretch>
        </p:blipFill>
        <p:spPr>
          <a:xfrm>
            <a:off x="11000189" y="187908"/>
            <a:ext cx="985664" cy="1031662"/>
          </a:xfrm>
          <a:prstGeom prst="rect">
            <a:avLst/>
          </a:prstGeom>
        </p:spPr>
      </p:pic>
    </p:spTree>
    <p:extLst>
      <p:ext uri="{BB962C8B-B14F-4D97-AF65-F5344CB8AC3E}">
        <p14:creationId xmlns:p14="http://schemas.microsoft.com/office/powerpoint/2010/main" val="218156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7A493-4DF8-416A-53C9-32FD3FDE4A0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87FAC8F-7AD2-4F0B-CC09-85D8993B378D}"/>
              </a:ext>
            </a:extLst>
          </p:cNvPr>
          <p:cNvSpPr>
            <a:spLocks noGrp="1"/>
          </p:cNvSpPr>
          <p:nvPr>
            <p:ph type="title"/>
          </p:nvPr>
        </p:nvSpPr>
        <p:spPr>
          <a:xfrm>
            <a:off x="372861" y="149595"/>
            <a:ext cx="4969607" cy="1675660"/>
          </a:xfrm>
        </p:spPr>
        <p:txBody>
          <a:bodyPr>
            <a:normAutofit fontScale="90000"/>
          </a:bodyPr>
          <a:lstStyle/>
          <a:p>
            <a:r>
              <a:rPr lang="sv-FI" b="1" dirty="0"/>
              <a:t>Inom den fria bildningen bygger beredskapen på samarbete.</a:t>
            </a:r>
            <a:endParaRPr lang="sv-FI" dirty="0"/>
          </a:p>
        </p:txBody>
      </p:sp>
      <p:sp>
        <p:nvSpPr>
          <p:cNvPr id="4" name="Tekstin paikkamerkki 3">
            <a:extLst>
              <a:ext uri="{FF2B5EF4-FFF2-40B4-BE49-F238E27FC236}">
                <a16:creationId xmlns:a16="http://schemas.microsoft.com/office/drawing/2014/main" id="{AA177302-EDC7-F23D-C851-B8BFEDC6EE6D}"/>
              </a:ext>
            </a:extLst>
          </p:cNvPr>
          <p:cNvSpPr>
            <a:spLocks noGrp="1"/>
          </p:cNvSpPr>
          <p:nvPr>
            <p:ph type="body" sz="half" idx="2"/>
          </p:nvPr>
        </p:nvSpPr>
        <p:spPr>
          <a:xfrm>
            <a:off x="372862" y="1992415"/>
            <a:ext cx="4912370" cy="4310109"/>
          </a:xfrm>
        </p:spPr>
        <p:txBody>
          <a:bodyPr>
            <a:noAutofit/>
          </a:bodyPr>
          <a:lstStyle/>
          <a:p>
            <a:r>
              <a:rPr lang="sv-FI" sz="1800" dirty="0"/>
              <a:t>Den fria bildningens nätverk av läroinrättningar finns redan och står redo. Nästan 50 procent av läroinrättningarna deltar i verksamhet som stärker den psykiska kriståligheten och beredskapen, i nära samarbete med organisationer (kartläggningsenkät inom projektet Beredskap tillsammans – Varautumisen väylä riktad till läroinrättningar inom det fria bildningsarbetet 2026).</a:t>
            </a:r>
          </a:p>
          <a:p>
            <a:endParaRPr lang="sv-FI" sz="500" dirty="0"/>
          </a:p>
          <a:p>
            <a:r>
              <a:rPr lang="sv-FI" sz="1800" dirty="0"/>
              <a:t>Läroinrättningarnas utbildningar inom beredskap systematiseras och vidareutvecklas. Samarbetet med organisationer, myndigheter och församlingar stärks i hela Finland – från nationell nivå till regional och framför allt lokal kommunnivå. Den fria bildningen bidrar till samarbetet med pedagogisk kompetens, gemensamt lärande och en förmåga att nå olika människor oberoende av deras livssituation.</a:t>
            </a:r>
          </a:p>
        </p:txBody>
      </p:sp>
      <p:pic>
        <p:nvPicPr>
          <p:cNvPr id="5" name="Kuva 4">
            <a:extLst>
              <a:ext uri="{FF2B5EF4-FFF2-40B4-BE49-F238E27FC236}">
                <a16:creationId xmlns:a16="http://schemas.microsoft.com/office/drawing/2014/main" id="{DEE97A3C-F610-7027-D50A-DB34D548D3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11886" y="4611049"/>
            <a:ext cx="1162273" cy="1021063"/>
          </a:xfrm>
          <a:prstGeom prst="rect">
            <a:avLst/>
          </a:prstGeom>
        </p:spPr>
      </p:pic>
      <p:pic>
        <p:nvPicPr>
          <p:cNvPr id="14" name="Kuva 13">
            <a:extLst>
              <a:ext uri="{FF2B5EF4-FFF2-40B4-BE49-F238E27FC236}">
                <a16:creationId xmlns:a16="http://schemas.microsoft.com/office/drawing/2014/main" id="{09ADB489-75E2-4835-9158-E44F51A2C8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11886" y="5632112"/>
            <a:ext cx="1162273" cy="1021063"/>
          </a:xfrm>
          <a:prstGeom prst="rect">
            <a:avLst/>
          </a:prstGeom>
        </p:spPr>
      </p:pic>
      <p:pic>
        <p:nvPicPr>
          <p:cNvPr id="24" name="Kuva 23" descr="Kuva, joka sisältää kohteen vaate, piirros, luonnos, animaatio&#10;&#10;Tekoälyllä luotu sisältö voi olla virheellistä.">
            <a:extLst>
              <a:ext uri="{FF2B5EF4-FFF2-40B4-BE49-F238E27FC236}">
                <a16:creationId xmlns:a16="http://schemas.microsoft.com/office/drawing/2014/main" id="{3943DE16-2255-298A-9A44-F6FF9E9EE933}"/>
              </a:ext>
            </a:extLst>
          </p:cNvPr>
          <p:cNvPicPr>
            <a:picLocks noChangeAspect="1"/>
          </p:cNvPicPr>
          <p:nvPr/>
        </p:nvPicPr>
        <p:blipFill>
          <a:blip r:embed="rId4"/>
          <a:stretch>
            <a:fillRect/>
          </a:stretch>
        </p:blipFill>
        <p:spPr>
          <a:xfrm>
            <a:off x="6163056" y="367164"/>
            <a:ext cx="3968496" cy="6123672"/>
          </a:xfrm>
          <a:prstGeom prst="rect">
            <a:avLst/>
          </a:prstGeom>
        </p:spPr>
      </p:pic>
      <p:sp>
        <p:nvSpPr>
          <p:cNvPr id="3" name="Rektangel 2">
            <a:extLst>
              <a:ext uri="{FF2B5EF4-FFF2-40B4-BE49-F238E27FC236}">
                <a16:creationId xmlns:a16="http://schemas.microsoft.com/office/drawing/2014/main" id="{B0FF24F8-05C6-9AE9-3C5C-2FB23317A31F}"/>
              </a:ext>
            </a:extLst>
          </p:cNvPr>
          <p:cNvSpPr/>
          <p:nvPr/>
        </p:nvSpPr>
        <p:spPr>
          <a:xfrm>
            <a:off x="10952139" y="11881"/>
            <a:ext cx="1195137" cy="1167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ln>
                <a:solidFill>
                  <a:schemeClr val="bg1"/>
                </a:solidFill>
              </a:ln>
            </a:endParaRPr>
          </a:p>
        </p:txBody>
      </p:sp>
      <p:pic>
        <p:nvPicPr>
          <p:cNvPr id="6" name="Bildobjekt 5">
            <a:extLst>
              <a:ext uri="{FF2B5EF4-FFF2-40B4-BE49-F238E27FC236}">
                <a16:creationId xmlns:a16="http://schemas.microsoft.com/office/drawing/2014/main" id="{39CC3D0F-AB2C-54F9-0642-86A925DA655D}"/>
              </a:ext>
            </a:extLst>
          </p:cNvPr>
          <p:cNvPicPr>
            <a:picLocks noChangeAspect="1"/>
          </p:cNvPicPr>
          <p:nvPr/>
        </p:nvPicPr>
        <p:blipFill>
          <a:blip r:embed="rId5"/>
          <a:stretch>
            <a:fillRect/>
          </a:stretch>
        </p:blipFill>
        <p:spPr>
          <a:xfrm>
            <a:off x="11000189" y="187908"/>
            <a:ext cx="985664" cy="1031662"/>
          </a:xfrm>
          <a:prstGeom prst="rect">
            <a:avLst/>
          </a:prstGeom>
        </p:spPr>
      </p:pic>
    </p:spTree>
    <p:extLst>
      <p:ext uri="{BB962C8B-B14F-4D97-AF65-F5344CB8AC3E}">
        <p14:creationId xmlns:p14="http://schemas.microsoft.com/office/powerpoint/2010/main" val="19051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8C6795-43CC-C99E-4BC9-A298B8B3381A}"/>
              </a:ext>
            </a:extLst>
          </p:cNvPr>
          <p:cNvSpPr>
            <a:spLocks noGrp="1"/>
          </p:cNvSpPr>
          <p:nvPr>
            <p:ph type="ctrTitle"/>
          </p:nvPr>
        </p:nvSpPr>
        <p:spPr/>
        <p:txBody>
          <a:bodyPr>
            <a:normAutofit/>
          </a:bodyPr>
          <a:lstStyle/>
          <a:p>
            <a:r>
              <a:rPr lang="fi-FI" sz="4400" b="1" dirty="0"/>
              <a:t>TACK!</a:t>
            </a:r>
          </a:p>
        </p:txBody>
      </p:sp>
      <p:sp>
        <p:nvSpPr>
          <p:cNvPr id="3" name="Rektangel 2">
            <a:extLst>
              <a:ext uri="{FF2B5EF4-FFF2-40B4-BE49-F238E27FC236}">
                <a16:creationId xmlns:a16="http://schemas.microsoft.com/office/drawing/2014/main" id="{609DE977-B596-52E4-31FE-3EB3C13487EC}"/>
              </a:ext>
            </a:extLst>
          </p:cNvPr>
          <p:cNvSpPr/>
          <p:nvPr/>
        </p:nvSpPr>
        <p:spPr>
          <a:xfrm>
            <a:off x="5355770" y="4908884"/>
            <a:ext cx="1480457" cy="1393371"/>
          </a:xfrm>
          <a:prstGeom prst="rect">
            <a:avLst/>
          </a:prstGeom>
          <a:solidFill>
            <a:srgbClr val="0F2849"/>
          </a:solidFill>
          <a:ln>
            <a:solidFill>
              <a:srgbClr val="0F28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pic>
        <p:nvPicPr>
          <p:cNvPr id="4" name="Bildobjekt 3">
            <a:extLst>
              <a:ext uri="{FF2B5EF4-FFF2-40B4-BE49-F238E27FC236}">
                <a16:creationId xmlns:a16="http://schemas.microsoft.com/office/drawing/2014/main" id="{02947F17-DC99-BFBE-1745-617608ABA579}"/>
              </a:ext>
            </a:extLst>
          </p:cNvPr>
          <p:cNvPicPr>
            <a:picLocks noChangeAspect="1"/>
          </p:cNvPicPr>
          <p:nvPr/>
        </p:nvPicPr>
        <p:blipFill>
          <a:blip r:embed="rId2"/>
          <a:stretch>
            <a:fillRect/>
          </a:stretch>
        </p:blipFill>
        <p:spPr>
          <a:xfrm>
            <a:off x="5445254" y="4511842"/>
            <a:ext cx="1390973" cy="1455885"/>
          </a:xfrm>
          <a:prstGeom prst="rect">
            <a:avLst/>
          </a:prstGeom>
        </p:spPr>
      </p:pic>
    </p:spTree>
    <p:extLst>
      <p:ext uri="{BB962C8B-B14F-4D97-AF65-F5344CB8AC3E}">
        <p14:creationId xmlns:p14="http://schemas.microsoft.com/office/powerpoint/2010/main" val="276308205"/>
      </p:ext>
    </p:extLst>
  </p:cSld>
  <p:clrMapOvr>
    <a:masterClrMapping/>
  </p:clrMapOvr>
</p:sld>
</file>

<file path=ppt/theme/theme1.xml><?xml version="1.0" encoding="utf-8"?>
<a:theme xmlns:a="http://schemas.openxmlformats.org/drawingml/2006/main" name="Office-teema">
  <a:themeElements>
    <a:clrScheme name="Mukautetut 3">
      <a:dk1>
        <a:srgbClr val="0F2849"/>
      </a:dk1>
      <a:lt1>
        <a:srgbClr val="FFFFFF"/>
      </a:lt1>
      <a:dk2>
        <a:srgbClr val="0F2849"/>
      </a:dk2>
      <a:lt2>
        <a:srgbClr val="E6E9EA"/>
      </a:lt2>
      <a:accent1>
        <a:srgbClr val="D1E071"/>
      </a:accent1>
      <a:accent2>
        <a:srgbClr val="F27365"/>
      </a:accent2>
      <a:accent3>
        <a:srgbClr val="D1E072"/>
      </a:accent3>
      <a:accent4>
        <a:srgbClr val="F27365"/>
      </a:accent4>
      <a:accent5>
        <a:srgbClr val="E6E9EA"/>
      </a:accent5>
      <a:accent6>
        <a:srgbClr val="0E2848"/>
      </a:accent6>
      <a:hlink>
        <a:srgbClr val="0E2949"/>
      </a:hlink>
      <a:folHlink>
        <a:srgbClr val="0D284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46b3af5-9d0f-46a2-a6ab-4805b6ac86df" xsi:nil="true"/>
    <lcf76f155ced4ddcb4097134ff3c332f xmlns="b9303c01-555a-46a6-a827-0706c5d629a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40C1C52F551C1347B8CF2BAA2ECD1488" ma:contentTypeVersion="19" ma:contentTypeDescription="Luo uusi asiakirja." ma:contentTypeScope="" ma:versionID="01676fa790394a5e23fc53caeb6f1eca">
  <xsd:schema xmlns:xsd="http://www.w3.org/2001/XMLSchema" xmlns:xs="http://www.w3.org/2001/XMLSchema" xmlns:p="http://schemas.microsoft.com/office/2006/metadata/properties" xmlns:ns2="b9303c01-555a-46a6-a827-0706c5d629ae" xmlns:ns3="046b3af5-9d0f-46a2-a6ab-4805b6ac86df" targetNamespace="http://schemas.microsoft.com/office/2006/metadata/properties" ma:root="true" ma:fieldsID="ad68df3aff1ead4ef036b6e3903e3bf0" ns2:_="" ns3:_="">
    <xsd:import namespace="b9303c01-555a-46a6-a827-0706c5d629ae"/>
    <xsd:import namespace="046b3af5-9d0f-46a2-a6ab-4805b6ac86d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03c01-555a-46a6-a827-0706c5d629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d0f0699f-5535-473f-b3dc-0627e4e18c4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6b3af5-9d0f-46a2-a6ab-4805b6ac86d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4e9ddcac-d3cc-40c3-a317-5ce41ac267ca}" ma:internalName="TaxCatchAll" ma:showField="CatchAllData" ma:web="046b3af5-9d0f-46a2-a6ab-4805b6ac86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87F0A4-3CCE-41C8-9232-120929619F88}">
  <ds:schemaRefs>
    <ds:schemaRef ds:uri="http://schemas.microsoft.com/sharepoint/v3/contenttype/forms"/>
  </ds:schemaRefs>
</ds:datastoreItem>
</file>

<file path=customXml/itemProps2.xml><?xml version="1.0" encoding="utf-8"?>
<ds:datastoreItem xmlns:ds="http://schemas.openxmlformats.org/officeDocument/2006/customXml" ds:itemID="{45D7B28C-C95C-4EC6-AF35-10B502D8F167}">
  <ds:schemaRefs>
    <ds:schemaRef ds:uri="046b3af5-9d0f-46a2-a6ab-4805b6ac86df"/>
    <ds:schemaRef ds:uri="b9303c01-555a-46a6-a827-0706c5d629a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398B93C-D586-484A-BF38-C03DA3B3A8DE}">
  <ds:schemaRefs>
    <ds:schemaRef ds:uri="046b3af5-9d0f-46a2-a6ab-4805b6ac86df"/>
    <ds:schemaRef ds:uri="b9303c01-555a-46a6-a827-0706c5d629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298</TotalTime>
  <Words>424</Words>
  <Application>Microsoft Macintosh PowerPoint</Application>
  <PresentationFormat>Bredbild</PresentationFormat>
  <Paragraphs>23</Paragraphs>
  <Slides>6</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6</vt:i4>
      </vt:variant>
    </vt:vector>
  </HeadingPairs>
  <TitlesOfParts>
    <vt:vector size="11" baseType="lpstr">
      <vt:lpstr>Aptos</vt:lpstr>
      <vt:lpstr>Arial</vt:lpstr>
      <vt:lpstr>Gill Sans</vt:lpstr>
      <vt:lpstr>Gill Sans Light</vt:lpstr>
      <vt:lpstr>Office-teema</vt:lpstr>
      <vt:lpstr>CENTRALA BUDSKAP</vt:lpstr>
      <vt:lpstr>Den fria bildningen har en viktig roll i Finlands beredskap inför undantagsförhållanden.</vt:lpstr>
      <vt:lpstr>Du behöver inte vara rädd - vi möter osäkerheten tillsammans.</vt:lpstr>
      <vt:lpstr>Vi erbjuder kompetens, personal och infrastruktur för beredskap.</vt:lpstr>
      <vt:lpstr>Inom den fria bildningen bygger beredskapen på samarbete.</vt:lpstr>
      <vt:lpstr>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Jenna Salminen</dc:creator>
  <cp:lastModifiedBy>Marie Granbacka</cp:lastModifiedBy>
  <cp:revision>7</cp:revision>
  <dcterms:created xsi:type="dcterms:W3CDTF">2026-05-28T07:56:27Z</dcterms:created>
  <dcterms:modified xsi:type="dcterms:W3CDTF">2026-09-01T12:13:20Z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0x01010040C1C52F551C1347B8CF2BAA2ECD1488</vt:lpwstr>
  </property>
  <property fmtid="{D5CDD505-2E9C-101B-9397-08002B2CF9AE}" pid="3" name="MediaServiceImageTags">
    <vt:lpwstr/>
  </property>
</Properties>
</file>