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7" r:id="rId7"/>
    <p:sldId id="260" r:id="rId8"/>
    <p:sldId id="261" r:id="rId9"/>
    <p:sldId id="262" r:id="rId10"/>
    <p:sldId id="263" r:id="rId11"/>
    <p:sldId id="259" r:id="rId12"/>
    <p:sldId id="264" r:id="rId13"/>
    <p:sldId id="265" r:id="rId14"/>
    <p:sldId id="266" r:id="rId15"/>
    <p:sldId id="267" r:id="rId16"/>
    <p:sldId id="268" r:id="rId17"/>
    <p:sldId id="269" r:id="rId1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8F27D2-C132-4E2B-93B0-B103E559B9E2}" v="55" dt="2020-04-23T11:33:36.3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 autoAdjust="0"/>
    <p:restoredTop sz="94712" autoAdjust="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outlineViewPr>
    <p:cViewPr>
      <p:scale>
        <a:sx n="33" d="100"/>
        <a:sy n="33" d="100"/>
      </p:scale>
      <p:origin x="0" y="-433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B0C2FD-01A0-4663-A2A8-8D5C3E3F02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007B2A0-7573-4755-93E0-0DAC4B2267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3EF0258-41CE-4C42-851A-41B9A6E72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AFA8-3C68-4FBA-97D9-B57B433A4A8B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E54F6A8-F3BB-448C-93B6-3EE672DC9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A7A86FC-1A00-44E0-930B-747EC27D8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F44A-3400-4395-B621-A591D65F7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0534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A8F8DB-95D5-4AB9-A3B0-CF1BA16C3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5A5AF95-80CC-4944-82E0-42204992B6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AE5F29D-DF52-4964-AD16-DCCE3D295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AFA8-3C68-4FBA-97D9-B57B433A4A8B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11A592F-6BDC-4D0E-BA00-DFFF0AD8A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17FCAE4-5B35-4C2D-BFE1-908116ED4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F44A-3400-4395-B621-A591D65F7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3962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9501A42-DDB4-4672-8AC6-557816C30B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E21E8C0-EF4C-4277-A53C-FA0FB4B587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E73AA3-84F2-432B-BEEF-929CF3F46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AFA8-3C68-4FBA-97D9-B57B433A4A8B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8E404A-1B2F-412C-9174-E4C5BA20B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86C0FD0-E1DC-43D5-BDDC-4FFF91D4A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F44A-3400-4395-B621-A591D65F7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877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920B88-C63A-41E3-8968-E6399AD73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B9D773-5485-46BB-BA4B-9F5A1EC24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B2C6588-2976-4AA7-8D98-21F0ABB70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AFA8-3C68-4FBA-97D9-B57B433A4A8B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90C4A40-27AB-4CA9-B713-2814E4400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0647D3-681F-4861-8E27-DBA641A8D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F44A-3400-4395-B621-A591D65F7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7756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09FA67-2E0F-4E75-A2A3-3506B90C5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0538019-B96A-48A4-BB20-41D62D643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C035D43-8FF6-4ECA-A41D-910FE2C23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AFA8-3C68-4FBA-97D9-B57B433A4A8B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43F12BE-7636-4FF7-A409-AB307A0FA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3A7D5A7-35F0-4F32-AEF5-F294EFFF0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F44A-3400-4395-B621-A591D65F7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0714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9EEF15-9630-451C-8B32-3E7DC6A9B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0BC344-F593-45F1-9107-D57EE630C9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531190F-DA21-420C-9159-8BDAD1299B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724A42B-48C9-44E9-9147-E185944C5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AFA8-3C68-4FBA-97D9-B57B433A4A8B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E1E242B-5631-4A67-B84B-A1B22580F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2C222E1-4965-4372-928F-C4D8A92B7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F44A-3400-4395-B621-A591D65F7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061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9AF07B-8BFB-4020-8366-280D69223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EDCF3EB-4642-4EDF-A2E7-06EC2A8174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3728280-DEEA-4807-8C32-F68F8B4B1D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DC85FE6-FE2C-4049-8FED-084AAA2B16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2220114-1A76-4F82-824C-ADBBD56881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A8B62F2-0C67-4845-B904-D26ABD7A7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AFA8-3C68-4FBA-97D9-B57B433A4A8B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F5928B-1EFF-409D-9E04-045D81B28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1C892F8-FF30-43EC-836A-F7F3FF0B1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F44A-3400-4395-B621-A591D65F7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8127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0CF6E1-E0F4-4214-9A5E-D025F0287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B0538D4-9BC2-4EA8-9635-040601921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AFA8-3C68-4FBA-97D9-B57B433A4A8B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7AE2CA1-2CAB-4B2E-980C-2BA3789D1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D12DBBD-4C79-4909-8188-D95EF435C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F44A-3400-4395-B621-A591D65F7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58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0BDBA01-BD9D-4EF9-9C05-45DE02D12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AFA8-3C68-4FBA-97D9-B57B433A4A8B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0BE39BC-F71D-4148-A991-6F861EAB8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03E5551-3DA7-41E2-A73D-1215D7613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F44A-3400-4395-B621-A591D65F7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8055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6B7617-4D44-4422-8866-378C7E66E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F19ABB-E350-4B12-A872-709C1DE47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9A68252-2269-4962-892D-776D176894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962731A-82EB-4480-A408-DD2C1BF9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AFA8-3C68-4FBA-97D9-B57B433A4A8B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0BFADAA-0C63-40AE-BFD4-F6E3B1EB8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73349E0-0719-4A14-B91A-EFAEB082D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F44A-3400-4395-B621-A591D65F7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74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8F10A0-FCBA-416E-9112-D7907F629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1342106-E8FE-4A17-AAE5-C2863CE5CA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E38F6A0-39D2-4BFA-AAD0-8CFF35CA85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D15B34B-5222-4180-8251-2CA5539AE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8AFA8-3C68-4FBA-97D9-B57B433A4A8B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7301C1D-2148-44DF-BBFB-C501FC024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40DF0AC-34A5-40FC-B93C-4355A04D5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F44A-3400-4395-B621-A591D65F7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3885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EC6F283-8B2A-4861-8A69-3B5358E4F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3E06EF1-5CEC-416F-990F-867498DE08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7802ACC-430F-42DE-B227-BB635E8CDB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8AFA8-3C68-4FBA-97D9-B57B433A4A8B}" type="datetimeFigureOut">
              <a:rPr lang="fi-FI" smtClean="0"/>
              <a:t>29.4.2020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A426F69-431B-4313-8982-CE703A8689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5764A82-AFEE-4507-8877-92E14E4DCA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AF44A-3400-4395-B621-A591D65F74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842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reativecommons.org/licenses/by-sa/4.0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79BB7C-B73D-4E32-810C-89DE53EBAE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14438"/>
            <a:ext cx="9144000" cy="2387600"/>
          </a:xfrm>
        </p:spPr>
        <p:txBody>
          <a:bodyPr/>
          <a:lstStyle/>
          <a:p>
            <a:r>
              <a:rPr lang="fi-FI" dirty="0"/>
              <a:t>Työelämän aktiivinen kansalaisuus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7EAA7F2-5229-42DA-9B30-16050C267E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40956"/>
            <a:ext cx="9144000" cy="1655762"/>
          </a:xfrm>
        </p:spPr>
        <p:txBody>
          <a:bodyPr/>
          <a:lstStyle/>
          <a:p>
            <a:r>
              <a:rPr lang="fi-FI" dirty="0"/>
              <a:t>Anna Kirstinä ja Jutta Lithovius</a:t>
            </a:r>
          </a:p>
          <a:p>
            <a:r>
              <a:rPr lang="fi-FI" dirty="0"/>
              <a:t>KSL-opintokeskus</a:t>
            </a:r>
          </a:p>
          <a:p>
            <a:r>
              <a:rPr lang="fi-FI" dirty="0"/>
              <a:t>Kevät 2020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8479EBA-5BFE-48E9-A53B-DCF2727A8ACA}"/>
              </a:ext>
            </a:extLst>
          </p:cNvPr>
          <p:cNvSpPr txBox="1"/>
          <p:nvPr/>
        </p:nvSpPr>
        <p:spPr>
          <a:xfrm>
            <a:off x="3306932" y="5735636"/>
            <a:ext cx="64836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Tämä materiaali on lisensoitu </a:t>
            </a:r>
          </a:p>
          <a:p>
            <a:r>
              <a:rPr lang="fi-FI" dirty="0">
                <a:hlinkClick r:id="rId2"/>
              </a:rPr>
              <a:t>Creative </a:t>
            </a:r>
            <a:r>
              <a:rPr lang="fi-FI" dirty="0" err="1">
                <a:hlinkClick r:id="rId2"/>
              </a:rPr>
              <a:t>Commons</a:t>
            </a:r>
            <a:r>
              <a:rPr lang="fi-FI" dirty="0">
                <a:hlinkClick r:id="rId2"/>
              </a:rPr>
              <a:t> Nimeä-</a:t>
            </a:r>
            <a:r>
              <a:rPr lang="fi-FI" dirty="0" err="1">
                <a:hlinkClick r:id="rId2"/>
              </a:rPr>
              <a:t>JaaSamoin</a:t>
            </a:r>
            <a:r>
              <a:rPr lang="fi-FI" dirty="0">
                <a:hlinkClick r:id="rId2"/>
              </a:rPr>
              <a:t> 4.0 Kansainvälinen -lisenssillä</a:t>
            </a:r>
            <a:r>
              <a:rPr lang="fi-FI" dirty="0"/>
              <a:t>.</a:t>
            </a:r>
          </a:p>
          <a:p>
            <a:endParaRPr lang="fi-FI" dirty="0"/>
          </a:p>
        </p:txBody>
      </p:sp>
      <p:pic>
        <p:nvPicPr>
          <p:cNvPr id="6" name="Kuva 5" descr="KSL-opintokeskuksen logo">
            <a:extLst>
              <a:ext uri="{FF2B5EF4-FFF2-40B4-BE49-F238E27FC236}">
                <a16:creationId xmlns:a16="http://schemas.microsoft.com/office/drawing/2014/main" id="{1B98ABAF-1F41-4152-8D14-A7A246360C9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7787"/>
            <a:ext cx="2595239" cy="86864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Kuva 6" descr="ADEKA-hankkeen logo">
            <a:extLst>
              <a:ext uri="{FF2B5EF4-FFF2-40B4-BE49-F238E27FC236}">
                <a16:creationId xmlns:a16="http://schemas.microsoft.com/office/drawing/2014/main" id="{21EB8DA4-000E-4E68-A12E-D37FEDDAD0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6222" y="547787"/>
            <a:ext cx="3710866" cy="1333301"/>
          </a:xfrm>
          <a:prstGeom prst="rect">
            <a:avLst/>
          </a:prstGeom>
        </p:spPr>
      </p:pic>
      <p:pic>
        <p:nvPicPr>
          <p:cNvPr id="8" name="Kuva 7" descr="Creative Commons BY-SA-lisenssimerkki">
            <a:extLst>
              <a:ext uri="{FF2B5EF4-FFF2-40B4-BE49-F238E27FC236}">
                <a16:creationId xmlns:a16="http://schemas.microsoft.com/office/drawing/2014/main" id="{81C42F01-73D2-4E97-B4F1-8A92F89682A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208" y="5880771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82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3BFF5-C914-4789-9134-27A290855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Työsuojelu – työhyvinvoinnin puolesta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44521A-70C1-478E-888A-285E2E4E7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/>
              <a:t>Kaikilla työntekijöillä on oikeus työsuojeluun</a:t>
            </a:r>
          </a:p>
          <a:p>
            <a:r>
              <a:rPr lang="fi-FI"/>
              <a:t>Työsuojelun alaan kuuluu mm. </a:t>
            </a:r>
          </a:p>
          <a:p>
            <a:pPr lvl="1"/>
            <a:r>
              <a:rPr lang="fi-FI"/>
              <a:t>Työergonomia (työasennot: seisomatyö, istumatyö)</a:t>
            </a:r>
          </a:p>
          <a:p>
            <a:pPr lvl="1"/>
            <a:r>
              <a:rPr lang="fi-FI"/>
              <a:t>Lain mukaiset tauot</a:t>
            </a:r>
          </a:p>
          <a:p>
            <a:pPr lvl="1"/>
            <a:r>
              <a:rPr lang="fi-FI"/>
              <a:t>Työssäjaksaminen</a:t>
            </a:r>
          </a:p>
          <a:p>
            <a:pPr lvl="1"/>
            <a:r>
              <a:rPr lang="fi-FI"/>
              <a:t>Fyysinen turvallisuus työpaikalla (turvavälineet ja –vaatetus, jos työ sitä vaatii)</a:t>
            </a:r>
          </a:p>
          <a:p>
            <a:pPr lvl="1"/>
            <a:r>
              <a:rPr lang="fi-FI"/>
              <a:t>Tasa-arvoinen ja yhdenvertainen kohtelu</a:t>
            </a:r>
          </a:p>
          <a:p>
            <a:pPr lvl="1"/>
            <a:r>
              <a:rPr lang="fi-FI"/>
              <a:t>Kunnolliset ja turvalliset työvälineet</a:t>
            </a:r>
          </a:p>
          <a:p>
            <a:pPr lvl="1"/>
            <a:r>
              <a:rPr lang="fi-FI"/>
              <a:t>Huolehtia, että ketään ei kiusata, häiritä, loukata tai muutoin käyttäydytä asiattomasti</a:t>
            </a:r>
          </a:p>
          <a:p>
            <a:pPr lvl="1"/>
            <a:r>
              <a:rPr lang="fi-FI"/>
              <a:t>Hyvä työilmapiiri</a:t>
            </a:r>
          </a:p>
        </p:txBody>
      </p:sp>
    </p:spTree>
    <p:extLst>
      <p:ext uri="{BB962C8B-B14F-4D97-AF65-F5344CB8AC3E}">
        <p14:creationId xmlns:p14="http://schemas.microsoft.com/office/powerpoint/2010/main" val="2691837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5C114E-2823-475D-AB1D-3A4AD5655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9816"/>
            <a:ext cx="10515600" cy="1325563"/>
          </a:xfrm>
        </p:spPr>
        <p:txBody>
          <a:bodyPr/>
          <a:lstStyle/>
          <a:p>
            <a:r>
              <a:rPr lang="fi-FI"/>
              <a:t>Työsuojelun toimijat työpaikalla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219F71-F107-40D0-9DAF-7938AEB7C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7050"/>
            <a:ext cx="10515600" cy="4823750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Työpaikalla työsuojelusta huolehtivat 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Työsuojeluvaltuutettu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Työsuojelupäällikkö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Työsuojelutoimikunta</a:t>
            </a:r>
          </a:p>
          <a:p>
            <a:pPr marL="457200" lvl="1" indent="0">
              <a:buNone/>
            </a:pPr>
            <a:endParaRPr lang="fi-FI" dirty="0"/>
          </a:p>
          <a:p>
            <a:pPr marL="514350" indent="-514350">
              <a:buFont typeface="+mj-lt"/>
              <a:buAutoNum type="arabicPeriod"/>
            </a:pPr>
            <a:r>
              <a:rPr lang="fi-FI" b="1" dirty="0"/>
              <a:t>Työsuojeluvaltuutettu</a:t>
            </a:r>
            <a:r>
              <a:rPr lang="fi-FI" dirty="0"/>
              <a:t> on työntekijä, jonka valitsemiseen osallistuvat kaikki työntekijät. Hän edustaa kaikkia työntekijöitä. Työsuojeluvaltuutetulla on samantapainen irtisanomissuoja kuin luottamusmiehellä, mikä helpottaa neuvotteluja työnantajan kanssa.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Työsuojelupäällikkö on työnantajan edustaja.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Työsuojelutoimikunta käsittelee työsuojeluasioita. Sen jäsenet edustavat sekä työntekijöitä että työnantajaa. Työsuojeluvaltuutettu on aina työsuojelutoimikunnan jäsen. Kokoukset eivät ole avoimia kaikille, mutta niihin voi saada asioita käsittelyyn työsuojeluvaltuutetun kautta.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62767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2AF6FE-31DE-4891-A85B-004346425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/>
              <a:t>Työelämätapaukset - harjoitus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EF83C8-6032-4E52-9E3C-0089348FE8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fi-FI"/>
          </a:p>
          <a:p>
            <a:endParaRPr lang="fi-FI"/>
          </a:p>
          <a:p>
            <a:r>
              <a:rPr lang="fi-FI"/>
              <a:t>Pohtikaa </a:t>
            </a:r>
            <a:r>
              <a:rPr lang="fi-FI" err="1"/>
              <a:t>Marionin</a:t>
            </a:r>
            <a:r>
              <a:rPr lang="fi-FI"/>
              <a:t>, </a:t>
            </a:r>
            <a:r>
              <a:rPr lang="fi-FI" err="1"/>
              <a:t>Mitjan</a:t>
            </a:r>
            <a:r>
              <a:rPr lang="fi-FI"/>
              <a:t>, </a:t>
            </a:r>
            <a:r>
              <a:rPr lang="fi-FI" err="1"/>
              <a:t>Terrin</a:t>
            </a:r>
            <a:r>
              <a:rPr lang="fi-FI"/>
              <a:t> ja Marin tapauksia pareittain tai pienryhmissä.  </a:t>
            </a:r>
          </a:p>
          <a:p>
            <a:r>
              <a:rPr lang="fi-FI"/>
              <a:t>Voitte myös samalla miettiä, liittyvätkö kunkin tapauksen ongelmat työehtoihin vai työsuojeluun.</a:t>
            </a:r>
          </a:p>
          <a:p>
            <a:pPr marL="0" indent="0">
              <a:buNone/>
            </a:pPr>
            <a:endParaRPr lang="fi-FI"/>
          </a:p>
        </p:txBody>
      </p:sp>
      <p:pic>
        <p:nvPicPr>
          <p:cNvPr id="5" name="Kuva 4" descr="Ajatuskupla">
            <a:extLst>
              <a:ext uri="{FF2B5EF4-FFF2-40B4-BE49-F238E27FC236}">
                <a16:creationId xmlns:a16="http://schemas.microsoft.com/office/drawing/2014/main" id="{98F284CA-712B-4F7D-9DAD-DDB301B4B7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3069" y="681037"/>
            <a:ext cx="2556768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569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363B67-8CBB-4C72-AA4F-01E8B3462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Harjoituksen jälkeen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89EBA5-6C37-4D7C-8310-3962317C0F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Millaista keskustelua kävitte?</a:t>
            </a:r>
          </a:p>
          <a:p>
            <a:r>
              <a:rPr lang="fi-FI" dirty="0"/>
              <a:t>Mitä luulette – keiden ongelmat ratkeavat ja keiden eivät? Mistä päättelette näin?</a:t>
            </a:r>
          </a:p>
          <a:p>
            <a:r>
              <a:rPr lang="fi-FI" dirty="0"/>
              <a:t>Mitkä olivat mielestänne kunkin henkilön suurimmat esteet tilanteensa parantamiseksi?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Kuinka helppoa sinun on ottaa epäkohtia tai vaikeita asioita puheeksi?</a:t>
            </a:r>
          </a:p>
          <a:p>
            <a:r>
              <a:rPr lang="fi-FI" dirty="0"/>
              <a:t>Miksi se on vaikeaa? Onko asioita, jotka voisivat helpottaa puheeksi ottamista?</a:t>
            </a:r>
          </a:p>
        </p:txBody>
      </p:sp>
      <p:pic>
        <p:nvPicPr>
          <p:cNvPr id="5" name="Kuva 4" descr="Lamppu syttyy">
            <a:extLst>
              <a:ext uri="{FF2B5EF4-FFF2-40B4-BE49-F238E27FC236}">
                <a16:creationId xmlns:a16="http://schemas.microsoft.com/office/drawing/2014/main" id="{C255E73B-BDE3-45B9-A2E6-2CF3D888A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26475" y="358381"/>
            <a:ext cx="1339049" cy="1339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6551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B64B39-346A-42B6-9D3C-5D96EE70E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Lopuksi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BEC5411-0C91-4BD0-BDEA-A04CC730F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fi-FI" dirty="0"/>
              <a:t>Työelämän aktiivinen kansalaisuus alkaa siitä, että uskaltaa sanoa ääneen epäkohdista. </a:t>
            </a:r>
          </a:p>
          <a:p>
            <a:r>
              <a:rPr lang="fi-FI" dirty="0"/>
              <a:t>Joskus työnantajan kanssa keskustelu voi riittää. </a:t>
            </a:r>
            <a:endParaRPr lang="fi-FI" dirty="0">
              <a:cs typeface="Calibri"/>
            </a:endParaRPr>
          </a:p>
          <a:p>
            <a:r>
              <a:rPr lang="fi-FI" dirty="0"/>
              <a:t>Vaikeampien tai laajempien ongelmien korjaaminen vaatii yhteisön, joten porukkaan liittyminen on tehokas tapa vaikuttaa ja olla osallinen työelämän kansalaisena.</a:t>
            </a:r>
            <a:endParaRPr lang="fi-FI" dirty="0">
              <a:cs typeface="Calibri"/>
            </a:endParaRPr>
          </a:p>
          <a:p>
            <a:r>
              <a:rPr lang="fi-FI" dirty="0"/>
              <a:t>Jos työelämän aktiivinen kansalaisuus innostaa ottamaan yhä enemmän vastuuta, voi asettua itse ehdolle luottamusmieheksi tai työsuojeluvaltuutetuksi omalla työpaikalla. Tai hakeutua ammattiliittonsa luottamustehtäviin! Työelämä tarvitsee kaikenlaisia aktiivisia kansalaisia. </a:t>
            </a:r>
            <a:endParaRPr lang="fi-FI" dirty="0">
              <a:cs typeface="Calibri"/>
            </a:endParaRPr>
          </a:p>
          <a:p>
            <a:r>
              <a:rPr lang="fi-FI" dirty="0"/>
              <a:t>Jokainen meistä voi olla </a:t>
            </a:r>
            <a:r>
              <a:rPr lang="fi-FI"/>
              <a:t>aktiivinen kansalainen, myös </a:t>
            </a:r>
            <a:r>
              <a:rPr lang="fi-FI" dirty="0"/>
              <a:t>työelämässä.</a:t>
            </a:r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5157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B6D92B-BC09-4DC5-8014-AE29D7A5C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Työ osana elämäämme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B8CD81-9D46-4D35-BBAF-EF1992441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01808"/>
          </a:xfrm>
        </p:spPr>
        <p:txBody>
          <a:bodyPr>
            <a:normAutofit fontScale="92500"/>
          </a:bodyPr>
          <a:lstStyle/>
          <a:p>
            <a:r>
              <a:rPr lang="fi-FI" dirty="0"/>
              <a:t>Monet ihmiset viettävät työpaikalla ison osan arjestaan.</a:t>
            </a:r>
          </a:p>
          <a:p>
            <a:r>
              <a:rPr lang="fi-FI" dirty="0"/>
              <a:t>Työllä on paljon erilaisia merkityksiä ihmisille:</a:t>
            </a:r>
          </a:p>
          <a:p>
            <a:pPr lvl="1"/>
            <a:r>
              <a:rPr lang="fi-FI" dirty="0"/>
              <a:t>Toimeentulo (vuokra, ruoka, sähkö jne.)</a:t>
            </a:r>
          </a:p>
          <a:p>
            <a:pPr lvl="1"/>
            <a:r>
              <a:rPr lang="fi-FI" dirty="0"/>
              <a:t>Sosiaalinen yhteisö, työkaverit</a:t>
            </a:r>
          </a:p>
          <a:p>
            <a:pPr lvl="1"/>
            <a:r>
              <a:rPr lang="fi-FI" dirty="0"/>
              <a:t>Itsensä toteuttaminen</a:t>
            </a:r>
          </a:p>
          <a:p>
            <a:pPr lvl="1"/>
            <a:r>
              <a:rPr lang="fi-FI" dirty="0"/>
              <a:t>Mahdollistaa kivan vapaa-ajan ja harrastukset (työn ja vapaa-ajan tasapaino + raha)</a:t>
            </a:r>
          </a:p>
          <a:p>
            <a:pPr lvl="1"/>
            <a:r>
              <a:rPr lang="fi-FI" dirty="0"/>
              <a:t>Merkityksellisyyden kokemuksia</a:t>
            </a:r>
          </a:p>
          <a:p>
            <a:pPr lvl="1"/>
            <a:r>
              <a:rPr lang="fi-FI" dirty="0"/>
              <a:t>Tarpeellisuuden kokemuksia</a:t>
            </a:r>
          </a:p>
          <a:p>
            <a:pPr lvl="1"/>
            <a:r>
              <a:rPr lang="fi-FI" dirty="0"/>
              <a:t>Hyväksytyksi tulemisen kokemuksia ja kokemusta, että arvostetaan</a:t>
            </a:r>
          </a:p>
          <a:p>
            <a:pPr lvl="1"/>
            <a:endParaRPr lang="fi-FI" dirty="0"/>
          </a:p>
          <a:p>
            <a:pPr marL="457200" lvl="1" indent="0" algn="ctr">
              <a:buNone/>
            </a:pPr>
            <a:endParaRPr lang="fi-FI" dirty="0"/>
          </a:p>
          <a:p>
            <a:pPr marL="457200" lvl="1" indent="0" algn="ctr">
              <a:buNone/>
            </a:pPr>
            <a:r>
              <a:rPr lang="fi-FI" dirty="0"/>
              <a:t>Keksitkö muita merkityksiä, joita työllä voi joillekin ihmisille olla?</a:t>
            </a:r>
          </a:p>
        </p:txBody>
      </p:sp>
      <p:pic>
        <p:nvPicPr>
          <p:cNvPr id="5" name="Kuva 4" descr="Ajatuskupla">
            <a:extLst>
              <a:ext uri="{FF2B5EF4-FFF2-40B4-BE49-F238E27FC236}">
                <a16:creationId xmlns:a16="http://schemas.microsoft.com/office/drawing/2014/main" id="{DD804C0E-6C2E-427B-B15C-1F2D95F1F0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10683" y="564797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06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87BCEF-B565-4FB8-BE80-E590DFD79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Tavoitteena hyvä työelämä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2AC0AF-CBAA-4FE3-B57E-B067C56C8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Aktiivisia kansalaisia tarvitaan myös työpaikoilla, jotta kaikilla olisi hyvä olla töissä ja työllä olisi toivottuja, hyviä vaikutuksia</a:t>
            </a:r>
          </a:p>
          <a:p>
            <a:r>
              <a:rPr lang="fi-FI"/>
              <a:t>Maailmanparannus voi olla myös työelämän parantamista</a:t>
            </a:r>
          </a:p>
          <a:p>
            <a:pPr marL="0" indent="0">
              <a:buNone/>
            </a:pPr>
            <a:endParaRPr lang="fi-FI"/>
          </a:p>
          <a:p>
            <a:r>
              <a:rPr lang="fi-FI"/>
              <a:t>Suomessa ja monessa muussa maassa on tukirakenteita, jotka auttavat aktiivisia kansalaisia työelämän parannustyössä</a:t>
            </a:r>
          </a:p>
          <a:p>
            <a:r>
              <a:rPr lang="fi-FI"/>
              <a:t>Näiden tukirakenteiden ytimessä on yhteisö, joka muodostuu aktiivisista kansalaisista</a:t>
            </a:r>
          </a:p>
          <a:p>
            <a:endParaRPr lang="fi-FI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8838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886464-AE48-4F3B-BAA6-7FDB1EDD6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Ammattiliitto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47722B0-8F13-4F00-BC74-7342FD492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/>
              <a:t>Ammattiliitot luovat hyvää työelämää tuomalla uusia parannuksia ja pitämällä kiinni jo saavutetuista hyvistä asioista ennen muuta työntekijöiden näkökulmasta</a:t>
            </a:r>
          </a:p>
          <a:p>
            <a:r>
              <a:rPr lang="fi-FI"/>
              <a:t>Ammattiliiton työvälineitä ovat esim. neuvotteleminen ja lakot</a:t>
            </a:r>
          </a:p>
          <a:p>
            <a:r>
              <a:rPr lang="fi-FI"/>
              <a:t>Lakon tarkoitus on tehdä näkyväksi jonkun tietyn työn tärkeys ja merkitys ja vaatia sille sen ansaitsema korvaus tai inhimillisemmät työolot – hetkellinen muistutus siitä, millaista yhteiskunnassa olisi, jos ko. työtä eivät nämä ihmiset joka päivä tekisi </a:t>
            </a:r>
          </a:p>
          <a:p>
            <a:r>
              <a:rPr lang="fi-FI"/>
              <a:t>Ammattiliiton voima perustuu yksittäisiin työntekijöihin, jotka liittyvät yhteen ja haluavat olla aktiivisia kansalaisia – mitä enemmän heitä on yhdessä, sitä paremmin liitto voi heidän puolestaan ajaa asioita</a:t>
            </a:r>
          </a:p>
        </p:txBody>
      </p:sp>
    </p:spTree>
    <p:extLst>
      <p:ext uri="{BB962C8B-B14F-4D97-AF65-F5344CB8AC3E}">
        <p14:creationId xmlns:p14="http://schemas.microsoft.com/office/powerpoint/2010/main" val="3058713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E2900A-FD2A-4E8F-808A-FC2D669A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9816"/>
            <a:ext cx="10515600" cy="1325563"/>
          </a:xfrm>
        </p:spPr>
        <p:txBody>
          <a:bodyPr/>
          <a:lstStyle/>
          <a:p>
            <a:r>
              <a:rPr lang="fi-FI" dirty="0"/>
              <a:t>Ammattiliittojen aikaansaannoksia 1/2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A9D9-DA3D-4391-8E8C-D5CE640E1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5379"/>
            <a:ext cx="10515600" cy="4997496"/>
          </a:xfrm>
        </p:spPr>
        <p:txBody>
          <a:bodyPr>
            <a:normAutofit fontScale="70000" lnSpcReduction="20000"/>
          </a:bodyPr>
          <a:lstStyle/>
          <a:p>
            <a:r>
              <a:rPr lang="fi-FI"/>
              <a:t>Lapsityövoiman kieltäminen</a:t>
            </a:r>
          </a:p>
          <a:p>
            <a:r>
              <a:rPr lang="fi-FI"/>
              <a:t>Korvaukset työtapaturmista</a:t>
            </a:r>
          </a:p>
          <a:p>
            <a:r>
              <a:rPr lang="fi-FI"/>
              <a:t>Vuosiloma (kesäloma </a:t>
            </a:r>
            <a:r>
              <a:rPr lang="fi-FI">
                <a:sym typeface="Wingdings" panose="05000000000000000000" pitchFamily="2" charset="2"/>
              </a:rPr>
              <a:t></a:t>
            </a:r>
            <a:r>
              <a:rPr lang="fi-FI"/>
              <a:t>)</a:t>
            </a:r>
          </a:p>
          <a:p>
            <a:r>
              <a:rPr lang="fi-FI"/>
              <a:t>Eläkejärjestelmä (saamme eläkettä työuran jälkeen!)</a:t>
            </a:r>
          </a:p>
          <a:p>
            <a:r>
              <a:rPr lang="fi-FI"/>
              <a:t>Määritelty työaika (aina ei olla töissä)</a:t>
            </a:r>
          </a:p>
          <a:p>
            <a:r>
              <a:rPr lang="fi-FI"/>
              <a:t>Työttömyysturva</a:t>
            </a:r>
          </a:p>
          <a:p>
            <a:r>
              <a:rPr lang="fi-FI"/>
              <a:t>Irtisanomissuoja (työntekijän irtisanomiseen on tiukat säännöt)</a:t>
            </a:r>
          </a:p>
          <a:p>
            <a:r>
              <a:rPr lang="fi-FI"/>
              <a:t>Syrjintäkielto, yhdenvertaisuus- ja tasa-arvovaatimukset</a:t>
            </a:r>
          </a:p>
          <a:p>
            <a:r>
              <a:rPr lang="fi-FI"/>
              <a:t>Minimipalkka, jota pienempää palkkaa ei saa maksaa</a:t>
            </a:r>
          </a:p>
          <a:p>
            <a:r>
              <a:rPr lang="fi-FI"/>
              <a:t>Oikeus pitää sairaslomaa</a:t>
            </a:r>
          </a:p>
          <a:p>
            <a:r>
              <a:rPr lang="fi-FI"/>
              <a:t>Vanhempainvapaa ja oikeus hoitaa sairasta lasta kotona</a:t>
            </a:r>
          </a:p>
          <a:p>
            <a:r>
              <a:rPr lang="fi-FI"/>
              <a:t>Oikeus opintovapaaseen ja vuorotteluvapaaseen</a:t>
            </a:r>
          </a:p>
          <a:p>
            <a:r>
              <a:rPr lang="fi-FI"/>
              <a:t>Työturvallisuusvaatimukset </a:t>
            </a:r>
          </a:p>
          <a:p>
            <a:r>
              <a:rPr lang="fi-FI"/>
              <a:t>Työterveyspalvelut </a:t>
            </a:r>
          </a:p>
        </p:txBody>
      </p:sp>
    </p:spTree>
    <p:extLst>
      <p:ext uri="{BB962C8B-B14F-4D97-AF65-F5344CB8AC3E}">
        <p14:creationId xmlns:p14="http://schemas.microsoft.com/office/powerpoint/2010/main" val="2758998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6E2DAE-30C1-4524-B8A1-67A5456DA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0467"/>
          </a:xfrm>
        </p:spPr>
        <p:txBody>
          <a:bodyPr/>
          <a:lstStyle/>
          <a:p>
            <a:r>
              <a:rPr lang="fi-FI" dirty="0"/>
              <a:t>Ammattiliittojen aikaansaannoksia 2/2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7CE9D4-4D40-4A40-A207-4736504E7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fi-FI" dirty="0"/>
              <a:t>”Suomalainen sopimusjärjestelmä on rakentunut pienien ja subjektiivisten kamppailujen seurauksena. Järjestelmä on syntynyt alhaalta ylöspäin. Vastarinta on rakenteissa.”</a:t>
            </a:r>
          </a:p>
          <a:p>
            <a:pPr marL="0" indent="0" algn="ctr">
              <a:buNone/>
            </a:pPr>
            <a:r>
              <a:rPr lang="fi-FI" i="1" dirty="0"/>
              <a:t>Työelämätutkija Päivi Uljas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2600" dirty="0"/>
              <a:t>Eli: ammattiliitot ovat voineet saada aikaan vain sellaisia uudistuksia ja parannuksia, joita tavalliset työntekijät ovat vaatineet ja olleet valmiita aktiiviseen kansalaisuuteen niiden puolesta. </a:t>
            </a:r>
          </a:p>
          <a:p>
            <a:pPr marL="0" indent="0">
              <a:buNone/>
            </a:pPr>
            <a:r>
              <a:rPr lang="fi-FI" sz="2600" dirty="0"/>
              <a:t>Lomia, työaikaa, irtisanomissuojaa jne. ei ole ollut ennen kuin niiden puolesta taisteltiin: neuvoteltiin ja lakkoiltiin. Ne eivät ole edelleenkään itsestäänselvyyksiä, vaan ne voidaan ottaa pois ja palata aikaan ennen näitä sopimuksia, jos niiden puolta ei jatkuvasti pidetä.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26498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038A26-BAD6-449E-A391-A10F81E2A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310" y="486424"/>
            <a:ext cx="5823857" cy="903838"/>
          </a:xfrm>
        </p:spPr>
        <p:txBody>
          <a:bodyPr/>
          <a:lstStyle/>
          <a:p>
            <a:r>
              <a:rPr lang="fi-FI" dirty="0"/>
              <a:t>Pohdintatehtävä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7850D1-E8A1-41D5-8130-946A6B6F3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Onko sinulla omia kokemuksia työpaikoilta asioista, jotka eivät ole olleet hyvin? Minkälaisia? Tai oletko kuullut tuttavilta asioista, jotka eivät ole tuntuneet hyviltä tai oikeudenmukaisilta?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Mihin pitäisi mielestänne nyt tarttua, mitä asioita parantaa työntekijöiden yhteistyöllä? Mikä olisi paras mahdollinen tilanne?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Mitä parhaaseen mahdolliseen tilanteeseen pääseminen vaatisi?</a:t>
            </a:r>
          </a:p>
          <a:p>
            <a:pPr marL="0" indent="0">
              <a:buNone/>
            </a:pPr>
            <a:endParaRPr lang="fi-FI" dirty="0"/>
          </a:p>
          <a:p>
            <a:pPr marL="0" indent="0" algn="ctr">
              <a:buNone/>
            </a:pPr>
            <a:r>
              <a:rPr lang="fi-FI" b="1" dirty="0"/>
              <a:t>Maailma – ja työelämä – voi aina olla vieläkin parempi!</a:t>
            </a:r>
          </a:p>
        </p:txBody>
      </p:sp>
      <p:pic>
        <p:nvPicPr>
          <p:cNvPr id="5" name="Kuva 4" descr="Ajatuskupla">
            <a:extLst>
              <a:ext uri="{FF2B5EF4-FFF2-40B4-BE49-F238E27FC236}">
                <a16:creationId xmlns:a16="http://schemas.microsoft.com/office/drawing/2014/main" id="{DF509E81-4050-4A90-ACD1-967B7527EC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24200" y="365125"/>
            <a:ext cx="2290439" cy="131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097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3E4C7B-CF7F-47EF-95EF-8E138FCEF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Luottamusmies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0AB14A-6904-437B-A179-C967344D3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95276"/>
          </a:xfrm>
        </p:spPr>
        <p:txBody>
          <a:bodyPr>
            <a:normAutofit lnSpcReduction="10000"/>
          </a:bodyPr>
          <a:lstStyle/>
          <a:p>
            <a:r>
              <a:rPr lang="fi-FI" dirty="0"/>
              <a:t>Luottamusmies on ammattiliiton edustaja työpaikalla. Hän neuvoo ja tukee työntekijöitä, jotka kuuluvat ammattiliittoon. </a:t>
            </a:r>
          </a:p>
          <a:p>
            <a:r>
              <a:rPr lang="fi-FI" dirty="0"/>
              <a:t>Hän on työntekijöiden  keskuudestaan valitsema – hän on siis työntekijä, kuten kaikki muutkin</a:t>
            </a:r>
          </a:p>
          <a:p>
            <a:r>
              <a:rPr lang="fi-FI" dirty="0"/>
              <a:t>Huolehtii siitä, että työntekijöitä kohdellaan oikeudenmukaisesti ja tasa-arvoisesti työpaikalla </a:t>
            </a:r>
          </a:p>
          <a:p>
            <a:r>
              <a:rPr lang="fi-FI" dirty="0"/>
              <a:t>Valvoo, että säädöksiä noudatetaan työpaikalla ja puuttuu ongelmatilanteisiin</a:t>
            </a:r>
          </a:p>
          <a:p>
            <a:r>
              <a:rPr lang="fi-FI" dirty="0" err="1"/>
              <a:t>Luottamusmiehenllä</a:t>
            </a:r>
            <a:r>
              <a:rPr lang="fi-FI" dirty="0"/>
              <a:t> on muita työntekijöitä suurempi suoja esim. irtisanomista vastaan ja siksi hänen on turvallisempaa edustaa työntekijöitä ja neuvotella työnantajan kanssa ongelmatilanteissa</a:t>
            </a:r>
          </a:p>
        </p:txBody>
      </p:sp>
    </p:spTree>
    <p:extLst>
      <p:ext uri="{BB962C8B-B14F-4D97-AF65-F5344CB8AC3E}">
        <p14:creationId xmlns:p14="http://schemas.microsoft.com/office/powerpoint/2010/main" val="2203270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B450B2-2C6A-45FC-92D4-B67FC4182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Työpaikan ammattiosasto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522E99-BD93-4C0F-A6A0-B3469AE16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57420"/>
          </a:xfrm>
        </p:spPr>
        <p:txBody>
          <a:bodyPr>
            <a:normAutofit lnSpcReduction="10000"/>
          </a:bodyPr>
          <a:lstStyle/>
          <a:p>
            <a:r>
              <a:rPr lang="fi-FI"/>
              <a:t>Ammattiosasto on ammattiliiton toimintaa työpaikalla</a:t>
            </a:r>
          </a:p>
          <a:p>
            <a:r>
              <a:rPr lang="fi-FI"/>
              <a:t>Ammattiosastoon voivat liittyä kaikki työntekijät, jotka kuuluvat ammattiliittoon</a:t>
            </a:r>
          </a:p>
          <a:p>
            <a:r>
              <a:rPr lang="fi-FI"/>
              <a:t>Ammattiosasto valitsee luottamusmiehen ja toimii hänen tukenaan</a:t>
            </a:r>
          </a:p>
          <a:p>
            <a:r>
              <a:rPr lang="fi-FI"/>
              <a:t>Ammattiosastossa yksittäiset työntekijät voivat tuoda esiin työnsä epäkohtia ja saada tukea muilta työntekijöiltä</a:t>
            </a:r>
          </a:p>
          <a:p>
            <a:r>
              <a:rPr lang="fi-FI"/>
              <a:t>Ammattiosasto huolehtii työntekijöiden lain mukaisesta ja oikeudenmukaisesta kohtelusta</a:t>
            </a:r>
          </a:p>
          <a:p>
            <a:r>
              <a:rPr lang="fi-FI"/>
              <a:t>Luottamusmies voi viedä ammattiosastossa esiin tulleet asiat edelleen työnantajalle ja neuvotella niistä</a:t>
            </a:r>
          </a:p>
        </p:txBody>
      </p:sp>
    </p:spTree>
    <p:extLst>
      <p:ext uri="{BB962C8B-B14F-4D97-AF65-F5344CB8AC3E}">
        <p14:creationId xmlns:p14="http://schemas.microsoft.com/office/powerpoint/2010/main" val="1024366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84BEF68F661A6479049C17C219950B5" ma:contentTypeVersion="11" ma:contentTypeDescription="Luo uusi asiakirja." ma:contentTypeScope="" ma:versionID="7690f33a276c5455eda69b7f23856af6">
  <xsd:schema xmlns:xsd="http://www.w3.org/2001/XMLSchema" xmlns:xs="http://www.w3.org/2001/XMLSchema" xmlns:p="http://schemas.microsoft.com/office/2006/metadata/properties" xmlns:ns3="9385a02a-fd7a-48bd-bde8-d13982fce7fa" xmlns:ns4="27d53ff6-8235-4ad9-920e-66c951fa61df" targetNamespace="http://schemas.microsoft.com/office/2006/metadata/properties" ma:root="true" ma:fieldsID="3479e3ed1c36b14365c682c926a958d1" ns3:_="" ns4:_="">
    <xsd:import namespace="9385a02a-fd7a-48bd-bde8-d13982fce7fa"/>
    <xsd:import namespace="27d53ff6-8235-4ad9-920e-66c951fa61d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85a02a-fd7a-48bd-bde8-d13982fce7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d53ff6-8235-4ad9-920e-66c951fa61d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310CE1-2B00-4E46-874E-C194DD97C05E}">
  <ds:schemaRefs>
    <ds:schemaRef ds:uri="http://purl.org/dc/elements/1.1/"/>
    <ds:schemaRef ds:uri="http://www.w3.org/XML/1998/namespace"/>
    <ds:schemaRef ds:uri="http://schemas.microsoft.com/office/2006/metadata/properties"/>
    <ds:schemaRef ds:uri="27d53ff6-8235-4ad9-920e-66c951fa61df"/>
    <ds:schemaRef ds:uri="9385a02a-fd7a-48bd-bde8-d13982fce7f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E330D4E-5A24-4CD4-B186-C51912B02C6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CDBBD2-7336-436D-BBF5-9965562E21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85a02a-fd7a-48bd-bde8-d13982fce7fa"/>
    <ds:schemaRef ds:uri="27d53ff6-8235-4ad9-920e-66c951fa61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901</Words>
  <Application>Microsoft Office PowerPoint</Application>
  <PresentationFormat>Laajakuva</PresentationFormat>
  <Paragraphs>110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Office-teema</vt:lpstr>
      <vt:lpstr>Työelämän aktiivinen kansalaisuus</vt:lpstr>
      <vt:lpstr>Työ osana elämäämme</vt:lpstr>
      <vt:lpstr>Tavoitteena hyvä työelämä</vt:lpstr>
      <vt:lpstr>Ammattiliitto</vt:lpstr>
      <vt:lpstr>Ammattiliittojen aikaansaannoksia 1/2</vt:lpstr>
      <vt:lpstr>Ammattiliittojen aikaansaannoksia 2/2</vt:lpstr>
      <vt:lpstr>Pohdintatehtävä</vt:lpstr>
      <vt:lpstr>Luottamusmies</vt:lpstr>
      <vt:lpstr>Työpaikan ammattiosasto</vt:lpstr>
      <vt:lpstr>Työsuojelu – työhyvinvoinnin puolesta</vt:lpstr>
      <vt:lpstr>Työsuojelun toimijat työpaikalla</vt:lpstr>
      <vt:lpstr>Työelämätapaukset - harjoitus</vt:lpstr>
      <vt:lpstr>Harjoituksen jälkeen</vt:lpstr>
      <vt:lpstr>Lopuksi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Työelämän aktiivinen kansalaisuus</dc:title>
  <dc:creator>Anna Kirstinä</dc:creator>
  <cp:lastModifiedBy>Mari Tapio</cp:lastModifiedBy>
  <cp:revision>4</cp:revision>
  <dcterms:created xsi:type="dcterms:W3CDTF">2020-04-23T07:21:19Z</dcterms:created>
  <dcterms:modified xsi:type="dcterms:W3CDTF">2020-04-29T05:42:50Z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0x010100C84BEF68F661A6479049C17C219950B5</vt:lpwstr>
  </property>
</Properties>
</file>