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7" r:id="rId7"/>
    <p:sldId id="260" r:id="rId8"/>
    <p:sldId id="261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876424" y="548641"/>
            <a:ext cx="8791575" cy="1538344"/>
          </a:xfrm>
        </p:spPr>
        <p:txBody>
          <a:bodyPr/>
          <a:lstStyle/>
          <a:p>
            <a:r>
              <a:rPr lang="fi-FI" b="1" dirty="0">
                <a:solidFill>
                  <a:schemeClr val="bg2"/>
                </a:solidFill>
                <a:latin typeface="Algerian" panose="04020705040A02060702" pitchFamily="82" charset="0"/>
              </a:rPr>
              <a:t>Työturvallisuusohje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sz="8000" b="1" dirty="0" smtClean="0">
                <a:solidFill>
                  <a:schemeClr val="bg1"/>
                </a:solidFill>
                <a:latin typeface="Jokerman" panose="04090605060D06020702" pitchFamily="82" charset="0"/>
              </a:rPr>
              <a:t>pyörösaha</a:t>
            </a:r>
            <a:endParaRPr lang="fi-FI" sz="8000" b="1" dirty="0">
              <a:solidFill>
                <a:schemeClr val="bg1"/>
              </a:solidFill>
              <a:latin typeface="Jokerman" panose="04090605060D06020702" pitchFamily="82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4272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23653" y="618518"/>
            <a:ext cx="8723758" cy="1478570"/>
          </a:xfrm>
        </p:spPr>
        <p:txBody>
          <a:bodyPr/>
          <a:lstStyle/>
          <a:p>
            <a:r>
              <a:rPr lang="fi-FI" b="1" dirty="0" smtClean="0">
                <a:solidFill>
                  <a:schemeClr val="bg1"/>
                </a:solidFill>
              </a:rPr>
              <a:t>Käytettävät suojavälineet</a:t>
            </a:r>
            <a:endParaRPr lang="fi-FI" b="1" dirty="0">
              <a:solidFill>
                <a:schemeClr val="bg1"/>
              </a:solidFill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74" y="2023452"/>
            <a:ext cx="6687795" cy="4441894"/>
          </a:xfrm>
        </p:spPr>
      </p:pic>
      <p:sp>
        <p:nvSpPr>
          <p:cNvPr id="5" name="Nuoli oikealle 4"/>
          <p:cNvSpPr/>
          <p:nvPr/>
        </p:nvSpPr>
        <p:spPr>
          <a:xfrm>
            <a:off x="1893346" y="4722606"/>
            <a:ext cx="1344168" cy="5922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Suojalasit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6" name="Nuoli vasemmalle 5"/>
          <p:cNvSpPr/>
          <p:nvPr/>
        </p:nvSpPr>
        <p:spPr>
          <a:xfrm>
            <a:off x="8692179" y="4098663"/>
            <a:ext cx="1796527" cy="6239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Kuulosuojaimet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7" name="Kuvaselitenuoli alas 6"/>
          <p:cNvSpPr/>
          <p:nvPr/>
        </p:nvSpPr>
        <p:spPr>
          <a:xfrm>
            <a:off x="3905026" y="2969110"/>
            <a:ext cx="1312433" cy="53291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Suojatakki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69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 smtClean="0">
                <a:solidFill>
                  <a:schemeClr val="bg1"/>
                </a:solidFill>
              </a:rPr>
              <a:t>Toimet sahauksen jälkeen</a:t>
            </a:r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3200" b="1" dirty="0" smtClean="0">
                <a:solidFill>
                  <a:schemeClr val="bg1"/>
                </a:solidFill>
              </a:rPr>
              <a:t>Sammuta kone.</a:t>
            </a:r>
          </a:p>
          <a:p>
            <a:r>
              <a:rPr lang="fi-FI" sz="3200" b="1" dirty="0" smtClean="0">
                <a:solidFill>
                  <a:schemeClr val="bg1"/>
                </a:solidFill>
              </a:rPr>
              <a:t>Puhdista kone.</a:t>
            </a:r>
          </a:p>
          <a:p>
            <a:r>
              <a:rPr lang="fi-FI" sz="3200" b="1" dirty="0" smtClean="0">
                <a:solidFill>
                  <a:schemeClr val="bg1"/>
                </a:solidFill>
              </a:rPr>
              <a:t>Poista jätepalat.</a:t>
            </a:r>
          </a:p>
          <a:p>
            <a:r>
              <a:rPr lang="fi-FI" sz="3200" b="1" dirty="0" smtClean="0">
                <a:solidFill>
                  <a:schemeClr val="bg1"/>
                </a:solidFill>
              </a:rPr>
              <a:t>Vie jäljelle jäänyt lauta/lankku varastoon.</a:t>
            </a:r>
            <a:endParaRPr lang="fi-FI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55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</a:rPr>
              <a:t>LÄHTEET:</a:t>
            </a:r>
          </a:p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</a:rPr>
              <a:t>Jaana </a:t>
            </a:r>
            <a:r>
              <a:rPr lang="fi-FI" dirty="0" err="1">
                <a:solidFill>
                  <a:schemeClr val="bg1"/>
                </a:solidFill>
              </a:rPr>
              <a:t>Inki</a:t>
            </a:r>
            <a:r>
              <a:rPr lang="fi-FI" dirty="0">
                <a:solidFill>
                  <a:schemeClr val="bg1"/>
                </a:solidFill>
              </a:rPr>
              <a:t>, Eila Lindfors, Jaakko </a:t>
            </a:r>
            <a:r>
              <a:rPr lang="fi-FI" dirty="0" err="1">
                <a:solidFill>
                  <a:schemeClr val="bg1"/>
                </a:solidFill>
              </a:rPr>
              <a:t>Sohlo</a:t>
            </a:r>
            <a:r>
              <a:rPr lang="fi-FI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fi-FI" sz="3200" dirty="0">
                <a:solidFill>
                  <a:schemeClr val="bg1"/>
                </a:solidFill>
              </a:rPr>
              <a:t>Käsityön työturvallisuusopas, opetushallitus 2012</a:t>
            </a:r>
          </a:p>
          <a:p>
            <a:pPr marL="0" indent="0">
              <a:buNone/>
            </a:pPr>
            <a:endParaRPr lang="fi-FI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</a:rPr>
              <a:t>KUVAT:</a:t>
            </a:r>
          </a:p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</a:rPr>
              <a:t>Veli-Matti Kukkola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1784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613647"/>
          </a:xfrm>
        </p:spPr>
        <p:txBody>
          <a:bodyPr/>
          <a:lstStyle/>
          <a:p>
            <a:r>
              <a:rPr lang="fi-FI" dirty="0" smtClean="0">
                <a:solidFill>
                  <a:schemeClr val="bg1"/>
                </a:solidFill>
              </a:rPr>
              <a:t>	</a:t>
            </a:r>
            <a:r>
              <a:rPr lang="fi-FI" b="1" dirty="0" smtClean="0">
                <a:solidFill>
                  <a:schemeClr val="bg1"/>
                </a:solidFill>
              </a:rPr>
              <a:t>Pyörösahan hallintalaitteet</a:t>
            </a:r>
            <a:endParaRPr lang="fi-FI" b="1" dirty="0">
              <a:solidFill>
                <a:schemeClr val="bg1"/>
              </a:solidFill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221" y="1258645"/>
            <a:ext cx="7823105" cy="5195943"/>
          </a:xfrm>
        </p:spPr>
      </p:pic>
      <p:sp>
        <p:nvSpPr>
          <p:cNvPr id="5" name="Nuoli oikealle 4"/>
          <p:cNvSpPr/>
          <p:nvPr/>
        </p:nvSpPr>
        <p:spPr>
          <a:xfrm>
            <a:off x="1366221" y="3001382"/>
            <a:ext cx="1580835" cy="548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Liukupöytä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6" name="Nuoli oikealle 5"/>
          <p:cNvSpPr/>
          <p:nvPr/>
        </p:nvSpPr>
        <p:spPr>
          <a:xfrm>
            <a:off x="1263753" y="3722146"/>
            <a:ext cx="3366605" cy="570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Tuki levyjen sahausta varten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7" name="Nuoli vasemmalle 6"/>
          <p:cNvSpPr/>
          <p:nvPr/>
        </p:nvSpPr>
        <p:spPr>
          <a:xfrm rot="20519561">
            <a:off x="6132753" y="2101591"/>
            <a:ext cx="1452284" cy="5599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Yläsuojus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8" name="Nuoli vasemmalle 7"/>
          <p:cNvSpPr/>
          <p:nvPr/>
        </p:nvSpPr>
        <p:spPr>
          <a:xfrm>
            <a:off x="7661865" y="2544454"/>
            <a:ext cx="1645633" cy="4569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Halkaisuohjain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9" name="Nuoli vasemmalle 8"/>
          <p:cNvSpPr/>
          <p:nvPr/>
        </p:nvSpPr>
        <p:spPr>
          <a:xfrm>
            <a:off x="7446425" y="4378363"/>
            <a:ext cx="1861073" cy="5486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Katkaisuohjain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0" name="Nuoli vasemmalle 9"/>
          <p:cNvSpPr/>
          <p:nvPr/>
        </p:nvSpPr>
        <p:spPr>
          <a:xfrm>
            <a:off x="7796047" y="2962924"/>
            <a:ext cx="1756744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Katkaisurajoitin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1" name="Nuoli oikealle 10"/>
          <p:cNvSpPr/>
          <p:nvPr/>
        </p:nvSpPr>
        <p:spPr>
          <a:xfrm rot="20625955">
            <a:off x="4403768" y="4632129"/>
            <a:ext cx="126886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Kelkka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2" name="Kuvaselitenuoli ylös 11"/>
          <p:cNvSpPr/>
          <p:nvPr/>
        </p:nvSpPr>
        <p:spPr>
          <a:xfrm>
            <a:off x="5764317" y="3060960"/>
            <a:ext cx="660190" cy="376245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Terä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4" name="Nuoli oikealle 13"/>
          <p:cNvSpPr/>
          <p:nvPr/>
        </p:nvSpPr>
        <p:spPr>
          <a:xfrm>
            <a:off x="4272919" y="2837333"/>
            <a:ext cx="1246105" cy="4034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Jakoveitsi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37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41413" y="-75305"/>
            <a:ext cx="9905998" cy="1570617"/>
          </a:xfrm>
        </p:spPr>
        <p:txBody>
          <a:bodyPr/>
          <a:lstStyle/>
          <a:p>
            <a:r>
              <a:rPr lang="fi-FI" b="1" dirty="0" smtClean="0">
                <a:solidFill>
                  <a:schemeClr val="bg1"/>
                </a:solidFill>
              </a:rPr>
              <a:t>Toimet ennen sahausta</a:t>
            </a:r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41412" y="1043492"/>
            <a:ext cx="9905999" cy="5540188"/>
          </a:xfrm>
        </p:spPr>
        <p:txBody>
          <a:bodyPr>
            <a:noAutofit/>
          </a:bodyPr>
          <a:lstStyle/>
          <a:p>
            <a:r>
              <a:rPr lang="fi-FI" sz="2600" b="1" dirty="0" smtClean="0">
                <a:solidFill>
                  <a:schemeClr val="bg1"/>
                </a:solidFill>
              </a:rPr>
              <a:t>Tarkista</a:t>
            </a:r>
            <a:r>
              <a:rPr lang="fi-FI" sz="2600" dirty="0" smtClean="0">
                <a:solidFill>
                  <a:schemeClr val="bg1"/>
                </a:solidFill>
              </a:rPr>
              <a:t>, että </a:t>
            </a:r>
            <a:r>
              <a:rPr lang="fi-FI" sz="2600" b="1" dirty="0" smtClean="0">
                <a:solidFill>
                  <a:schemeClr val="bg1"/>
                </a:solidFill>
              </a:rPr>
              <a:t>jakoveitsi</a:t>
            </a:r>
            <a:r>
              <a:rPr lang="fi-FI" sz="2600" dirty="0" smtClean="0">
                <a:solidFill>
                  <a:schemeClr val="bg1"/>
                </a:solidFill>
              </a:rPr>
              <a:t> on tiukasti kiinnitetty 3 mm etäisyydelle hampaiden kärjistä ja jakoveitsen kärki asettuu terän ulkokehän tasolle tai sen yläpuolelle. Jakoveitsen paksuus on terärungon paksuuden ja teräpalan leveyden keskiarvo.</a:t>
            </a:r>
          </a:p>
          <a:p>
            <a:r>
              <a:rPr lang="fi-FI" sz="2600" b="1" dirty="0" smtClean="0">
                <a:solidFill>
                  <a:schemeClr val="bg1"/>
                </a:solidFill>
              </a:rPr>
              <a:t>Katso, että suojalaitteet ovat paikoillaan</a:t>
            </a:r>
            <a:r>
              <a:rPr lang="fi-FI" sz="2600" dirty="0" smtClean="0">
                <a:solidFill>
                  <a:schemeClr val="bg1"/>
                </a:solidFill>
              </a:rPr>
              <a:t>.</a:t>
            </a:r>
          </a:p>
          <a:p>
            <a:r>
              <a:rPr lang="fi-FI" sz="2600" b="1" dirty="0" smtClean="0">
                <a:solidFill>
                  <a:schemeClr val="bg1"/>
                </a:solidFill>
              </a:rPr>
              <a:t>Säädä terän korkeus ja yläsuojus työkappaleen mukaan</a:t>
            </a:r>
            <a:r>
              <a:rPr lang="fi-FI" sz="2600" dirty="0" smtClean="0">
                <a:solidFill>
                  <a:schemeClr val="bg1"/>
                </a:solidFill>
              </a:rPr>
              <a:t>. Yläsuojuksen maksimietäisyys on 8 mm työkappaleesta.</a:t>
            </a:r>
          </a:p>
          <a:p>
            <a:r>
              <a:rPr lang="fi-FI" sz="2600" b="1" dirty="0" smtClean="0">
                <a:solidFill>
                  <a:schemeClr val="bg1"/>
                </a:solidFill>
              </a:rPr>
              <a:t>Varmistu, ettei kukaan oleskele sahauslinjan takana</a:t>
            </a:r>
            <a:r>
              <a:rPr lang="fi-FI" sz="2600" dirty="0" smtClean="0">
                <a:solidFill>
                  <a:schemeClr val="bg1"/>
                </a:solidFill>
              </a:rPr>
              <a:t>. Älä itse asetu sahauslinjalle.</a:t>
            </a:r>
          </a:p>
          <a:p>
            <a:r>
              <a:rPr lang="fi-FI" sz="2600" b="1" dirty="0" smtClean="0">
                <a:solidFill>
                  <a:schemeClr val="bg1"/>
                </a:solidFill>
              </a:rPr>
              <a:t>Käytä työntökahvaa</a:t>
            </a:r>
            <a:r>
              <a:rPr lang="fi-FI" sz="2600" dirty="0" smtClean="0">
                <a:solidFill>
                  <a:schemeClr val="bg1"/>
                </a:solidFill>
              </a:rPr>
              <a:t>.</a:t>
            </a:r>
            <a:endParaRPr lang="fi-FI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392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73336" y="94004"/>
            <a:ext cx="10574075" cy="1654198"/>
          </a:xfrm>
        </p:spPr>
        <p:txBody>
          <a:bodyPr/>
          <a:lstStyle/>
          <a:p>
            <a:r>
              <a:rPr lang="fi-FI" b="1" dirty="0" smtClean="0">
                <a:solidFill>
                  <a:schemeClr val="bg1"/>
                </a:solidFill>
              </a:rPr>
              <a:t>Pyörösahan hallintalaitteet</a:t>
            </a:r>
            <a:endParaRPr lang="fi-FI" b="1" dirty="0">
              <a:solidFill>
                <a:schemeClr val="bg1"/>
              </a:solidFill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6" y="1851780"/>
            <a:ext cx="5366963" cy="3564625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051" y="1870983"/>
            <a:ext cx="5365386" cy="3563577"/>
          </a:xfrm>
          <a:prstGeom prst="rect">
            <a:avLst/>
          </a:prstGeom>
        </p:spPr>
      </p:pic>
      <p:sp>
        <p:nvSpPr>
          <p:cNvPr id="6" name="Nuoli vasemmalle 5"/>
          <p:cNvSpPr/>
          <p:nvPr/>
        </p:nvSpPr>
        <p:spPr>
          <a:xfrm rot="20041339">
            <a:off x="5239249" y="2136382"/>
            <a:ext cx="3330572" cy="9383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Käynnistys hienosahausterälle</a:t>
            </a:r>
          </a:p>
          <a:p>
            <a:pPr algn="ctr"/>
            <a:r>
              <a:rPr lang="fi-FI" dirty="0" smtClean="0">
                <a:solidFill>
                  <a:schemeClr val="bg1"/>
                </a:solidFill>
              </a:rPr>
              <a:t> (ei käytössä)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7" name="Nuoli vasemmalle 6"/>
          <p:cNvSpPr/>
          <p:nvPr/>
        </p:nvSpPr>
        <p:spPr>
          <a:xfrm>
            <a:off x="9703379" y="4085734"/>
            <a:ext cx="2402948" cy="94842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Terän kallistuksen säätö 0 – 45 astetta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8" name="Nuoli vasemmalle 7"/>
          <p:cNvSpPr/>
          <p:nvPr/>
        </p:nvSpPr>
        <p:spPr>
          <a:xfrm>
            <a:off x="10922608" y="3480450"/>
            <a:ext cx="973586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Lukitus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9" name="Nuoli oikealle 8"/>
          <p:cNvSpPr/>
          <p:nvPr/>
        </p:nvSpPr>
        <p:spPr>
          <a:xfrm rot="19980601">
            <a:off x="4974066" y="4509442"/>
            <a:ext cx="1842941" cy="626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 smtClean="0">
                <a:solidFill>
                  <a:schemeClr val="bg1"/>
                </a:solidFill>
              </a:rPr>
              <a:t>Hätä – SEIS </a:t>
            </a:r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10" name="Kuvaselitenuoli alas 9"/>
          <p:cNvSpPr/>
          <p:nvPr/>
        </p:nvSpPr>
        <p:spPr>
          <a:xfrm>
            <a:off x="3722883" y="2502399"/>
            <a:ext cx="1237302" cy="50561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 smtClean="0">
                <a:solidFill>
                  <a:schemeClr val="bg1"/>
                </a:solidFill>
              </a:rPr>
              <a:t>Käynnistys</a:t>
            </a:r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11" name="Kuvaselitenuoli ylös 10"/>
          <p:cNvSpPr/>
          <p:nvPr/>
        </p:nvSpPr>
        <p:spPr>
          <a:xfrm>
            <a:off x="4215723" y="3634093"/>
            <a:ext cx="1113589" cy="451641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 smtClean="0">
                <a:solidFill>
                  <a:schemeClr val="bg1"/>
                </a:solidFill>
              </a:rPr>
              <a:t>Pysäytys</a:t>
            </a:r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12" name="Nuoli oikealle 11"/>
          <p:cNvSpPr/>
          <p:nvPr/>
        </p:nvSpPr>
        <p:spPr>
          <a:xfrm rot="19922610">
            <a:off x="6201695" y="4385435"/>
            <a:ext cx="1972591" cy="603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ON/OFF - kytkin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3" name="Kuvaselitenuoli ylös 12"/>
          <p:cNvSpPr/>
          <p:nvPr/>
        </p:nvSpPr>
        <p:spPr>
          <a:xfrm>
            <a:off x="957430" y="4740713"/>
            <a:ext cx="2109236" cy="48084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Terän korkeussäätö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5" name="Vuokaaviosymboli: Vaihtoehtoinen käsittely 14"/>
          <p:cNvSpPr/>
          <p:nvPr/>
        </p:nvSpPr>
        <p:spPr>
          <a:xfrm>
            <a:off x="595774" y="5773291"/>
            <a:ext cx="7239897" cy="67590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Käynnistys: Tarkista kevyesti kieräyttäen, että hätä – SEIS – painike on ”ulkona”. Käännä ON/OFF – kytkin asentoon 1. Paina käynnistyspainiketta.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593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366221" y="-215152"/>
            <a:ext cx="9681190" cy="1463040"/>
          </a:xfrm>
        </p:spPr>
        <p:txBody>
          <a:bodyPr/>
          <a:lstStyle/>
          <a:p>
            <a:r>
              <a:rPr lang="fi-FI" b="1" dirty="0" smtClean="0">
                <a:solidFill>
                  <a:schemeClr val="bg1"/>
                </a:solidFill>
              </a:rPr>
              <a:t>Pyörösahaus</a:t>
            </a:r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41412" y="785307"/>
            <a:ext cx="9905999" cy="6072693"/>
          </a:xfrm>
        </p:spPr>
        <p:txBody>
          <a:bodyPr>
            <a:noAutofit/>
          </a:bodyPr>
          <a:lstStyle/>
          <a:p>
            <a:r>
              <a:rPr lang="fi-FI" sz="3000" b="1" dirty="0" smtClean="0">
                <a:solidFill>
                  <a:schemeClr val="bg1"/>
                </a:solidFill>
              </a:rPr>
              <a:t>Ota</a:t>
            </a:r>
            <a:r>
              <a:rPr lang="fi-FI" sz="3000" dirty="0" smtClean="0">
                <a:solidFill>
                  <a:schemeClr val="bg1"/>
                </a:solidFill>
              </a:rPr>
              <a:t> sellainen </a:t>
            </a:r>
            <a:r>
              <a:rPr lang="fi-FI" sz="3000" b="1" dirty="0" smtClean="0">
                <a:solidFill>
                  <a:schemeClr val="bg1"/>
                </a:solidFill>
              </a:rPr>
              <a:t>tukeva seisoma-asento</a:t>
            </a:r>
            <a:r>
              <a:rPr lang="fi-FI" sz="3000" dirty="0" smtClean="0">
                <a:solidFill>
                  <a:schemeClr val="bg1"/>
                </a:solidFill>
              </a:rPr>
              <a:t>, että pystyt työntämään koko kappaleen terän ohi asentoa muuttamatta.</a:t>
            </a:r>
          </a:p>
          <a:p>
            <a:r>
              <a:rPr lang="fi-FI" sz="3000" dirty="0" smtClean="0">
                <a:solidFill>
                  <a:schemeClr val="bg1"/>
                </a:solidFill>
              </a:rPr>
              <a:t>Sovita työntökahva pitävästi työkappaleeseen.</a:t>
            </a:r>
          </a:p>
          <a:p>
            <a:r>
              <a:rPr lang="fi-FI" sz="3000" b="1" dirty="0" smtClean="0">
                <a:solidFill>
                  <a:schemeClr val="bg1"/>
                </a:solidFill>
              </a:rPr>
              <a:t>Paina työkappaletta tiiviisti koneen pöytää ja ohjainta vasten.</a:t>
            </a:r>
          </a:p>
          <a:p>
            <a:r>
              <a:rPr lang="fi-FI" sz="3000" b="1" dirty="0" smtClean="0">
                <a:solidFill>
                  <a:schemeClr val="bg1"/>
                </a:solidFill>
              </a:rPr>
              <a:t>Käytä silmä- ja kuulosuojaimia.</a:t>
            </a:r>
          </a:p>
          <a:p>
            <a:r>
              <a:rPr lang="fi-FI" sz="3000" b="1" dirty="0" smtClean="0">
                <a:solidFill>
                  <a:schemeClr val="bg1"/>
                </a:solidFill>
              </a:rPr>
              <a:t>Älä vie käsiäsi lähelle terää</a:t>
            </a:r>
            <a:r>
              <a:rPr lang="fi-FI" sz="3000" dirty="0" smtClean="0">
                <a:solidFill>
                  <a:schemeClr val="bg1"/>
                </a:solidFill>
              </a:rPr>
              <a:t>, käytä työntökahvaa/</a:t>
            </a:r>
            <a:r>
              <a:rPr lang="fi-FI" sz="3000" dirty="0">
                <a:solidFill>
                  <a:schemeClr val="bg1"/>
                </a:solidFill>
              </a:rPr>
              <a:t>-</a:t>
            </a:r>
            <a:r>
              <a:rPr lang="fi-FI" sz="3000" dirty="0" smtClean="0">
                <a:solidFill>
                  <a:schemeClr val="bg1"/>
                </a:solidFill>
              </a:rPr>
              <a:t>kahvoja.</a:t>
            </a:r>
          </a:p>
          <a:p>
            <a:r>
              <a:rPr lang="fi-FI" sz="3000" dirty="0" smtClean="0">
                <a:solidFill>
                  <a:schemeClr val="bg1"/>
                </a:solidFill>
              </a:rPr>
              <a:t>Työnnä työntökahvalla terän ja halkaisuohjaimen välissä olevasta kappaleesta.</a:t>
            </a:r>
          </a:p>
          <a:p>
            <a:endParaRPr lang="fi-FI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42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41412" y="355002"/>
            <a:ext cx="9905999" cy="6153374"/>
          </a:xfrm>
        </p:spPr>
        <p:txBody>
          <a:bodyPr>
            <a:normAutofit fontScale="85000" lnSpcReduction="10000"/>
          </a:bodyPr>
          <a:lstStyle/>
          <a:p>
            <a:r>
              <a:rPr lang="fi-FI" sz="3500" dirty="0">
                <a:solidFill>
                  <a:schemeClr val="bg1"/>
                </a:solidFill>
              </a:rPr>
              <a:t>Työn keskeytyessä: Jos terä juuttuu kiinni tai terä pysähtyy kesken sahauksen, </a:t>
            </a:r>
            <a:r>
              <a:rPr lang="fi-FI" sz="3500" b="1" dirty="0">
                <a:solidFill>
                  <a:schemeClr val="bg1"/>
                </a:solidFill>
              </a:rPr>
              <a:t>älä irrota otettasi työkappaleesta, sillä se voi antaa takapotkun</a:t>
            </a:r>
            <a:r>
              <a:rPr lang="fi-FI" sz="3500" dirty="0">
                <a:solidFill>
                  <a:schemeClr val="bg1"/>
                </a:solidFill>
              </a:rPr>
              <a:t>. </a:t>
            </a:r>
            <a:r>
              <a:rPr lang="fi-FI" sz="3500" b="1" dirty="0">
                <a:solidFill>
                  <a:schemeClr val="bg1"/>
                </a:solidFill>
              </a:rPr>
              <a:t>Käytä hätäpysäytyskytkintä </a:t>
            </a:r>
            <a:r>
              <a:rPr lang="fi-FI" sz="3500" dirty="0">
                <a:solidFill>
                  <a:schemeClr val="bg1"/>
                </a:solidFill>
              </a:rPr>
              <a:t>tai huuda toverisi sammuttamaan kone – ota työkappale pois ja työnnä kappale takaisin alusta asti.</a:t>
            </a:r>
          </a:p>
          <a:p>
            <a:r>
              <a:rPr lang="fi-FI" sz="3500" dirty="0">
                <a:solidFill>
                  <a:schemeClr val="bg1"/>
                </a:solidFill>
              </a:rPr>
              <a:t>Paina työkappaletta halkaisuohjaimeen vain terän keskikohdalle saakka.</a:t>
            </a:r>
          </a:p>
          <a:p>
            <a:r>
              <a:rPr lang="fi-FI" sz="3500" b="1" dirty="0">
                <a:solidFill>
                  <a:schemeClr val="bg1"/>
                </a:solidFill>
              </a:rPr>
              <a:t>Älä käytä katkaisu- ja halkaisuohjainta samanaikaisesti.</a:t>
            </a:r>
          </a:p>
          <a:p>
            <a:r>
              <a:rPr lang="fi-FI" sz="3500" b="1" dirty="0">
                <a:solidFill>
                  <a:schemeClr val="bg1"/>
                </a:solidFill>
              </a:rPr>
              <a:t>Poista palikat aina rimalla tai työntökahvalla. </a:t>
            </a:r>
            <a:r>
              <a:rPr lang="fi-FI" sz="3500" dirty="0">
                <a:solidFill>
                  <a:schemeClr val="bg1"/>
                </a:solidFill>
              </a:rPr>
              <a:t>Älä poista palikoita terän vierestä koneen käydessä.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14894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76518" y="618518"/>
            <a:ext cx="11101891" cy="1478570"/>
          </a:xfrm>
        </p:spPr>
        <p:txBody>
          <a:bodyPr>
            <a:normAutofit/>
          </a:bodyPr>
          <a:lstStyle/>
          <a:p>
            <a:r>
              <a:rPr lang="fi-FI" sz="3000" b="1" dirty="0" smtClean="0">
                <a:solidFill>
                  <a:schemeClr val="bg1"/>
                </a:solidFill>
              </a:rPr>
              <a:t>Halkaisuohjaimen käyttö      Katkaisuohjaimen käyttö</a:t>
            </a:r>
            <a:endParaRPr lang="fi-FI" sz="3000" b="1" dirty="0">
              <a:solidFill>
                <a:schemeClr val="bg1"/>
              </a:solidFill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0" y="2238731"/>
            <a:ext cx="5332465" cy="3541712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493" y="2238731"/>
            <a:ext cx="5408417" cy="3592158"/>
          </a:xfrm>
          <a:prstGeom prst="rect">
            <a:avLst/>
          </a:prstGeom>
        </p:spPr>
      </p:pic>
      <p:sp>
        <p:nvSpPr>
          <p:cNvPr id="6" name="Vuokaaviosymboli: Vaihtoehtoinen käsittely 5"/>
          <p:cNvSpPr/>
          <p:nvPr/>
        </p:nvSpPr>
        <p:spPr>
          <a:xfrm>
            <a:off x="2205317" y="5167795"/>
            <a:ext cx="1688951" cy="6126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Käytä työntökahvoja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7" name="Nuoli oikealle 6"/>
          <p:cNvSpPr/>
          <p:nvPr/>
        </p:nvSpPr>
        <p:spPr>
          <a:xfrm rot="19655568">
            <a:off x="3626458" y="4897302"/>
            <a:ext cx="1266416" cy="99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Nuoli vasemmalle 7"/>
          <p:cNvSpPr/>
          <p:nvPr/>
        </p:nvSpPr>
        <p:spPr>
          <a:xfrm rot="2840812">
            <a:off x="1289870" y="4807046"/>
            <a:ext cx="1255327" cy="11662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Vuokaaviosymboli: Vaihtoehtoinen käsittely 8"/>
          <p:cNvSpPr/>
          <p:nvPr/>
        </p:nvSpPr>
        <p:spPr>
          <a:xfrm>
            <a:off x="7260070" y="5205912"/>
            <a:ext cx="2829261" cy="6126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Tue kappale kunnolla pöytää ja ohjainta vasten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0" name="Nuoli oikealle 9"/>
          <p:cNvSpPr/>
          <p:nvPr/>
        </p:nvSpPr>
        <p:spPr>
          <a:xfrm rot="19191318">
            <a:off x="7692391" y="5146758"/>
            <a:ext cx="1249528" cy="118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Nuoli oikealle 10"/>
          <p:cNvSpPr/>
          <p:nvPr/>
        </p:nvSpPr>
        <p:spPr>
          <a:xfrm rot="19100335">
            <a:off x="8374086" y="4832868"/>
            <a:ext cx="2174035" cy="112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7170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 smtClean="0">
                <a:solidFill>
                  <a:schemeClr val="bg1"/>
                </a:solidFill>
              </a:rPr>
              <a:t>Älä koskaan käytä katkaisu- ja halkaisuohjainta samanaikaisesti!</a:t>
            </a:r>
            <a:endParaRPr lang="fi-FI" b="1" dirty="0">
              <a:solidFill>
                <a:schemeClr val="bg1"/>
              </a:solidFill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36" y="2410853"/>
            <a:ext cx="5332465" cy="3541712"/>
          </a:xfrm>
        </p:spPr>
      </p:pic>
      <p:sp>
        <p:nvSpPr>
          <p:cNvPr id="6" name="Räjähdys 2 5"/>
          <p:cNvSpPr/>
          <p:nvPr/>
        </p:nvSpPr>
        <p:spPr>
          <a:xfrm>
            <a:off x="5228216" y="2549561"/>
            <a:ext cx="4572000" cy="3506993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 smtClean="0">
                <a:solidFill>
                  <a:srgbClr val="C00000"/>
                </a:solidFill>
              </a:rPr>
              <a:t>Kappale kiilautuu terän ja halkaisuohjaimen väliin ja sinkoutuu takaviistoon!</a:t>
            </a:r>
            <a:endParaRPr lang="fi-FI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06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44246" y="618518"/>
            <a:ext cx="11607500" cy="1478570"/>
          </a:xfrm>
        </p:spPr>
        <p:txBody>
          <a:bodyPr>
            <a:normAutofit/>
          </a:bodyPr>
          <a:lstStyle/>
          <a:p>
            <a:r>
              <a:rPr lang="fi-FI" sz="2700" b="1" dirty="0" smtClean="0">
                <a:solidFill>
                  <a:schemeClr val="bg1"/>
                </a:solidFill>
              </a:rPr>
              <a:t>Yläsuojus suoriin sahauksiin         Yläsuojus kulmasahauksiin</a:t>
            </a:r>
            <a:endParaRPr lang="fi-FI" sz="2700" b="1" dirty="0">
              <a:solidFill>
                <a:schemeClr val="bg1"/>
              </a:solidFill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714" y="2299933"/>
            <a:ext cx="5332465" cy="3541712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1" y="2299502"/>
            <a:ext cx="5333113" cy="354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79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iri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TC104033919[[fn=Piiri]]</Template>
  <TotalTime>200</TotalTime>
  <Words>346</Words>
  <Application>Microsoft Office PowerPoint</Application>
  <PresentationFormat>Laajakuva</PresentationFormat>
  <Paragraphs>61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8" baseType="lpstr">
      <vt:lpstr>Algerian</vt:lpstr>
      <vt:lpstr>Arial</vt:lpstr>
      <vt:lpstr>Jokerman</vt:lpstr>
      <vt:lpstr>Trebuchet MS</vt:lpstr>
      <vt:lpstr>Tw Cen MT</vt:lpstr>
      <vt:lpstr>Piiri</vt:lpstr>
      <vt:lpstr>Työturvallisuusohje</vt:lpstr>
      <vt:lpstr> Pyörösahan hallintalaitteet</vt:lpstr>
      <vt:lpstr>Toimet ennen sahausta</vt:lpstr>
      <vt:lpstr>Pyörösahan hallintalaitteet</vt:lpstr>
      <vt:lpstr>Pyörösahaus</vt:lpstr>
      <vt:lpstr>PowerPoint-esitys</vt:lpstr>
      <vt:lpstr>Halkaisuohjaimen käyttö      Katkaisuohjaimen käyttö</vt:lpstr>
      <vt:lpstr>Älä koskaan käytä katkaisu- ja halkaisuohjainta samanaikaisesti!</vt:lpstr>
      <vt:lpstr>Yläsuojus suoriin sahauksiin         Yläsuojus kulmasahauksiin</vt:lpstr>
      <vt:lpstr>Käytettävät suojavälineet</vt:lpstr>
      <vt:lpstr>Toimet sahauksen jälkeen</vt:lpstr>
      <vt:lpstr>PowerPoint-esitys</vt:lpstr>
    </vt:vector>
  </TitlesOfParts>
  <Company>Kannuksen kaupunki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Työturvallisuusohje</dc:title>
  <dc:creator>Veli-Matti Kukkola</dc:creator>
  <cp:lastModifiedBy>Veli-Matti Kukkola</cp:lastModifiedBy>
  <cp:revision>21</cp:revision>
  <dcterms:created xsi:type="dcterms:W3CDTF">2014-11-01T08:48:58Z</dcterms:created>
  <dcterms:modified xsi:type="dcterms:W3CDTF">2014-11-12T12:50:36Z</dcterms:modified>
</cp:coreProperties>
</file>