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9" r:id="rId3"/>
    <p:sldId id="257" r:id="rId4"/>
    <p:sldId id="258" r:id="rId5"/>
    <p:sldId id="263" r:id="rId6"/>
    <p:sldId id="264" r:id="rId7"/>
    <p:sldId id="265" r:id="rId8"/>
    <p:sldId id="262" r:id="rId9"/>
    <p:sldId id="260" r:id="rId10"/>
    <p:sldId id="261"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i-FI" smtClean="0"/>
              <a:t>Muokkaa perustyyl. napsautt.</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11/12/2014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887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i-FI" smtClean="0"/>
              <a:t>Lisää kuva napsauttamalla kuvaketta</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686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i-FI" smtClean="0"/>
              <a:t>Muokkaa perustyyl. napsautt.</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098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i-FI" smtClean="0"/>
              <a:t>Muokkaa perustyyl. napsautt.</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123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i-FI" smtClean="0"/>
              <a:t>Muokkaa perustyyl. napsautt.</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287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i-FI" smtClean="0"/>
              <a:t>Muokkaa perustyyl. napsautt.</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3" name="Date Placeholder 2"/>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3662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i-FI" smtClean="0"/>
              <a:t>Muokkaa perustyyl. napsautt.</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smtClean="0"/>
              <a:t>Lisää kuva napsauttamalla kuvaketta</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smtClean="0"/>
              <a:t>Lisää kuva napsauttamalla kuvaketta</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smtClean="0"/>
              <a:t>Lisää kuva napsauttamalla kuvaketta</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3" name="Date Placeholder 2"/>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2326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128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915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500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i-FI" smtClean="0"/>
              <a:t>Muokkaa perustyyl. napsautt.</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590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689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141410" y="3073397"/>
            <a:ext cx="4878391" cy="271780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172200" y="3073397"/>
            <a:ext cx="4875210" cy="271780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71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66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624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i-FI" smtClean="0"/>
              <a:t>Muokkaa perustyyl. napsautt.</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30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smtClean="0"/>
              <a:t>11/12/2014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8284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11/12/2014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1517871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876424" y="1122363"/>
            <a:ext cx="8791575" cy="1115228"/>
          </a:xfrm>
        </p:spPr>
        <p:txBody>
          <a:bodyPr/>
          <a:lstStyle/>
          <a:p>
            <a:r>
              <a:rPr lang="fi-FI" b="1" dirty="0" smtClean="0">
                <a:solidFill>
                  <a:schemeClr val="bg2"/>
                </a:solidFill>
                <a:latin typeface="Algerian" panose="04020705040A02060702" pitchFamily="82" charset="0"/>
              </a:rPr>
              <a:t>Työturvallisuusohje</a:t>
            </a:r>
            <a:endParaRPr lang="fi-FI" b="1" dirty="0">
              <a:solidFill>
                <a:schemeClr val="bg2"/>
              </a:solidFill>
              <a:latin typeface="Algerian" panose="04020705040A02060702" pitchFamily="82" charset="0"/>
            </a:endParaRPr>
          </a:p>
        </p:txBody>
      </p:sp>
      <p:sp>
        <p:nvSpPr>
          <p:cNvPr id="3" name="Alaotsikko 2"/>
          <p:cNvSpPr>
            <a:spLocks noGrp="1"/>
          </p:cNvSpPr>
          <p:nvPr>
            <p:ph type="subTitle" idx="1"/>
          </p:nvPr>
        </p:nvSpPr>
        <p:spPr/>
        <p:txBody>
          <a:bodyPr>
            <a:normAutofit/>
          </a:bodyPr>
          <a:lstStyle/>
          <a:p>
            <a:r>
              <a:rPr lang="fi-FI" sz="8000" b="1" dirty="0" smtClean="0">
                <a:solidFill>
                  <a:schemeClr val="bg1"/>
                </a:solidFill>
                <a:latin typeface="Jokerman" panose="04090605060D06020702" pitchFamily="82" charset="0"/>
              </a:rPr>
              <a:t>Oikohöylä</a:t>
            </a:r>
            <a:endParaRPr lang="fi-FI" sz="8000" b="1" dirty="0">
              <a:solidFill>
                <a:schemeClr val="bg1"/>
              </a:solidFill>
              <a:latin typeface="Jokerman" panose="04090605060D06020702" pitchFamily="82" charset="0"/>
            </a:endParaRPr>
          </a:p>
        </p:txBody>
      </p:sp>
    </p:spTree>
    <p:extLst>
      <p:ext uri="{BB962C8B-B14F-4D97-AF65-F5344CB8AC3E}">
        <p14:creationId xmlns:p14="http://schemas.microsoft.com/office/powerpoint/2010/main" val="325048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2815" y="618518"/>
            <a:ext cx="8877867" cy="1478570"/>
          </a:xfrm>
        </p:spPr>
        <p:txBody>
          <a:bodyPr/>
          <a:lstStyle/>
          <a:p>
            <a:r>
              <a:rPr lang="fi-FI" dirty="0" smtClean="0">
                <a:solidFill>
                  <a:schemeClr val="bg1"/>
                </a:solidFill>
              </a:rPr>
              <a:t>Höyläysvasteen kallistus</a:t>
            </a:r>
            <a:endParaRPr lang="fi-FI" dirty="0">
              <a:solidFill>
                <a:schemeClr val="bg1"/>
              </a:solidFill>
            </a:endParaRP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816" y="1721224"/>
            <a:ext cx="6127829" cy="4069976"/>
          </a:xfrm>
        </p:spPr>
      </p:pic>
      <p:sp>
        <p:nvSpPr>
          <p:cNvPr id="3" name="Nuoli vasemmalle 2"/>
          <p:cNvSpPr/>
          <p:nvPr/>
        </p:nvSpPr>
        <p:spPr>
          <a:xfrm>
            <a:off x="7073154" y="2568389"/>
            <a:ext cx="1949822" cy="6314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smtClean="0">
                <a:solidFill>
                  <a:schemeClr val="bg1"/>
                </a:solidFill>
              </a:rPr>
              <a:t>Lukitusvipu</a:t>
            </a:r>
            <a:endParaRPr lang="fi-FI" sz="2400" dirty="0">
              <a:solidFill>
                <a:schemeClr val="bg1"/>
              </a:solidFill>
            </a:endParaRPr>
          </a:p>
        </p:txBody>
      </p:sp>
    </p:spTree>
    <p:extLst>
      <p:ext uri="{BB962C8B-B14F-4D97-AF65-F5344CB8AC3E}">
        <p14:creationId xmlns:p14="http://schemas.microsoft.com/office/powerpoint/2010/main" val="2171408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solidFill>
                  <a:schemeClr val="bg1"/>
                </a:solidFill>
              </a:rPr>
              <a:t>Toimet höyläyksen jälkeen</a:t>
            </a:r>
            <a:endParaRPr lang="fi-FI" b="1" dirty="0">
              <a:solidFill>
                <a:schemeClr val="bg1"/>
              </a:solidFill>
            </a:endParaRPr>
          </a:p>
        </p:txBody>
      </p:sp>
      <p:sp>
        <p:nvSpPr>
          <p:cNvPr id="3" name="Sisällön paikkamerkki 2"/>
          <p:cNvSpPr>
            <a:spLocks noGrp="1"/>
          </p:cNvSpPr>
          <p:nvPr>
            <p:ph idx="1"/>
          </p:nvPr>
        </p:nvSpPr>
        <p:spPr>
          <a:xfrm>
            <a:off x="1141412" y="2249485"/>
            <a:ext cx="9905999" cy="2537667"/>
          </a:xfrm>
        </p:spPr>
        <p:txBody>
          <a:bodyPr>
            <a:noAutofit/>
          </a:bodyPr>
          <a:lstStyle/>
          <a:p>
            <a:r>
              <a:rPr lang="fi-FI" sz="3200" b="1" dirty="0" smtClean="0">
                <a:solidFill>
                  <a:schemeClr val="bg1"/>
                </a:solidFill>
              </a:rPr>
              <a:t>Katkaise virta.</a:t>
            </a:r>
          </a:p>
          <a:p>
            <a:r>
              <a:rPr lang="fi-FI" sz="3200" b="1" dirty="0" smtClean="0">
                <a:solidFill>
                  <a:schemeClr val="bg1"/>
                </a:solidFill>
              </a:rPr>
              <a:t>Säädä suojalaite siten, että kutterin aukko sulkeutuu kokonaan.</a:t>
            </a:r>
          </a:p>
          <a:p>
            <a:r>
              <a:rPr lang="fi-FI" sz="3200" b="1" dirty="0" smtClean="0">
                <a:solidFill>
                  <a:schemeClr val="bg1"/>
                </a:solidFill>
              </a:rPr>
              <a:t>Puhdista kone, kun se on pysähtynyt.</a:t>
            </a:r>
            <a:endParaRPr lang="fi-FI" sz="3200" b="1" dirty="0">
              <a:solidFill>
                <a:schemeClr val="bg1"/>
              </a:solidFill>
            </a:endParaRPr>
          </a:p>
        </p:txBody>
      </p:sp>
    </p:spTree>
    <p:extLst>
      <p:ext uri="{BB962C8B-B14F-4D97-AF65-F5344CB8AC3E}">
        <p14:creationId xmlns:p14="http://schemas.microsoft.com/office/powerpoint/2010/main" val="4191584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idx="1"/>
          </p:nvPr>
        </p:nvSpPr>
        <p:spPr/>
        <p:txBody>
          <a:bodyPr/>
          <a:lstStyle/>
          <a:p>
            <a:pPr marL="0" indent="0">
              <a:buNone/>
            </a:pPr>
            <a:r>
              <a:rPr lang="fi-FI" dirty="0" smtClean="0">
                <a:solidFill>
                  <a:schemeClr val="bg1"/>
                </a:solidFill>
              </a:rPr>
              <a:t>LÄHTEET:</a:t>
            </a:r>
          </a:p>
          <a:p>
            <a:pPr marL="0" indent="0">
              <a:buNone/>
            </a:pPr>
            <a:r>
              <a:rPr lang="fi-FI" dirty="0" smtClean="0">
                <a:solidFill>
                  <a:schemeClr val="bg1"/>
                </a:solidFill>
              </a:rPr>
              <a:t>Jaana </a:t>
            </a:r>
            <a:r>
              <a:rPr lang="fi-FI" dirty="0" err="1" smtClean="0">
                <a:solidFill>
                  <a:schemeClr val="bg1"/>
                </a:solidFill>
              </a:rPr>
              <a:t>Inki</a:t>
            </a:r>
            <a:r>
              <a:rPr lang="fi-FI" dirty="0" smtClean="0">
                <a:solidFill>
                  <a:schemeClr val="bg1"/>
                </a:solidFill>
              </a:rPr>
              <a:t>, Eila Lindfors, Jaakko </a:t>
            </a:r>
            <a:r>
              <a:rPr lang="fi-FI" dirty="0" err="1" smtClean="0">
                <a:solidFill>
                  <a:schemeClr val="bg1"/>
                </a:solidFill>
              </a:rPr>
              <a:t>Sohlo</a:t>
            </a:r>
            <a:r>
              <a:rPr lang="fi-FI" dirty="0" smtClean="0">
                <a:solidFill>
                  <a:schemeClr val="bg1"/>
                </a:solidFill>
              </a:rPr>
              <a:t> </a:t>
            </a:r>
          </a:p>
          <a:p>
            <a:pPr marL="0" indent="0">
              <a:buNone/>
            </a:pPr>
            <a:r>
              <a:rPr lang="fi-FI" sz="3200" dirty="0" smtClean="0">
                <a:solidFill>
                  <a:schemeClr val="bg1"/>
                </a:solidFill>
              </a:rPr>
              <a:t>Käsityön työturvallisuusopas, opetushallitus 2012</a:t>
            </a:r>
          </a:p>
          <a:p>
            <a:pPr marL="0" indent="0">
              <a:buNone/>
            </a:pPr>
            <a:endParaRPr lang="fi-FI" dirty="0">
              <a:solidFill>
                <a:schemeClr val="bg1"/>
              </a:solidFill>
            </a:endParaRPr>
          </a:p>
          <a:p>
            <a:pPr marL="0" indent="0">
              <a:buNone/>
            </a:pPr>
            <a:r>
              <a:rPr lang="fi-FI" dirty="0" smtClean="0">
                <a:solidFill>
                  <a:schemeClr val="bg1"/>
                </a:solidFill>
              </a:rPr>
              <a:t>KUVAT:</a:t>
            </a:r>
          </a:p>
          <a:p>
            <a:pPr marL="0" indent="0">
              <a:buNone/>
            </a:pPr>
            <a:r>
              <a:rPr lang="fi-FI" dirty="0" smtClean="0">
                <a:solidFill>
                  <a:schemeClr val="bg1"/>
                </a:solidFill>
              </a:rPr>
              <a:t>Veli-Matti Kukkola</a:t>
            </a:r>
          </a:p>
          <a:p>
            <a:endParaRPr lang="fi-FI" dirty="0" smtClean="0"/>
          </a:p>
          <a:p>
            <a:pPr marL="0" indent="0">
              <a:buNone/>
            </a:pPr>
            <a:endParaRPr lang="fi-FI" dirty="0"/>
          </a:p>
        </p:txBody>
      </p:sp>
    </p:spTree>
    <p:extLst>
      <p:ext uri="{BB962C8B-B14F-4D97-AF65-F5344CB8AC3E}">
        <p14:creationId xmlns:p14="http://schemas.microsoft.com/office/powerpoint/2010/main" val="3939860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033531" y="96819"/>
            <a:ext cx="9013879" cy="1549101"/>
          </a:xfrm>
        </p:spPr>
        <p:txBody>
          <a:bodyPr/>
          <a:lstStyle/>
          <a:p>
            <a:r>
              <a:rPr lang="fi-FI" b="1" dirty="0" smtClean="0">
                <a:solidFill>
                  <a:schemeClr val="bg1"/>
                </a:solidFill>
              </a:rPr>
              <a:t>Oikohöylän hallintalaitteet</a:t>
            </a:r>
            <a:endParaRPr lang="fi-FI" b="1" dirty="0">
              <a:solidFill>
                <a:schemeClr val="bg1"/>
              </a:solidFill>
            </a:endParaRP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3532" y="1323191"/>
            <a:ext cx="7766684" cy="5158470"/>
          </a:xfrm>
        </p:spPr>
      </p:pic>
      <p:sp>
        <p:nvSpPr>
          <p:cNvPr id="3" name="Nuoli oikealle 2"/>
          <p:cNvSpPr/>
          <p:nvPr/>
        </p:nvSpPr>
        <p:spPr>
          <a:xfrm rot="876976">
            <a:off x="2151665" y="2389448"/>
            <a:ext cx="1392686" cy="719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Takapöytä</a:t>
            </a:r>
            <a:endParaRPr lang="fi-FI" dirty="0">
              <a:solidFill>
                <a:schemeClr val="bg1"/>
              </a:solidFill>
            </a:endParaRPr>
          </a:p>
        </p:txBody>
      </p:sp>
      <p:sp>
        <p:nvSpPr>
          <p:cNvPr id="6" name="Nuoli vasemmalle 5"/>
          <p:cNvSpPr/>
          <p:nvPr/>
        </p:nvSpPr>
        <p:spPr>
          <a:xfrm rot="20282334">
            <a:off x="8482807" y="2487163"/>
            <a:ext cx="1435608" cy="7115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Etupöytä</a:t>
            </a:r>
            <a:endParaRPr lang="fi-FI" dirty="0">
              <a:solidFill>
                <a:schemeClr val="bg1"/>
              </a:solidFill>
            </a:endParaRPr>
          </a:p>
        </p:txBody>
      </p:sp>
      <p:sp>
        <p:nvSpPr>
          <p:cNvPr id="8" name="Kuvaselitenuoli alas 7"/>
          <p:cNvSpPr/>
          <p:nvPr/>
        </p:nvSpPr>
        <p:spPr>
          <a:xfrm>
            <a:off x="4760259" y="1869141"/>
            <a:ext cx="1560396" cy="63470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Höyläysvaste</a:t>
            </a:r>
            <a:endParaRPr lang="fi-FI" dirty="0">
              <a:solidFill>
                <a:schemeClr val="bg1"/>
              </a:solidFill>
            </a:endParaRPr>
          </a:p>
        </p:txBody>
      </p:sp>
      <p:sp>
        <p:nvSpPr>
          <p:cNvPr id="9" name="Kuvaselitenuoli ylös 8"/>
          <p:cNvSpPr/>
          <p:nvPr/>
        </p:nvSpPr>
        <p:spPr>
          <a:xfrm>
            <a:off x="5029200" y="3617259"/>
            <a:ext cx="1291455" cy="524435"/>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solidFill>
                  <a:schemeClr val="bg1"/>
                </a:solidFill>
              </a:rPr>
              <a:t>Kursonsuoja</a:t>
            </a:r>
            <a:endParaRPr lang="fi-FI" dirty="0">
              <a:solidFill>
                <a:schemeClr val="bg1"/>
              </a:solidFill>
            </a:endParaRPr>
          </a:p>
        </p:txBody>
      </p:sp>
      <p:sp>
        <p:nvSpPr>
          <p:cNvPr id="10" name="Nuoli vasemmalle 9"/>
          <p:cNvSpPr/>
          <p:nvPr/>
        </p:nvSpPr>
        <p:spPr>
          <a:xfrm rot="1504699">
            <a:off x="8108406" y="3940869"/>
            <a:ext cx="2086972" cy="11833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Etupöydän säätö ja lukitus</a:t>
            </a:r>
            <a:endParaRPr lang="fi-FI" dirty="0">
              <a:solidFill>
                <a:schemeClr val="bg1"/>
              </a:solidFill>
            </a:endParaRPr>
          </a:p>
        </p:txBody>
      </p:sp>
      <p:sp>
        <p:nvSpPr>
          <p:cNvPr id="11" name="Nuoli oikealle 10"/>
          <p:cNvSpPr/>
          <p:nvPr/>
        </p:nvSpPr>
        <p:spPr>
          <a:xfrm rot="20048083">
            <a:off x="1562824" y="3862026"/>
            <a:ext cx="1815589" cy="103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Takapöydän säätö ja lukitus</a:t>
            </a:r>
            <a:endParaRPr lang="fi-FI" dirty="0">
              <a:solidFill>
                <a:schemeClr val="bg1"/>
              </a:solidFill>
            </a:endParaRPr>
          </a:p>
        </p:txBody>
      </p:sp>
      <p:sp>
        <p:nvSpPr>
          <p:cNvPr id="12" name="Kuvaselitenuoli ylös 11"/>
          <p:cNvSpPr/>
          <p:nvPr/>
        </p:nvSpPr>
        <p:spPr>
          <a:xfrm>
            <a:off x="3612568" y="4499160"/>
            <a:ext cx="1536098" cy="50314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Ohjauspaneeli</a:t>
            </a:r>
            <a:endParaRPr lang="fi-FI" dirty="0">
              <a:solidFill>
                <a:schemeClr val="bg1"/>
              </a:solidFill>
            </a:endParaRPr>
          </a:p>
        </p:txBody>
      </p:sp>
    </p:spTree>
    <p:extLst>
      <p:ext uri="{BB962C8B-B14F-4D97-AF65-F5344CB8AC3E}">
        <p14:creationId xmlns:p14="http://schemas.microsoft.com/office/powerpoint/2010/main" val="218376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38835" y="0"/>
            <a:ext cx="9608576" cy="1549101"/>
          </a:xfrm>
        </p:spPr>
        <p:txBody>
          <a:bodyPr/>
          <a:lstStyle/>
          <a:p>
            <a:r>
              <a:rPr lang="fi-FI" b="1" u="sng" dirty="0" smtClean="0">
                <a:solidFill>
                  <a:schemeClr val="bg1"/>
                </a:solidFill>
              </a:rPr>
              <a:t>Toimet ennen höyläystä</a:t>
            </a:r>
            <a:endParaRPr lang="fi-FI" b="1" u="sng" dirty="0">
              <a:solidFill>
                <a:schemeClr val="bg1"/>
              </a:solidFill>
            </a:endParaRPr>
          </a:p>
        </p:txBody>
      </p:sp>
      <p:sp>
        <p:nvSpPr>
          <p:cNvPr id="3" name="Sisällön paikkamerkki 2"/>
          <p:cNvSpPr>
            <a:spLocks noGrp="1"/>
          </p:cNvSpPr>
          <p:nvPr>
            <p:ph idx="1"/>
          </p:nvPr>
        </p:nvSpPr>
        <p:spPr>
          <a:xfrm>
            <a:off x="1141412" y="1430767"/>
            <a:ext cx="9905999" cy="4835562"/>
          </a:xfrm>
        </p:spPr>
        <p:txBody>
          <a:bodyPr>
            <a:noAutofit/>
          </a:bodyPr>
          <a:lstStyle/>
          <a:p>
            <a:r>
              <a:rPr lang="fi-FI" sz="3200" b="1" dirty="0" smtClean="0">
                <a:solidFill>
                  <a:schemeClr val="bg1"/>
                </a:solidFill>
              </a:rPr>
              <a:t>Tarkista, että kone on käyttökunnossa.</a:t>
            </a:r>
          </a:p>
          <a:p>
            <a:r>
              <a:rPr lang="fi-FI" sz="3200" b="1" dirty="0" smtClean="0">
                <a:solidFill>
                  <a:schemeClr val="bg1"/>
                </a:solidFill>
              </a:rPr>
              <a:t>Aseta suojalaite oikein korkeus- ja sivusuunnassa höylättävän kappaleen mittojen mukaan. </a:t>
            </a:r>
          </a:p>
          <a:p>
            <a:r>
              <a:rPr lang="fi-FI" sz="3200" b="1" dirty="0" smtClean="0">
                <a:solidFill>
                  <a:schemeClr val="bg1"/>
                </a:solidFill>
              </a:rPr>
              <a:t>Höylättävän kappaleen ulkopuolinen alue kutterista on pidettävä suojuksen avulla peitettynä.</a:t>
            </a:r>
          </a:p>
          <a:p>
            <a:r>
              <a:rPr lang="fi-FI" sz="3200" b="1" dirty="0" smtClean="0">
                <a:solidFill>
                  <a:schemeClr val="bg1"/>
                </a:solidFill>
              </a:rPr>
              <a:t>Määritä höyläyspaksuus asteikolle etupöytää säätämällä.</a:t>
            </a:r>
            <a:endParaRPr lang="fi-FI" sz="3200" b="1" dirty="0">
              <a:solidFill>
                <a:schemeClr val="bg1"/>
              </a:solidFill>
            </a:endParaRPr>
          </a:p>
        </p:txBody>
      </p:sp>
    </p:spTree>
    <p:extLst>
      <p:ext uri="{BB962C8B-B14F-4D97-AF65-F5344CB8AC3E}">
        <p14:creationId xmlns:p14="http://schemas.microsoft.com/office/powerpoint/2010/main" val="3518534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4373" y="618518"/>
            <a:ext cx="10513038" cy="1478570"/>
          </a:xfrm>
        </p:spPr>
        <p:txBody>
          <a:bodyPr/>
          <a:lstStyle/>
          <a:p>
            <a:r>
              <a:rPr lang="fi-FI" b="1" dirty="0" smtClean="0">
                <a:solidFill>
                  <a:schemeClr val="bg1"/>
                </a:solidFill>
              </a:rPr>
              <a:t>Oikohöylän ohjauspaneeli ja pöydän säätö</a:t>
            </a:r>
            <a:endParaRPr lang="fi-FI" b="1" dirty="0">
              <a:solidFill>
                <a:schemeClr val="bg1"/>
              </a:solidFill>
            </a:endParaRP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373" y="2184943"/>
            <a:ext cx="5332465" cy="3541712"/>
          </a:xfr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321" y="2198618"/>
            <a:ext cx="5291285" cy="3514361"/>
          </a:xfrm>
          <a:prstGeom prst="rect">
            <a:avLst/>
          </a:prstGeom>
        </p:spPr>
      </p:pic>
      <p:sp>
        <p:nvSpPr>
          <p:cNvPr id="3" name="Nuoli oikealle 2"/>
          <p:cNvSpPr/>
          <p:nvPr/>
        </p:nvSpPr>
        <p:spPr>
          <a:xfrm>
            <a:off x="7866529" y="4921624"/>
            <a:ext cx="2484480" cy="791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Lastunpaksuuden säätö</a:t>
            </a:r>
            <a:endParaRPr lang="fi-FI" dirty="0">
              <a:solidFill>
                <a:schemeClr val="bg1"/>
              </a:solidFill>
            </a:endParaRPr>
          </a:p>
        </p:txBody>
      </p:sp>
      <p:sp>
        <p:nvSpPr>
          <p:cNvPr id="6" name="Nuoli oikealle 5"/>
          <p:cNvSpPr/>
          <p:nvPr/>
        </p:nvSpPr>
        <p:spPr>
          <a:xfrm>
            <a:off x="820271" y="3039034"/>
            <a:ext cx="1798678"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ON/OFF-kytkin</a:t>
            </a:r>
            <a:endParaRPr lang="fi-FI" dirty="0">
              <a:solidFill>
                <a:schemeClr val="bg1"/>
              </a:solidFill>
            </a:endParaRPr>
          </a:p>
        </p:txBody>
      </p:sp>
      <p:sp>
        <p:nvSpPr>
          <p:cNvPr id="7" name="Nuoli vasemmalle 6"/>
          <p:cNvSpPr/>
          <p:nvPr/>
        </p:nvSpPr>
        <p:spPr>
          <a:xfrm>
            <a:off x="4531659" y="3523666"/>
            <a:ext cx="2191870" cy="7390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Hätä SEIS- katkaisin</a:t>
            </a:r>
            <a:endParaRPr lang="fi-FI" dirty="0">
              <a:solidFill>
                <a:schemeClr val="bg1"/>
              </a:solidFill>
            </a:endParaRPr>
          </a:p>
        </p:txBody>
      </p:sp>
      <p:sp>
        <p:nvSpPr>
          <p:cNvPr id="8" name="Nuoli vasemmalle 7"/>
          <p:cNvSpPr/>
          <p:nvPr/>
        </p:nvSpPr>
        <p:spPr>
          <a:xfrm>
            <a:off x="4531659" y="2487705"/>
            <a:ext cx="2649070" cy="10359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Sähkömagneettinen moottorijarru ON/OFF</a:t>
            </a:r>
            <a:endParaRPr lang="fi-FI" dirty="0">
              <a:solidFill>
                <a:schemeClr val="bg1"/>
              </a:solidFill>
            </a:endParaRPr>
          </a:p>
        </p:txBody>
      </p:sp>
      <p:sp>
        <p:nvSpPr>
          <p:cNvPr id="9" name="Nuoli oikealle 8"/>
          <p:cNvSpPr/>
          <p:nvPr/>
        </p:nvSpPr>
        <p:spPr>
          <a:xfrm>
            <a:off x="295835" y="4585448"/>
            <a:ext cx="2444138" cy="65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Manuaalitähtikolmio</a:t>
            </a:r>
            <a:endParaRPr lang="fi-FI" dirty="0">
              <a:solidFill>
                <a:schemeClr val="bg1"/>
              </a:solidFill>
            </a:endParaRPr>
          </a:p>
        </p:txBody>
      </p:sp>
      <p:sp>
        <p:nvSpPr>
          <p:cNvPr id="10" name="Nuoli vasemmalle 9"/>
          <p:cNvSpPr/>
          <p:nvPr/>
        </p:nvSpPr>
        <p:spPr>
          <a:xfrm>
            <a:off x="8969189" y="4127057"/>
            <a:ext cx="1381820" cy="5525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Lukitusvipu</a:t>
            </a:r>
            <a:endParaRPr lang="fi-FI" dirty="0">
              <a:solidFill>
                <a:schemeClr val="bg1"/>
              </a:solidFill>
            </a:endParaRPr>
          </a:p>
        </p:txBody>
      </p:sp>
      <p:sp>
        <p:nvSpPr>
          <p:cNvPr id="11" name="Nuoli vasemmalle 10"/>
          <p:cNvSpPr/>
          <p:nvPr/>
        </p:nvSpPr>
        <p:spPr>
          <a:xfrm>
            <a:off x="9117105" y="2795797"/>
            <a:ext cx="1815354" cy="6337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Mitta-asteikko</a:t>
            </a:r>
            <a:endParaRPr lang="fi-FI" dirty="0">
              <a:solidFill>
                <a:schemeClr val="bg1"/>
              </a:solidFill>
            </a:endParaRPr>
          </a:p>
        </p:txBody>
      </p:sp>
      <p:sp>
        <p:nvSpPr>
          <p:cNvPr id="12" name="Nuoli vasemmalle 11"/>
          <p:cNvSpPr/>
          <p:nvPr/>
        </p:nvSpPr>
        <p:spPr>
          <a:xfrm>
            <a:off x="5364841" y="4262717"/>
            <a:ext cx="1681418" cy="5647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Pääkytkin 0/1</a:t>
            </a:r>
            <a:endParaRPr lang="fi-FI" dirty="0">
              <a:solidFill>
                <a:schemeClr val="bg1"/>
              </a:solidFill>
            </a:endParaRPr>
          </a:p>
        </p:txBody>
      </p:sp>
      <p:sp>
        <p:nvSpPr>
          <p:cNvPr id="13" name="Taitettu kulma 12"/>
          <p:cNvSpPr/>
          <p:nvPr/>
        </p:nvSpPr>
        <p:spPr>
          <a:xfrm>
            <a:off x="534374" y="6002066"/>
            <a:ext cx="6189156" cy="56500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bg1"/>
                </a:solidFill>
              </a:rPr>
              <a:t>Koneen käynnistämiseksi käännä tähtikolmiokytkin ensin tähteen ja käännä sitten noin 8 sekunnin kuluttua kolmioon.</a:t>
            </a:r>
            <a:endParaRPr lang="fi-FI" dirty="0">
              <a:solidFill>
                <a:schemeClr val="bg1"/>
              </a:solidFill>
            </a:endParaRPr>
          </a:p>
        </p:txBody>
      </p:sp>
    </p:spTree>
    <p:extLst>
      <p:ext uri="{BB962C8B-B14F-4D97-AF65-F5344CB8AC3E}">
        <p14:creationId xmlns:p14="http://schemas.microsoft.com/office/powerpoint/2010/main" val="908517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38835" y="-537882"/>
            <a:ext cx="9608576" cy="2312894"/>
          </a:xfrm>
        </p:spPr>
        <p:txBody>
          <a:bodyPr/>
          <a:lstStyle/>
          <a:p>
            <a:r>
              <a:rPr lang="fi-FI" b="1" u="sng" dirty="0" smtClean="0">
                <a:solidFill>
                  <a:schemeClr val="bg1"/>
                </a:solidFill>
              </a:rPr>
              <a:t>Oikohöyläys</a:t>
            </a:r>
            <a:endParaRPr lang="fi-FI" b="1" u="sng" dirty="0">
              <a:solidFill>
                <a:schemeClr val="bg1"/>
              </a:solidFill>
            </a:endParaRPr>
          </a:p>
        </p:txBody>
      </p:sp>
      <p:sp>
        <p:nvSpPr>
          <p:cNvPr id="3" name="Sisällön paikkamerkki 2"/>
          <p:cNvSpPr>
            <a:spLocks noGrp="1"/>
          </p:cNvSpPr>
          <p:nvPr>
            <p:ph idx="1"/>
          </p:nvPr>
        </p:nvSpPr>
        <p:spPr>
          <a:xfrm>
            <a:off x="1141412" y="1062318"/>
            <a:ext cx="9905999" cy="5795681"/>
          </a:xfrm>
        </p:spPr>
        <p:txBody>
          <a:bodyPr>
            <a:noAutofit/>
          </a:bodyPr>
          <a:lstStyle/>
          <a:p>
            <a:r>
              <a:rPr lang="fi-FI" sz="2200" b="1" u="sng" dirty="0" smtClean="0">
                <a:solidFill>
                  <a:schemeClr val="bg1"/>
                </a:solidFill>
              </a:rPr>
              <a:t>Säädä suojalaite </a:t>
            </a:r>
            <a:r>
              <a:rPr lang="fi-FI" sz="2200" b="1" dirty="0" smtClean="0">
                <a:solidFill>
                  <a:schemeClr val="bg1"/>
                </a:solidFill>
              </a:rPr>
              <a:t>höylättävän kappaleen mukaan. </a:t>
            </a:r>
            <a:r>
              <a:rPr lang="fi-FI" sz="2200" b="1" u="sng" dirty="0" smtClean="0">
                <a:solidFill>
                  <a:schemeClr val="bg1"/>
                </a:solidFill>
              </a:rPr>
              <a:t>Höylättävän kappaleen vähimmäispituus on 400mm, vähimmäispaksuus 10mm ja suurin sallittu lastunpaksuus 2mm. </a:t>
            </a:r>
          </a:p>
          <a:p>
            <a:r>
              <a:rPr lang="fi-FI" sz="2200" b="1" dirty="0" smtClean="0">
                <a:solidFill>
                  <a:schemeClr val="bg1"/>
                </a:solidFill>
              </a:rPr>
              <a:t>Laudan lape höylätään (kovera puoli alaspäin) jommallakummalla seuraavista tavoista:</a:t>
            </a:r>
          </a:p>
          <a:p>
            <a:pPr>
              <a:buFontTx/>
              <a:buChar char="-"/>
            </a:pPr>
            <a:r>
              <a:rPr lang="fi-FI" sz="2200" b="1" u="sng" dirty="0" smtClean="0">
                <a:solidFill>
                  <a:schemeClr val="bg1"/>
                </a:solidFill>
              </a:rPr>
              <a:t>Suojalaitteen ali</a:t>
            </a:r>
            <a:r>
              <a:rPr lang="fi-FI" sz="2200" b="1" dirty="0" smtClean="0">
                <a:solidFill>
                  <a:schemeClr val="bg1"/>
                </a:solidFill>
              </a:rPr>
              <a:t>, jolloin kappaletta painavat kädet liukuvat suojalaitteen yli ja suojalaite ulottuu sivuohjaimeen saakka.</a:t>
            </a:r>
          </a:p>
          <a:p>
            <a:pPr>
              <a:buFontTx/>
              <a:buChar char="-"/>
            </a:pPr>
            <a:r>
              <a:rPr lang="fi-FI" sz="2200" b="1" u="sng" dirty="0" smtClean="0">
                <a:solidFill>
                  <a:schemeClr val="bg1"/>
                </a:solidFill>
              </a:rPr>
              <a:t>Työntökahvalla</a:t>
            </a:r>
            <a:r>
              <a:rPr lang="fi-FI" sz="2200" b="1" dirty="0" smtClean="0">
                <a:solidFill>
                  <a:schemeClr val="bg1"/>
                </a:solidFill>
              </a:rPr>
              <a:t>, jossa on sija molemmille käsille ja alapuolella kynnys, johon laudan pää vastaa. Tällöin sivuohjaimen ja suojalaitteen pään väli on höylättävän kappaleen levyinen. Kun höyläät laudan syrjää, on suojalaite säädettävä uudelleen höylättävän kappaleen paksuuden etäisyydelle sivuohjaimesta. Vasen käsi painaa kappaletta ohjainta ja pöytää vasten ja oikea käsi työntää sitä eteenpäin.</a:t>
            </a:r>
          </a:p>
        </p:txBody>
      </p:sp>
    </p:spTree>
    <p:extLst>
      <p:ext uri="{BB962C8B-B14F-4D97-AF65-F5344CB8AC3E}">
        <p14:creationId xmlns:p14="http://schemas.microsoft.com/office/powerpoint/2010/main" val="3550160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1141412" y="847164"/>
            <a:ext cx="9905999" cy="5553635"/>
          </a:xfrm>
        </p:spPr>
        <p:txBody>
          <a:bodyPr>
            <a:noAutofit/>
          </a:bodyPr>
          <a:lstStyle/>
          <a:p>
            <a:r>
              <a:rPr lang="fi-FI" sz="3200" b="1" dirty="0" smtClean="0">
                <a:solidFill>
                  <a:schemeClr val="bg1"/>
                </a:solidFill>
              </a:rPr>
              <a:t>Pidä työkappaleesta tukevasti kiinni molemmilla käsillä, jotta</a:t>
            </a:r>
          </a:p>
          <a:p>
            <a:pPr>
              <a:buFontTx/>
              <a:buChar char="-"/>
            </a:pPr>
            <a:r>
              <a:rPr lang="fi-FI" sz="3600" b="1" dirty="0" smtClean="0">
                <a:solidFill>
                  <a:schemeClr val="bg1"/>
                </a:solidFill>
              </a:rPr>
              <a:t>Kädet eivät lipsahda</a:t>
            </a:r>
          </a:p>
          <a:p>
            <a:pPr>
              <a:buFontTx/>
              <a:buChar char="-"/>
            </a:pPr>
            <a:r>
              <a:rPr lang="fi-FI" sz="3600" b="1" dirty="0" smtClean="0">
                <a:solidFill>
                  <a:schemeClr val="bg1"/>
                </a:solidFill>
              </a:rPr>
              <a:t>Työkappale ei horjahda</a:t>
            </a:r>
          </a:p>
          <a:p>
            <a:pPr>
              <a:buFontTx/>
              <a:buChar char="-"/>
            </a:pPr>
            <a:r>
              <a:rPr lang="fi-FI" sz="3600" b="1" dirty="0" smtClean="0">
                <a:solidFill>
                  <a:schemeClr val="bg1"/>
                </a:solidFill>
              </a:rPr>
              <a:t>Työkappale ei tempaudu käsistä</a:t>
            </a:r>
          </a:p>
          <a:p>
            <a:pPr>
              <a:buFontTx/>
              <a:buChar char="-"/>
            </a:pPr>
            <a:r>
              <a:rPr lang="fi-FI" sz="3600" b="1" dirty="0" smtClean="0">
                <a:solidFill>
                  <a:schemeClr val="bg1"/>
                </a:solidFill>
              </a:rPr>
              <a:t>Oksat ja visainen puu eivät irrota kappaletta käsistäsi</a:t>
            </a:r>
            <a:endParaRPr lang="fi-FI" sz="3600" b="1" dirty="0">
              <a:solidFill>
                <a:schemeClr val="bg1"/>
              </a:solidFill>
            </a:endParaRPr>
          </a:p>
        </p:txBody>
      </p:sp>
    </p:spTree>
    <p:extLst>
      <p:ext uri="{BB962C8B-B14F-4D97-AF65-F5344CB8AC3E}">
        <p14:creationId xmlns:p14="http://schemas.microsoft.com/office/powerpoint/2010/main" val="1875856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1141413" y="1653988"/>
            <a:ext cx="9905999" cy="4177554"/>
          </a:xfrm>
        </p:spPr>
        <p:txBody>
          <a:bodyPr>
            <a:normAutofit fontScale="92500"/>
          </a:bodyPr>
          <a:lstStyle/>
          <a:p>
            <a:r>
              <a:rPr lang="fi-FI" sz="3600" b="1" dirty="0" smtClean="0">
                <a:solidFill>
                  <a:schemeClr val="bg1"/>
                </a:solidFill>
              </a:rPr>
              <a:t>Laudan lapetta höylättäessä </a:t>
            </a:r>
            <a:r>
              <a:rPr lang="fi-FI" sz="3600" b="1" u="sng" dirty="0" smtClean="0">
                <a:solidFill>
                  <a:schemeClr val="bg1"/>
                </a:solidFill>
              </a:rPr>
              <a:t>pidä sormet yhdessä kiinni toisissaan</a:t>
            </a:r>
            <a:r>
              <a:rPr lang="fi-FI" sz="3600" b="1" dirty="0" smtClean="0">
                <a:solidFill>
                  <a:schemeClr val="bg1"/>
                </a:solidFill>
              </a:rPr>
              <a:t> laudan päällä ja paina lautaa kämmenellä.</a:t>
            </a:r>
          </a:p>
          <a:p>
            <a:r>
              <a:rPr lang="fi-FI" sz="3600" b="1" dirty="0" smtClean="0">
                <a:solidFill>
                  <a:schemeClr val="bg1"/>
                </a:solidFill>
              </a:rPr>
              <a:t>Käytä silmän- sekä kuulosuojaimia.</a:t>
            </a:r>
          </a:p>
          <a:p>
            <a:r>
              <a:rPr lang="fi-FI" sz="3600" b="1" dirty="0" smtClean="0">
                <a:solidFill>
                  <a:schemeClr val="bg1"/>
                </a:solidFill>
              </a:rPr>
              <a:t>Työn keskeytyessä pysäytä kone. Aseta suojalaite niin, että kutterin aukko suojautuu kokonaan.</a:t>
            </a:r>
          </a:p>
          <a:p>
            <a:pPr marL="0" indent="0">
              <a:buNone/>
            </a:pPr>
            <a:endParaRPr lang="fi-FI" dirty="0"/>
          </a:p>
        </p:txBody>
      </p:sp>
    </p:spTree>
    <p:extLst>
      <p:ext uri="{BB962C8B-B14F-4D97-AF65-F5344CB8AC3E}">
        <p14:creationId xmlns:p14="http://schemas.microsoft.com/office/powerpoint/2010/main" val="2935051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2884" y="2455747"/>
            <a:ext cx="4903262" cy="3256644"/>
          </a:xfrm>
        </p:spPr>
      </p:pic>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217" y="2455747"/>
            <a:ext cx="4859194" cy="3227375"/>
          </a:xfrm>
          <a:prstGeom prst="rect">
            <a:avLst/>
          </a:prstGeom>
        </p:spPr>
      </p:pic>
      <p:sp>
        <p:nvSpPr>
          <p:cNvPr id="3" name="Kuvaselitenuoli alas 2"/>
          <p:cNvSpPr/>
          <p:nvPr/>
        </p:nvSpPr>
        <p:spPr>
          <a:xfrm>
            <a:off x="1573306" y="1013582"/>
            <a:ext cx="3146612" cy="127747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smtClean="0">
                <a:solidFill>
                  <a:schemeClr val="bg1"/>
                </a:solidFill>
              </a:rPr>
              <a:t>Erilaisia työntökahvoja</a:t>
            </a:r>
            <a:endParaRPr lang="fi-FI" sz="2400" b="1" dirty="0">
              <a:solidFill>
                <a:schemeClr val="bg1"/>
              </a:solidFill>
            </a:endParaRPr>
          </a:p>
        </p:txBody>
      </p:sp>
      <p:sp>
        <p:nvSpPr>
          <p:cNvPr id="4" name="Kuvaselitenuoli alas 3"/>
          <p:cNvSpPr/>
          <p:nvPr/>
        </p:nvSpPr>
        <p:spPr>
          <a:xfrm>
            <a:off x="6911788" y="1013583"/>
            <a:ext cx="3684493" cy="1277469"/>
          </a:xfrm>
          <a:prstGeom prst="downArrowCallout">
            <a:avLst>
              <a:gd name="adj1" fmla="val 19517"/>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600" b="1" dirty="0" smtClean="0">
                <a:solidFill>
                  <a:schemeClr val="bg1"/>
                </a:solidFill>
              </a:rPr>
              <a:t>Suojavälineet</a:t>
            </a:r>
            <a:endParaRPr lang="fi-FI" sz="3600" b="1" dirty="0">
              <a:solidFill>
                <a:schemeClr val="bg1"/>
              </a:solidFill>
            </a:endParaRPr>
          </a:p>
        </p:txBody>
      </p:sp>
      <p:sp>
        <p:nvSpPr>
          <p:cNvPr id="5" name="Nuoli oikealle 4"/>
          <p:cNvSpPr/>
          <p:nvPr/>
        </p:nvSpPr>
        <p:spPr>
          <a:xfrm rot="20203997">
            <a:off x="6383755" y="4838916"/>
            <a:ext cx="1598034" cy="672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smtClean="0">
                <a:solidFill>
                  <a:schemeClr val="bg1"/>
                </a:solidFill>
              </a:rPr>
              <a:t>Suojalasit</a:t>
            </a:r>
            <a:endParaRPr lang="fi-FI" sz="2000" b="1" dirty="0">
              <a:solidFill>
                <a:schemeClr val="bg1"/>
              </a:solidFill>
            </a:endParaRPr>
          </a:p>
        </p:txBody>
      </p:sp>
      <p:sp>
        <p:nvSpPr>
          <p:cNvPr id="8" name="Nuoli oikealle 7"/>
          <p:cNvSpPr/>
          <p:nvPr/>
        </p:nvSpPr>
        <p:spPr>
          <a:xfrm rot="20069183">
            <a:off x="8065163" y="4629080"/>
            <a:ext cx="2149782" cy="704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smtClean="0">
                <a:solidFill>
                  <a:schemeClr val="bg1"/>
                </a:solidFill>
              </a:rPr>
              <a:t>Kuulosuojaimet</a:t>
            </a:r>
            <a:endParaRPr lang="fi-FI" sz="2000" b="1" dirty="0">
              <a:solidFill>
                <a:schemeClr val="bg1"/>
              </a:solidFill>
            </a:endParaRPr>
          </a:p>
        </p:txBody>
      </p:sp>
      <p:sp>
        <p:nvSpPr>
          <p:cNvPr id="9" name="Taitettu kulma 8"/>
          <p:cNvSpPr/>
          <p:nvPr/>
        </p:nvSpPr>
        <p:spPr>
          <a:xfrm>
            <a:off x="6188217" y="2891118"/>
            <a:ext cx="1732101" cy="52443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smtClean="0">
                <a:solidFill>
                  <a:schemeClr val="bg1"/>
                </a:solidFill>
              </a:rPr>
              <a:t>Suojatakki</a:t>
            </a:r>
            <a:endParaRPr lang="fi-FI" sz="2800" b="1" dirty="0">
              <a:solidFill>
                <a:schemeClr val="bg1"/>
              </a:solidFill>
            </a:endParaRPr>
          </a:p>
        </p:txBody>
      </p:sp>
    </p:spTree>
    <p:extLst>
      <p:ext uri="{BB962C8B-B14F-4D97-AF65-F5344CB8AC3E}">
        <p14:creationId xmlns:p14="http://schemas.microsoft.com/office/powerpoint/2010/main" val="2687969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37356" y="618518"/>
            <a:ext cx="9905998" cy="1478570"/>
          </a:xfrm>
        </p:spPr>
        <p:txBody>
          <a:bodyPr>
            <a:normAutofit/>
          </a:bodyPr>
          <a:lstStyle/>
          <a:p>
            <a:r>
              <a:rPr lang="fi-FI" sz="3200" dirty="0" smtClean="0">
                <a:solidFill>
                  <a:schemeClr val="bg1"/>
                </a:solidFill>
              </a:rPr>
              <a:t>Höyläysvasteen ja </a:t>
            </a:r>
            <a:r>
              <a:rPr lang="fi-FI" sz="3200" dirty="0" err="1" smtClean="0">
                <a:solidFill>
                  <a:schemeClr val="bg1"/>
                </a:solidFill>
              </a:rPr>
              <a:t>kursonsuojan</a:t>
            </a:r>
            <a:r>
              <a:rPr lang="fi-FI" sz="3200" dirty="0" smtClean="0">
                <a:solidFill>
                  <a:schemeClr val="bg1"/>
                </a:solidFill>
              </a:rPr>
              <a:t> säätäminen</a:t>
            </a:r>
            <a:endParaRPr lang="fi-FI" sz="3200" dirty="0">
              <a:solidFill>
                <a:schemeClr val="bg1"/>
              </a:solidFill>
            </a:endParaRP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127" y="2462143"/>
            <a:ext cx="4623563" cy="3070874"/>
          </a:xfr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848" y="2462143"/>
            <a:ext cx="4623564" cy="3070874"/>
          </a:xfrm>
          <a:prstGeom prst="rect">
            <a:avLst/>
          </a:prstGeom>
        </p:spPr>
      </p:pic>
      <p:sp>
        <p:nvSpPr>
          <p:cNvPr id="3" name="Kuvaselitenuoli ylös 2"/>
          <p:cNvSpPr/>
          <p:nvPr/>
        </p:nvSpPr>
        <p:spPr>
          <a:xfrm>
            <a:off x="882127" y="5266060"/>
            <a:ext cx="2788920" cy="914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smtClean="0">
                <a:solidFill>
                  <a:schemeClr val="bg1"/>
                </a:solidFill>
              </a:rPr>
              <a:t>Lappeen höyläys</a:t>
            </a:r>
            <a:endParaRPr lang="fi-FI" sz="2800" dirty="0">
              <a:solidFill>
                <a:schemeClr val="bg1"/>
              </a:solidFill>
            </a:endParaRPr>
          </a:p>
        </p:txBody>
      </p:sp>
      <p:sp>
        <p:nvSpPr>
          <p:cNvPr id="6" name="Kuvaselitenuoli ylös 5"/>
          <p:cNvSpPr/>
          <p:nvPr/>
        </p:nvSpPr>
        <p:spPr>
          <a:xfrm>
            <a:off x="6423849" y="5266061"/>
            <a:ext cx="2666364" cy="914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smtClean="0">
                <a:solidFill>
                  <a:schemeClr val="bg1"/>
                </a:solidFill>
              </a:rPr>
              <a:t>Syrjän höyläys</a:t>
            </a:r>
            <a:endParaRPr lang="fi-FI" sz="2800" dirty="0">
              <a:solidFill>
                <a:schemeClr val="bg1"/>
              </a:solidFill>
            </a:endParaRPr>
          </a:p>
        </p:txBody>
      </p:sp>
    </p:spTree>
    <p:extLst>
      <p:ext uri="{BB962C8B-B14F-4D97-AF65-F5344CB8AC3E}">
        <p14:creationId xmlns:p14="http://schemas.microsoft.com/office/powerpoint/2010/main" val="33797730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iri">
  <a:themeElements>
    <a:clrScheme name="Piiri">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Piiri">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iri">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TC104033919[[fn=Piiri]]</Template>
  <TotalTime>279</TotalTime>
  <Words>316</Words>
  <Application>Microsoft Office PowerPoint</Application>
  <PresentationFormat>Laajakuva</PresentationFormat>
  <Paragraphs>58</Paragraphs>
  <Slides>12</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12</vt:i4>
      </vt:variant>
    </vt:vector>
  </HeadingPairs>
  <TitlesOfParts>
    <vt:vector size="18" baseType="lpstr">
      <vt:lpstr>Algerian</vt:lpstr>
      <vt:lpstr>Arial</vt:lpstr>
      <vt:lpstr>Jokerman</vt:lpstr>
      <vt:lpstr>Trebuchet MS</vt:lpstr>
      <vt:lpstr>Tw Cen MT</vt:lpstr>
      <vt:lpstr>Piiri</vt:lpstr>
      <vt:lpstr>Työturvallisuusohje</vt:lpstr>
      <vt:lpstr>Oikohöylän hallintalaitteet</vt:lpstr>
      <vt:lpstr>Toimet ennen höyläystä</vt:lpstr>
      <vt:lpstr>Oikohöylän ohjauspaneeli ja pöydän säätö</vt:lpstr>
      <vt:lpstr>Oikohöyläys</vt:lpstr>
      <vt:lpstr>PowerPoint-esitys</vt:lpstr>
      <vt:lpstr>PowerPoint-esitys</vt:lpstr>
      <vt:lpstr>PowerPoint-esitys</vt:lpstr>
      <vt:lpstr>Höyläysvasteen ja kursonsuojan säätäminen</vt:lpstr>
      <vt:lpstr>Höyläysvasteen kallistus</vt:lpstr>
      <vt:lpstr>Toimet höyläyksen jälkeen</vt:lpstr>
      <vt:lpstr>PowerPoint-esitys</vt:lpstr>
    </vt:vector>
  </TitlesOfParts>
  <Company>Kannuksen kaupunki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Työturvallisuusohje</dc:title>
  <dc:creator>Veli-Matti Kukkola</dc:creator>
  <cp:lastModifiedBy>Veli-Matti Kukkola</cp:lastModifiedBy>
  <cp:revision>26</cp:revision>
  <dcterms:created xsi:type="dcterms:W3CDTF">2014-09-28T16:24:45Z</dcterms:created>
  <dcterms:modified xsi:type="dcterms:W3CDTF">2014-11-12T12:48:04Z</dcterms:modified>
</cp:coreProperties>
</file>