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35D192-8006-6264-963A-D73C9AAA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232212"/>
            <a:ext cx="6096000" cy="132948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1CB128E-EF3A-87FE-DFE8-C6AEFB161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6096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DEA54D-7541-8E9A-1CF7-C2DE5B9D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C2493B-8689-B30E-D6A5-E3ED0BEC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7130F0-5F18-F13C-BC16-B3750AFB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6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755A77-C772-7216-56BC-176C4C9F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F9AD4D8-F310-A980-44AD-FD109763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E062AD-2AF1-8D20-AACA-800AE886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9A0A0A-82D4-68A8-47BC-22DDF2D4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85E9E8-A4B3-F3BC-78D8-B6796DF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48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F3482B5-7B48-B362-DCBA-9CC4E97FB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293CD8-A851-F02A-9905-8FE7B2338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5F2AB-A5A8-E2EF-D316-22D787E7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AEE016-2ACE-0CB2-F452-593ABD3D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84BBF2-FE39-08D5-17A7-B419B371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22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32F8E-D934-8A26-F6A7-C411F1E9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1E0C3-5490-39CB-D1FC-AE9F276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C7B8D4-0B69-CFC1-CC25-B4ADA2EF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681343-98A0-0C47-0770-A479F104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AC1CA6-48D2-F3E7-96D5-EB8E76C7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93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422854-C184-8B85-759B-02B805DD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6F2BA3-7D30-CA8D-2FEB-19EB709F0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76B43F-62BF-668E-CF9F-DBC848AB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3D2CB3-3318-0A78-C5D0-4C41C181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C130B3-EDF1-861B-805F-30F2C916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97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E4DD7E-8EEA-13A6-3FF2-A41E08C4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04324A-6F7C-B41A-E8E6-739862E3B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1715E2-48B1-E46A-7DA1-C6E6905D5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F5F11C-92A7-C55F-705D-EC011D0A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F50799-043A-063F-8F20-390FB322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F3ED63-EDEF-CB67-600F-96949E67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28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62F5F2-1490-4359-BFAF-CCB49F08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10C9B-0026-6946-A9B2-67862194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218C4E-AC8B-F46E-6E3C-C5E14ED3D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E427052-3A05-BB19-49F7-FD7B1BA30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B810E8E-CFEE-508B-04FF-4E0516DA5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48275A7-52F2-DC9A-7A79-582FFFCF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0AF0787-FD79-7022-0F76-D1F66B70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8A8B669-B46C-9E17-5C2E-749D7632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96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028B5-E605-F8FF-CCDA-C67C3529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9CBF2C-FF7E-05BB-97FF-A4FE6ED0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CB41BC-0C87-4A92-B6EC-BC32C625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06C2A0-C264-3F01-3384-57F0725C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9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38732B1-CB47-53D6-84B4-192C5D26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4420B2-243A-9109-8AD3-B5D6EB31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5E3D51-9C08-E3E2-C945-814981FA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9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564B9B-369B-CFBC-26DD-E87CB505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9A8023-B424-BF1A-44F9-8057DAEF7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6C88AED-59C0-C1F9-7263-C05D5855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70B243-25A5-D7CA-2BC7-69FEC4A9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6F6286-4A59-DB66-5D2F-F84EDFD8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DE0D32-1977-C9C7-6FEB-BE0D4E8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73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9EA90F-F2D8-A539-FB57-F35E5A35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10663CC-F475-F554-0B85-478B9EBB8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29FEAA-5B1D-199F-EE0A-35078C3FE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49BD32-F722-2D78-F341-4732E80C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25927D-DF4A-4FE4-684A-6B1B313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064941-480B-24B8-430B-B9A9662B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80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C272B21-0B0A-AD27-8E67-130FF3F1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B94E77-3B62-E49C-B092-2680E05E9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7B960D-F420-1F39-C0BD-39D800FEE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C98A-B0EF-4873-BCC1-0087BBF61E32}" type="datetimeFigureOut">
              <a:rPr lang="fi-FI" smtClean="0"/>
              <a:t>3.10.2023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F62E00-65F0-FAF0-2CB2-F73F54939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5CEA66-7D8E-62B5-6A18-14E7AD3EE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2AAB-38DE-4F4E-90C8-F1E48F526A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44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1D2F3D-8D5F-FD5F-B158-A68C9EA3B2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fi-FI" sz="4800" dirty="0">
                <a:solidFill>
                  <a:schemeClr val="bg1"/>
                </a:solidFill>
              </a:rPr>
              <a:t>Tietoturva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3DD3AC6-876A-F941-03F5-ADA7B61A5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6096000" cy="732432"/>
          </a:xfrm>
        </p:spPr>
        <p:txBody>
          <a:bodyPr/>
          <a:lstStyle/>
          <a:p>
            <a:pPr algn="l"/>
            <a:r>
              <a:rPr lang="fi-FI" dirty="0">
                <a:solidFill>
                  <a:schemeClr val="bg1"/>
                </a:solidFill>
              </a:rPr>
              <a:t>Yleistä tietoturvasta opiskelijoille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9F2E459-C9F3-DC81-8530-7F2E08898852}"/>
              </a:ext>
            </a:extLst>
          </p:cNvPr>
          <p:cNvSpPr txBox="1"/>
          <p:nvPr/>
        </p:nvSpPr>
        <p:spPr>
          <a:xfrm>
            <a:off x="6096000" y="5880992"/>
            <a:ext cx="532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Jussi Louhi</a:t>
            </a:r>
          </a:p>
          <a:p>
            <a:r>
              <a:rPr lang="fi-FI" dirty="0">
                <a:solidFill>
                  <a:schemeClr val="bg1"/>
                </a:solidFill>
              </a:rPr>
              <a:t>Tietoturvavastaava, Porin kaupunki</a:t>
            </a:r>
          </a:p>
        </p:txBody>
      </p:sp>
    </p:spTree>
    <p:extLst>
      <p:ext uri="{BB962C8B-B14F-4D97-AF65-F5344CB8AC3E}">
        <p14:creationId xmlns:p14="http://schemas.microsoft.com/office/powerpoint/2010/main" val="423981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8EA06-D9BA-F710-B57A-29414CD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Suositus</a:t>
            </a:r>
          </a:p>
        </p:txBody>
      </p:sp>
      <p:pic>
        <p:nvPicPr>
          <p:cNvPr id="3" name="Kuva 2" descr="Kuva, joka sisältää kohteen teksti, juliste, Fontti, graafinen suunnittelu&#10;&#10;Kuvaus luotu automaattisesti">
            <a:extLst>
              <a:ext uri="{FF2B5EF4-FFF2-40B4-BE49-F238E27FC236}">
                <a16:creationId xmlns:a16="http://schemas.microsoft.com/office/drawing/2014/main" id="{B67BF381-D8DC-0118-6413-5148B175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82" y="1384680"/>
            <a:ext cx="6452266" cy="361679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C3EED7D-5EF1-1CF2-E958-AB541DB35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64" y="3918919"/>
            <a:ext cx="6732354" cy="2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0F0971A-F941-2DCA-DEAE-FF14DF7D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05" y="256646"/>
            <a:ext cx="4314330" cy="518438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F4DEC50-E0EA-9DAD-56B5-9935509A2F6D}"/>
              </a:ext>
            </a:extLst>
          </p:cNvPr>
          <p:cNvSpPr txBox="1"/>
          <p:nvPr/>
        </p:nvSpPr>
        <p:spPr>
          <a:xfrm>
            <a:off x="5139991" y="4945789"/>
            <a:ext cx="5625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Jos jotain halutaan hakkeroida, niin se pystytään hakkeroimaan</a:t>
            </a:r>
          </a:p>
        </p:txBody>
      </p:sp>
      <p:pic>
        <p:nvPicPr>
          <p:cNvPr id="7" name="Kuva 6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40B5296C-09BC-4818-C953-C6DDA8C0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998" y="321323"/>
            <a:ext cx="6612432" cy="37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44CEEED5-14B2-107B-AFCA-65791AB9BDEB}"/>
              </a:ext>
            </a:extLst>
          </p:cNvPr>
          <p:cNvSpPr txBox="1">
            <a:spLocks/>
          </p:cNvSpPr>
          <p:nvPr/>
        </p:nvSpPr>
        <p:spPr>
          <a:xfrm>
            <a:off x="807563" y="924184"/>
            <a:ext cx="7876481" cy="84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>
                <a:solidFill>
                  <a:schemeClr val="bg1"/>
                </a:solidFill>
                <a:effectLst/>
              </a:rPr>
              <a:t>Nettihuijaukset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733264C-1D84-CD06-6811-CBE1FF5AE638}"/>
              </a:ext>
            </a:extLst>
          </p:cNvPr>
          <p:cNvSpPr txBox="1">
            <a:spLocks/>
          </p:cNvSpPr>
          <p:nvPr/>
        </p:nvSpPr>
        <p:spPr>
          <a:xfrm>
            <a:off x="807563" y="1767728"/>
            <a:ext cx="7903271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fi-FI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Tietojenkalasteluviestit </a:t>
            </a:r>
          </a:p>
          <a:p>
            <a:r>
              <a:rPr lang="fi-FI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ja sivustot</a:t>
            </a:r>
          </a:p>
          <a:p>
            <a:r>
              <a:rPr lang="fi-FI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Sähköposti</a:t>
            </a:r>
          </a:p>
          <a:p>
            <a:r>
              <a:rPr lang="fi-FI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Yksityisviestit somessa</a:t>
            </a:r>
          </a:p>
          <a:p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</a:rPr>
              <a:t>Tekstiviestit</a:t>
            </a:r>
          </a:p>
        </p:txBody>
      </p:sp>
      <p:pic>
        <p:nvPicPr>
          <p:cNvPr id="2" name="Kuva 1" descr="Kuva, joka sisältää kohteen teksti, kuvakaappaus, diagrammi, muotoilu&#10;&#10;Kuvaus luotu automaattisesti">
            <a:extLst>
              <a:ext uri="{FF2B5EF4-FFF2-40B4-BE49-F238E27FC236}">
                <a16:creationId xmlns:a16="http://schemas.microsoft.com/office/drawing/2014/main" id="{8BB21948-F7FC-C48B-9E29-DEFDC2FE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14" y="931254"/>
            <a:ext cx="7160251" cy="50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8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8EA06-D9BA-F710-B57A-29414CD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Esimerkkejä huijausviesteistä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5200B27-B545-A75D-9141-274583F3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1" y="1568138"/>
            <a:ext cx="6234048" cy="4323613"/>
          </a:xfrm>
          <a:prstGeom prst="rect">
            <a:avLst/>
          </a:prstGeom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008EE61-D161-42E4-7A24-00AA5C9AD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6312" y="1354285"/>
            <a:ext cx="5436371" cy="48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8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8EA06-D9BA-F710-B57A-29414CD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Esimerkkejä huijausviesteistä</a:t>
            </a:r>
          </a:p>
        </p:txBody>
      </p:sp>
      <p:pic>
        <p:nvPicPr>
          <p:cNvPr id="5" name="Kuva 4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BDB79F8E-6BC6-8F7C-39C3-851A061E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806" y="1558711"/>
            <a:ext cx="7730188" cy="4802187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17240DC-CFCA-50E4-6F06-E7A4274101B4}"/>
              </a:ext>
            </a:extLst>
          </p:cNvPr>
          <p:cNvSpPr txBox="1"/>
          <p:nvPr/>
        </p:nvSpPr>
        <p:spPr>
          <a:xfrm>
            <a:off x="838200" y="1463369"/>
            <a:ext cx="6094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Tarkasta linkit!</a:t>
            </a:r>
          </a:p>
          <a:p>
            <a:pPr marL="285750" indent="-285750">
              <a:buFontTx/>
              <a:buChar char="-"/>
            </a:pPr>
            <a:r>
              <a:rPr lang="fi-FI" sz="2800" dirty="0">
                <a:solidFill>
                  <a:schemeClr val="bg1"/>
                </a:solidFill>
                <a:latin typeface="Calibri" panose="020F0502020204030204" pitchFamily="34" charset="0"/>
              </a:rPr>
              <a:t>Tarkasta lähettäjä!</a:t>
            </a:r>
            <a:endParaRPr lang="fi-FI" sz="2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2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8EA06-D9BA-F710-B57A-29414CD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 Miten suojaan tilini ja luon hyvän salasanan?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2278B90-3DC9-7DFE-30BD-DDD0D6090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42900"/>
            <a:r>
              <a:rPr lang="fi-FI" sz="2000" dirty="0">
                <a:solidFill>
                  <a:schemeClr val="bg1"/>
                </a:solidFill>
              </a:rPr>
              <a:t>Älä koskaan anna salasanaasi kenelläkään.</a:t>
            </a:r>
          </a:p>
          <a:p>
            <a:pPr marL="457200" indent="-342900"/>
            <a:r>
              <a:rPr lang="fi-FI" sz="2000" dirty="0">
                <a:solidFill>
                  <a:schemeClr val="bg1"/>
                </a:solidFill>
              </a:rPr>
              <a:t>Keksi vähintään 15 merkkiä pitkä salasana. Älä käytä samaa salasanaa </a:t>
            </a:r>
          </a:p>
          <a:p>
            <a:pPr marL="114300" indent="0">
              <a:buNone/>
            </a:pPr>
            <a:r>
              <a:rPr lang="fi-FI" sz="2000" dirty="0">
                <a:solidFill>
                  <a:schemeClr val="bg1"/>
                </a:solidFill>
              </a:rPr>
              <a:t>      eri palveluissa.</a:t>
            </a:r>
          </a:p>
          <a:p>
            <a:pPr marL="914400" lvl="1" indent="-342900"/>
            <a:r>
              <a:rPr lang="fi-FI" sz="1600" dirty="0">
                <a:solidFill>
                  <a:schemeClr val="bg1"/>
                </a:solidFill>
              </a:rPr>
              <a:t>mieluummin lause kuin sana</a:t>
            </a:r>
          </a:p>
          <a:p>
            <a:pPr marL="914400" lvl="1" indent="-342900"/>
            <a:r>
              <a:rPr lang="fi-FI" sz="1600" dirty="0">
                <a:solidFill>
                  <a:schemeClr val="bg1"/>
                </a:solidFill>
              </a:rPr>
              <a:t>sisältää erikoismerkkejä; %&amp;//()=</a:t>
            </a:r>
          </a:p>
          <a:p>
            <a:pPr marL="914400" lvl="1" indent="-342900"/>
            <a:r>
              <a:rPr lang="fi-FI" sz="1600" dirty="0">
                <a:solidFill>
                  <a:schemeClr val="bg1"/>
                </a:solidFill>
              </a:rPr>
              <a:t>Ei laiskanhelppoja salasanoja kuten oma nimi, kissa123, </a:t>
            </a:r>
            <a:r>
              <a:rPr lang="fi-FI" sz="1600" dirty="0" err="1">
                <a:solidFill>
                  <a:schemeClr val="bg1"/>
                </a:solidFill>
              </a:rPr>
              <a:t>qwerty</a:t>
            </a:r>
            <a:r>
              <a:rPr lang="fi-FI" sz="1600" dirty="0">
                <a:solidFill>
                  <a:schemeClr val="bg1"/>
                </a:solidFill>
              </a:rPr>
              <a:t>, syntymäaika</a:t>
            </a:r>
          </a:p>
          <a:p>
            <a:pPr marL="457200" indent="-342900"/>
            <a:r>
              <a:rPr lang="fi-FI" sz="2000" dirty="0">
                <a:solidFill>
                  <a:schemeClr val="bg1"/>
                </a:solidFill>
              </a:rPr>
              <a:t>Ota käyttöön monivaiheinen tunnistautuminen (MFA), jossa käytät </a:t>
            </a:r>
          </a:p>
          <a:p>
            <a:pPr marL="114300" indent="0">
              <a:buNone/>
            </a:pPr>
            <a:r>
              <a:rPr lang="fi-FI" sz="2000" dirty="0">
                <a:solidFill>
                  <a:schemeClr val="bg1"/>
                </a:solidFill>
              </a:rPr>
              <a:t>      kirjautumiseen salasanan lisäksi myös jotain muuta keinoa, esimerkiksi tekstiviestiä.</a:t>
            </a:r>
          </a:p>
          <a:p>
            <a:pPr marL="457200" indent="-342900"/>
            <a:r>
              <a:rPr lang="fi-FI" sz="2000" dirty="0">
                <a:solidFill>
                  <a:schemeClr val="bg1"/>
                </a:solidFill>
              </a:rPr>
              <a:t>Voit ottaa käyttöön myös salasanojen hallintaohjelman. Ohjelma keksii jokaiselle tilillesi hankalasti murrettavan salasanan, ja sinun pitää muistaa vain hallintaohjelman salasana. Tallenna hallintaohjelman salasana huolellisesti. </a:t>
            </a:r>
          </a:p>
          <a:p>
            <a:pPr marL="914400" lvl="1" indent="-342900"/>
            <a:r>
              <a:rPr lang="fi-FI" sz="1600" dirty="0" err="1">
                <a:solidFill>
                  <a:schemeClr val="bg1"/>
                </a:solidFill>
              </a:rPr>
              <a:t>Bitwarden</a:t>
            </a:r>
            <a:r>
              <a:rPr lang="fi-FI" sz="1600" dirty="0">
                <a:solidFill>
                  <a:schemeClr val="bg1"/>
                </a:solidFill>
              </a:rPr>
              <a:t>, 1Password, </a:t>
            </a:r>
            <a:r>
              <a:rPr lang="fi-FI" sz="1600" dirty="0" err="1">
                <a:solidFill>
                  <a:schemeClr val="bg1"/>
                </a:solidFill>
              </a:rPr>
              <a:t>Keepass</a:t>
            </a:r>
            <a:r>
              <a:rPr lang="fi-FI" sz="1600" dirty="0">
                <a:solidFill>
                  <a:schemeClr val="bg1"/>
                </a:solidFill>
              </a:rPr>
              <a:t>, </a:t>
            </a:r>
            <a:r>
              <a:rPr lang="fi-FI" sz="1600" dirty="0" err="1">
                <a:solidFill>
                  <a:schemeClr val="bg1"/>
                </a:solidFill>
              </a:rPr>
              <a:t>Google+Chrome</a:t>
            </a:r>
            <a:r>
              <a:rPr lang="fi-FI" sz="1600" dirty="0">
                <a:solidFill>
                  <a:schemeClr val="bg1"/>
                </a:solidFill>
              </a:rPr>
              <a:t> ja </a:t>
            </a:r>
            <a:r>
              <a:rPr lang="fi-FI" sz="1600" dirty="0" err="1">
                <a:solidFill>
                  <a:schemeClr val="bg1"/>
                </a:solidFill>
              </a:rPr>
              <a:t>Microsoft+Edge</a:t>
            </a:r>
            <a:endParaRPr lang="fi-FI" sz="16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3" name="Kuva 2" descr="Kuva, joka sisältää kohteen teksti, kuvakaappaus, Fontti, logo&#10;&#10;Kuvaus luotu automaattisesti">
            <a:extLst>
              <a:ext uri="{FF2B5EF4-FFF2-40B4-BE49-F238E27FC236}">
                <a16:creationId xmlns:a16="http://schemas.microsoft.com/office/drawing/2014/main" id="{5037E95F-774C-F6AA-CE4D-98906445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769" y="1385740"/>
            <a:ext cx="2839788" cy="28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8EA06-D9BA-F710-B57A-29414CD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Käyttäjätilin suojaaminen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2278B90-3DC9-7DFE-30BD-DDD0D609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6101" cy="4351338"/>
          </a:xfrm>
        </p:spPr>
        <p:txBody>
          <a:bodyPr>
            <a:normAutofit fontScale="47500" lnSpcReduction="20000"/>
          </a:bodyPr>
          <a:lstStyle/>
          <a:p>
            <a:pPr marL="457200" indent="-342900"/>
            <a:r>
              <a:rPr lang="fi-FI" sz="4400" dirty="0">
                <a:solidFill>
                  <a:schemeClr val="bg1"/>
                </a:solidFill>
              </a:rPr>
              <a:t>Kirjautuminen kolmannen osapuolen palveluihin esim. Microsoft, Google tai koulussa </a:t>
            </a:r>
            <a:r>
              <a:rPr lang="fi-FI" sz="4400" dirty="0" err="1">
                <a:solidFill>
                  <a:schemeClr val="bg1"/>
                </a:solidFill>
              </a:rPr>
              <a:t>MPASSid</a:t>
            </a:r>
            <a:endParaRPr lang="fi-FI" sz="4400" dirty="0">
              <a:solidFill>
                <a:schemeClr val="bg1"/>
              </a:solidFill>
            </a:endParaRPr>
          </a:p>
          <a:p>
            <a:pPr marL="914400" lvl="1" indent="-342900"/>
            <a:r>
              <a:rPr lang="fi-FI" sz="3800" dirty="0">
                <a:solidFill>
                  <a:schemeClr val="bg1"/>
                </a:solidFill>
              </a:rPr>
              <a:t>Vähemmän salasanoja</a:t>
            </a:r>
          </a:p>
          <a:p>
            <a:pPr marL="914400" lvl="1" indent="-342900"/>
            <a:r>
              <a:rPr lang="fi-FI" sz="3800" dirty="0">
                <a:solidFill>
                  <a:schemeClr val="bg1"/>
                </a:solidFill>
              </a:rPr>
              <a:t>Muista turvata kirjautumistili hyvin</a:t>
            </a:r>
          </a:p>
          <a:p>
            <a:pPr marL="457200" indent="-342900"/>
            <a:r>
              <a:rPr lang="fi-FI" sz="4400" dirty="0">
                <a:solidFill>
                  <a:schemeClr val="bg1"/>
                </a:solidFill>
              </a:rPr>
              <a:t>Käytä käyttäjätiliä oikeassa käyttötarkoituksessa</a:t>
            </a:r>
          </a:p>
          <a:p>
            <a:pPr marL="914400" lvl="1" indent="-342900"/>
            <a:r>
              <a:rPr lang="fi-FI" sz="3800" dirty="0">
                <a:solidFill>
                  <a:schemeClr val="bg1"/>
                </a:solidFill>
              </a:rPr>
              <a:t>Kouluasioissa koulun tiliä ja henkilökohtaisissa asioissa henkilökohtaista tiliä</a:t>
            </a:r>
          </a:p>
          <a:p>
            <a:pPr marL="457200" indent="-342900"/>
            <a:r>
              <a:rPr lang="fi-FI" sz="4400" dirty="0">
                <a:solidFill>
                  <a:schemeClr val="bg1"/>
                </a:solidFill>
              </a:rPr>
              <a:t>Toimi ripeästi, jos käyttäjätilisi on kaapattu - Niin voi käydä kenelle tahansa</a:t>
            </a:r>
          </a:p>
          <a:p>
            <a:pPr marL="914400" lvl="1" indent="-342900"/>
            <a:r>
              <a:rPr lang="fi-FI" sz="3800" dirty="0">
                <a:solidFill>
                  <a:schemeClr val="bg1"/>
                </a:solidFill>
              </a:rPr>
              <a:t>Salasana voi esim. jonkin palvelun tietovuodossa joutua vääriin käsiin.</a:t>
            </a:r>
          </a:p>
          <a:p>
            <a:pPr marL="1371600" lvl="2" indent="-342900"/>
            <a:r>
              <a:rPr lang="fi-FI" sz="3400" dirty="0">
                <a:solidFill>
                  <a:schemeClr val="bg1"/>
                </a:solidFill>
              </a:rPr>
              <a:t>Kirjautumisilmoitukset käyttöön!</a:t>
            </a:r>
          </a:p>
          <a:p>
            <a:pPr marL="1371600" lvl="2" indent="-342900"/>
            <a:r>
              <a:rPr lang="fi-FI" sz="3400" dirty="0">
                <a:solidFill>
                  <a:schemeClr val="bg1"/>
                </a:solidFill>
              </a:rPr>
              <a:t>Jos huomaat, että salasanasi on joutunut vääriin käsiin -&gt; Vaihda salasana</a:t>
            </a:r>
          </a:p>
          <a:p>
            <a:endParaRPr lang="fi-FI" dirty="0"/>
          </a:p>
        </p:txBody>
      </p:sp>
      <p:pic>
        <p:nvPicPr>
          <p:cNvPr id="4" name="Kuva 3" descr="Kuva, joka sisältää kohteen teksti, kuvakaappaus, Fontti, logo&#10;&#10;Kuvaus luotu automaattisesti">
            <a:extLst>
              <a:ext uri="{FF2B5EF4-FFF2-40B4-BE49-F238E27FC236}">
                <a16:creationId xmlns:a16="http://schemas.microsoft.com/office/drawing/2014/main" id="{16D9F69D-FA74-B798-762F-DDC4EE80C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68" r="-1"/>
          <a:stretch/>
        </p:blipFill>
        <p:spPr>
          <a:xfrm>
            <a:off x="6677625" y="1825625"/>
            <a:ext cx="2049382" cy="1236781"/>
          </a:xfrm>
          <a:prstGeom prst="rect">
            <a:avLst/>
          </a:prstGeom>
        </p:spPr>
      </p:pic>
      <p:pic>
        <p:nvPicPr>
          <p:cNvPr id="6" name="Kuva 5" descr="Kuva, joka sisältää kohteen teksti, kuvakaappaus, ohjelmisto, Tietokonekuvake&#10;&#10;Kuvaus luotu automaattisesti">
            <a:extLst>
              <a:ext uri="{FF2B5EF4-FFF2-40B4-BE49-F238E27FC236}">
                <a16:creationId xmlns:a16="http://schemas.microsoft.com/office/drawing/2014/main" id="{5D4B5A92-B2FE-9579-6316-2CCDE4D1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881" y="3646416"/>
            <a:ext cx="4435182" cy="2846459"/>
          </a:xfrm>
          <a:prstGeom prst="rect">
            <a:avLst/>
          </a:prstGeom>
        </p:spPr>
      </p:pic>
      <p:pic>
        <p:nvPicPr>
          <p:cNvPr id="7" name="Kuva 6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A70429D1-306C-B27D-FB8D-FEE7A5F68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271" y="442504"/>
            <a:ext cx="2580792" cy="29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9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8EA06-D9BA-F710-B57A-29414CD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Laitteiden turvaaminen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2278B90-3DC9-7DFE-30BD-DDD0D609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6101" cy="4351338"/>
          </a:xfrm>
        </p:spPr>
        <p:txBody>
          <a:bodyPr>
            <a:normAutofit/>
          </a:bodyPr>
          <a:lstStyle/>
          <a:p>
            <a:pPr marL="457200" indent="-342900"/>
            <a:r>
              <a:rPr lang="fi-FI" sz="2400" dirty="0">
                <a:solidFill>
                  <a:schemeClr val="bg1"/>
                </a:solidFill>
              </a:rPr>
              <a:t>OHJELMISTOPÄIVITYKSET!</a:t>
            </a:r>
          </a:p>
          <a:p>
            <a:pPr marL="914400" lvl="1" indent="-342900"/>
            <a:r>
              <a:rPr lang="fi-FI" sz="2000" dirty="0">
                <a:solidFill>
                  <a:schemeClr val="bg1"/>
                </a:solidFill>
              </a:rPr>
              <a:t>Ohjelmistohaavoittuvuudet</a:t>
            </a:r>
          </a:p>
          <a:p>
            <a:pPr marL="914400" lvl="1" indent="-342900"/>
            <a:r>
              <a:rPr lang="fi-FI" sz="2000" dirty="0">
                <a:solidFill>
                  <a:schemeClr val="bg1"/>
                </a:solidFill>
              </a:rPr>
              <a:t>Tuleeko sinun puhelimeesi tietoturvapäivityksiä?</a:t>
            </a:r>
          </a:p>
          <a:p>
            <a:pPr marL="457200" indent="-342900"/>
            <a:endParaRPr lang="fi-FI" sz="2400" dirty="0">
              <a:solidFill>
                <a:schemeClr val="bg1"/>
              </a:solidFill>
            </a:endParaRPr>
          </a:p>
          <a:p>
            <a:pPr marL="457200" indent="-342900"/>
            <a:r>
              <a:rPr lang="fi-FI" sz="2400" dirty="0">
                <a:solidFill>
                  <a:schemeClr val="bg1"/>
                </a:solidFill>
              </a:rPr>
              <a:t>Asenna vain luotettuja sovelluksia</a:t>
            </a:r>
          </a:p>
          <a:p>
            <a:pPr marL="914400" lvl="1" indent="-342900"/>
            <a:r>
              <a:rPr lang="fi-FI" sz="2000" dirty="0">
                <a:solidFill>
                  <a:schemeClr val="bg1"/>
                </a:solidFill>
              </a:rPr>
              <a:t>Mobiililaitteilla vain virallisesta sovelluskaupasta</a:t>
            </a:r>
          </a:p>
          <a:p>
            <a:pPr marL="914400" lvl="1" indent="-342900"/>
            <a:r>
              <a:rPr lang="fi-FI" sz="2000" dirty="0">
                <a:solidFill>
                  <a:schemeClr val="bg1"/>
                </a:solidFill>
              </a:rPr>
              <a:t>Tietokoneella luotetusta lähteestä ladattuja</a:t>
            </a:r>
          </a:p>
          <a:p>
            <a:endParaRPr lang="fi-FI" dirty="0"/>
          </a:p>
        </p:txBody>
      </p:sp>
      <p:pic>
        <p:nvPicPr>
          <p:cNvPr id="3" name="Kuva 2" descr="Kuva, joka sisältää kohteen teksti, kuvakaappaus, multimedia, Käyttöjärjestelmä&#10;&#10;Kuvaus luotu automaattisesti">
            <a:extLst>
              <a:ext uri="{FF2B5EF4-FFF2-40B4-BE49-F238E27FC236}">
                <a16:creationId xmlns:a16="http://schemas.microsoft.com/office/drawing/2014/main" id="{2669E891-F7FF-058B-081E-6641CDB5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225" y="426895"/>
            <a:ext cx="3410409" cy="60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8EA06-D9BA-F710-B57A-29414CD2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Mitä jäi mieleen?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2278B90-3DC9-7DFE-30BD-DDD0D609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23867" cy="4351338"/>
          </a:xfrm>
        </p:spPr>
        <p:txBody>
          <a:bodyPr>
            <a:normAutofit/>
          </a:bodyPr>
          <a:lstStyle/>
          <a:p>
            <a:pPr marL="457200" indent="-342900"/>
            <a:r>
              <a:rPr lang="fi-FI" sz="2400" dirty="0">
                <a:solidFill>
                  <a:schemeClr val="bg1"/>
                </a:solidFill>
              </a:rPr>
              <a:t>Järkevästi netissä – mieti mitä teet ja mitä julkaiset</a:t>
            </a:r>
          </a:p>
          <a:p>
            <a:pPr marL="457200" indent="-342900"/>
            <a:r>
              <a:rPr lang="fi-FI" sz="2400" dirty="0">
                <a:solidFill>
                  <a:schemeClr val="bg1"/>
                </a:solidFill>
              </a:rPr>
              <a:t>Monivaiheinen tunnistautuminen (MFA) ja vahvat salasanat</a:t>
            </a:r>
          </a:p>
          <a:p>
            <a:pPr marL="457200" indent="-342900"/>
            <a:r>
              <a:rPr lang="fi-FI" sz="2400" dirty="0">
                <a:solidFill>
                  <a:schemeClr val="bg1"/>
                </a:solidFill>
              </a:rPr>
              <a:t>Tarkasta linkit ja lähettäjät</a:t>
            </a:r>
          </a:p>
          <a:p>
            <a:pPr marL="457200" indent="-342900"/>
            <a:r>
              <a:rPr lang="fi-FI" sz="2400" dirty="0">
                <a:solidFill>
                  <a:schemeClr val="bg1"/>
                </a:solidFill>
              </a:rPr>
              <a:t>Päivitä laitteet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37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270</Words>
  <Application>Microsoft Office PowerPoint</Application>
  <PresentationFormat>Laajakuva</PresentationFormat>
  <Paragraphs>51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Tietoturva</vt:lpstr>
      <vt:lpstr>PowerPoint-esitys</vt:lpstr>
      <vt:lpstr>PowerPoint-esitys</vt:lpstr>
      <vt:lpstr>Esimerkkejä huijausviesteistä</vt:lpstr>
      <vt:lpstr>Esimerkkejä huijausviesteistä</vt:lpstr>
      <vt:lpstr> Miten suojaan tilini ja luon hyvän salasanan?</vt:lpstr>
      <vt:lpstr>Käyttäjätilin suojaaminen</vt:lpstr>
      <vt:lpstr>Laitteiden turvaaminen</vt:lpstr>
      <vt:lpstr>Mitä jäi mieleen?</vt:lpstr>
      <vt:lpstr>Suositus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Tietosuoja</dc:title>
  <dc:creator>Konsta Kivistö</dc:creator>
  <cp:lastModifiedBy>Konsta Kivistö</cp:lastModifiedBy>
  <cp:revision>24</cp:revision>
  <dcterms:created xsi:type="dcterms:W3CDTF">2023-09-29T09:09:28Z</dcterms:created>
  <dcterms:modified xsi:type="dcterms:W3CDTF">2023-10-03T12:59:40Z</dcterms:modified>
</cp:coreProperties>
</file>