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E03AD-D252-4093-789C-C47DC917AB9F}" v="65" dt="2022-02-11T11:37:43.304"/>
    <p1510:client id="{0894E4CE-7816-E991-F5BD-5033BEB0F1FB}" v="239" dt="2022-01-31T13:37:08.024"/>
    <p1510:client id="{20A2B263-CDC1-4F95-FE8F-B73483C3BFC9}" v="43" dt="2022-02-15T07:00:21.467"/>
    <p1510:client id="{2ADEFF4B-536F-D723-BBF7-F03070A78B2B}" v="11" dt="2022-02-02T07:23:22.955"/>
    <p1510:client id="{37820F83-F14F-8106-1AD0-FE4719E6557A}" v="75" dt="2022-02-01T13:59:39.5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lkki Merja" userId="S::merja.malkki@kangasniemi.fi::e2944d96-f866-4403-a306-1b40f41ba5e1" providerId="AD" clId="Web-{0894E4CE-7816-E991-F5BD-5033BEB0F1FB}"/>
    <pc:docChg chg="addSld modSld">
      <pc:chgData name="Mälkki Merja" userId="S::merja.malkki@kangasniemi.fi::e2944d96-f866-4403-a306-1b40f41ba5e1" providerId="AD" clId="Web-{0894E4CE-7816-E991-F5BD-5033BEB0F1FB}" dt="2022-01-31T13:37:08.024" v="236" actId="20577"/>
      <pc:docMkLst>
        <pc:docMk/>
      </pc:docMkLst>
      <pc:sldChg chg="modSp new">
        <pc:chgData name="Mälkki Merja" userId="S::merja.malkki@kangasniemi.fi::e2944d96-f866-4403-a306-1b40f41ba5e1" providerId="AD" clId="Web-{0894E4CE-7816-E991-F5BD-5033BEB0F1FB}" dt="2022-01-31T13:27:23.413" v="102" actId="20577"/>
        <pc:sldMkLst>
          <pc:docMk/>
          <pc:sldMk cId="786979292" sldId="258"/>
        </pc:sldMkLst>
        <pc:spChg chg="mod">
          <ac:chgData name="Mälkki Merja" userId="S::merja.malkki@kangasniemi.fi::e2944d96-f866-4403-a306-1b40f41ba5e1" providerId="AD" clId="Web-{0894E4CE-7816-E991-F5BD-5033BEB0F1FB}" dt="2022-01-31T13:27:23.413" v="102" actId="20577"/>
          <ac:spMkLst>
            <pc:docMk/>
            <pc:sldMk cId="786979292" sldId="258"/>
            <ac:spMk id="3" creationId="{B6BE55EA-C099-4638-909A-0A56E59932AA}"/>
          </ac:spMkLst>
        </pc:spChg>
      </pc:sldChg>
      <pc:sldChg chg="modSp new">
        <pc:chgData name="Mälkki Merja" userId="S::merja.malkki@kangasniemi.fi::e2944d96-f866-4403-a306-1b40f41ba5e1" providerId="AD" clId="Web-{0894E4CE-7816-E991-F5BD-5033BEB0F1FB}" dt="2022-01-31T13:37:08.024" v="236" actId="20577"/>
        <pc:sldMkLst>
          <pc:docMk/>
          <pc:sldMk cId="3984680995" sldId="259"/>
        </pc:sldMkLst>
        <pc:spChg chg="mod">
          <ac:chgData name="Mälkki Merja" userId="S::merja.malkki@kangasniemi.fi::e2944d96-f866-4403-a306-1b40f41ba5e1" providerId="AD" clId="Web-{0894E4CE-7816-E991-F5BD-5033BEB0F1FB}" dt="2022-01-31T13:25:42.485" v="65" actId="20577"/>
          <ac:spMkLst>
            <pc:docMk/>
            <pc:sldMk cId="3984680995" sldId="259"/>
            <ac:spMk id="2" creationId="{CECED0DE-F772-4BC7-A703-C51C85D5EFAE}"/>
          </ac:spMkLst>
        </pc:spChg>
        <pc:spChg chg="mod">
          <ac:chgData name="Mälkki Merja" userId="S::merja.malkki@kangasniemi.fi::e2944d96-f866-4403-a306-1b40f41ba5e1" providerId="AD" clId="Web-{0894E4CE-7816-E991-F5BD-5033BEB0F1FB}" dt="2022-01-31T13:37:08.024" v="236" actId="20577"/>
          <ac:spMkLst>
            <pc:docMk/>
            <pc:sldMk cId="3984680995" sldId="259"/>
            <ac:spMk id="3" creationId="{59C401EB-0452-426D-B1A9-D09013FCFAFF}"/>
          </ac:spMkLst>
        </pc:spChg>
      </pc:sldChg>
    </pc:docChg>
  </pc:docChgLst>
  <pc:docChgLst>
    <pc:chgData name="Vahvaselkä Pasi" userId="S::pasi.vahvaselka@kangasniemi.fi::31307ee2-309e-4cdf-bd19-ec2f23c0eeff" providerId="AD" clId="Web-{20A2B263-CDC1-4F95-FE8F-B73483C3BFC9}"/>
    <pc:docChg chg="modSld">
      <pc:chgData name="Vahvaselkä Pasi" userId="S::pasi.vahvaselka@kangasniemi.fi::31307ee2-309e-4cdf-bd19-ec2f23c0eeff" providerId="AD" clId="Web-{20A2B263-CDC1-4F95-FE8F-B73483C3BFC9}" dt="2022-02-15T07:00:21.467" v="42" actId="1076"/>
      <pc:docMkLst>
        <pc:docMk/>
      </pc:docMkLst>
      <pc:sldChg chg="modSp">
        <pc:chgData name="Vahvaselkä Pasi" userId="S::pasi.vahvaselka@kangasniemi.fi::31307ee2-309e-4cdf-bd19-ec2f23c0eeff" providerId="AD" clId="Web-{20A2B263-CDC1-4F95-FE8F-B73483C3BFC9}" dt="2022-02-15T06:58:03.728" v="22" actId="20577"/>
        <pc:sldMkLst>
          <pc:docMk/>
          <pc:sldMk cId="786979292" sldId="258"/>
        </pc:sldMkLst>
        <pc:spChg chg="mod">
          <ac:chgData name="Vahvaselkä Pasi" userId="S::pasi.vahvaselka@kangasniemi.fi::31307ee2-309e-4cdf-bd19-ec2f23c0eeff" providerId="AD" clId="Web-{20A2B263-CDC1-4F95-FE8F-B73483C3BFC9}" dt="2022-02-15T06:57:43.665" v="15" actId="1076"/>
          <ac:spMkLst>
            <pc:docMk/>
            <pc:sldMk cId="786979292" sldId="258"/>
            <ac:spMk id="2" creationId="{C8CF9B3D-873E-4B92-81EA-944DB1E6DC0D}"/>
          </ac:spMkLst>
        </pc:spChg>
        <pc:spChg chg="mod">
          <ac:chgData name="Vahvaselkä Pasi" userId="S::pasi.vahvaselka@kangasniemi.fi::31307ee2-309e-4cdf-bd19-ec2f23c0eeff" providerId="AD" clId="Web-{20A2B263-CDC1-4F95-FE8F-B73483C3BFC9}" dt="2022-02-15T06:58:03.728" v="22" actId="20577"/>
          <ac:spMkLst>
            <pc:docMk/>
            <pc:sldMk cId="786979292" sldId="258"/>
            <ac:spMk id="3" creationId="{B6BE55EA-C099-4638-909A-0A56E59932AA}"/>
          </ac:spMkLst>
        </pc:spChg>
      </pc:sldChg>
      <pc:sldChg chg="modSp">
        <pc:chgData name="Vahvaselkä Pasi" userId="S::pasi.vahvaselka@kangasniemi.fi::31307ee2-309e-4cdf-bd19-ec2f23c0eeff" providerId="AD" clId="Web-{20A2B263-CDC1-4F95-FE8F-B73483C3BFC9}" dt="2022-02-15T07:00:21.467" v="42" actId="1076"/>
        <pc:sldMkLst>
          <pc:docMk/>
          <pc:sldMk cId="3984680995" sldId="259"/>
        </pc:sldMkLst>
        <pc:spChg chg="mod">
          <ac:chgData name="Vahvaselkä Pasi" userId="S::pasi.vahvaselka@kangasniemi.fi::31307ee2-309e-4cdf-bd19-ec2f23c0eeff" providerId="AD" clId="Web-{20A2B263-CDC1-4F95-FE8F-B73483C3BFC9}" dt="2022-02-15T07:00:21.467" v="42" actId="1076"/>
          <ac:spMkLst>
            <pc:docMk/>
            <pc:sldMk cId="3984680995" sldId="259"/>
            <ac:spMk id="2" creationId="{CECED0DE-F772-4BC7-A703-C51C85D5EFAE}"/>
          </ac:spMkLst>
        </pc:spChg>
        <pc:spChg chg="mod">
          <ac:chgData name="Vahvaselkä Pasi" userId="S::pasi.vahvaselka@kangasniemi.fi::31307ee2-309e-4cdf-bd19-ec2f23c0eeff" providerId="AD" clId="Web-{20A2B263-CDC1-4F95-FE8F-B73483C3BFC9}" dt="2022-02-15T06:59:57.326" v="38" actId="20577"/>
          <ac:spMkLst>
            <pc:docMk/>
            <pc:sldMk cId="3984680995" sldId="259"/>
            <ac:spMk id="3" creationId="{59C401EB-0452-426D-B1A9-D09013FCFAFF}"/>
          </ac:spMkLst>
        </pc:spChg>
      </pc:sldChg>
    </pc:docChg>
  </pc:docChgLst>
  <pc:docChgLst>
    <pc:chgData name="Mälkki Merja" userId="S::merja.malkki@kangasniemi.fi::e2944d96-f866-4403-a306-1b40f41ba5e1" providerId="AD" clId="Web-{37820F83-F14F-8106-1AD0-FE4719E6557A}"/>
    <pc:docChg chg="modSld">
      <pc:chgData name="Mälkki Merja" userId="S::merja.malkki@kangasniemi.fi::e2944d96-f866-4403-a306-1b40f41ba5e1" providerId="AD" clId="Web-{37820F83-F14F-8106-1AD0-FE4719E6557A}" dt="2022-02-01T13:59:39.563" v="75" actId="20577"/>
      <pc:docMkLst>
        <pc:docMk/>
      </pc:docMkLst>
      <pc:sldChg chg="modSp">
        <pc:chgData name="Mälkki Merja" userId="S::merja.malkki@kangasniemi.fi::e2944d96-f866-4403-a306-1b40f41ba5e1" providerId="AD" clId="Web-{37820F83-F14F-8106-1AD0-FE4719E6557A}" dt="2022-02-01T13:57:26.936" v="1" actId="20577"/>
        <pc:sldMkLst>
          <pc:docMk/>
          <pc:sldMk cId="786979292" sldId="258"/>
        </pc:sldMkLst>
        <pc:spChg chg="mod">
          <ac:chgData name="Mälkki Merja" userId="S::merja.malkki@kangasniemi.fi::e2944d96-f866-4403-a306-1b40f41ba5e1" providerId="AD" clId="Web-{37820F83-F14F-8106-1AD0-FE4719E6557A}" dt="2022-02-01T13:57:26.936" v="1" actId="20577"/>
          <ac:spMkLst>
            <pc:docMk/>
            <pc:sldMk cId="786979292" sldId="258"/>
            <ac:spMk id="3" creationId="{B6BE55EA-C099-4638-909A-0A56E59932AA}"/>
          </ac:spMkLst>
        </pc:spChg>
      </pc:sldChg>
      <pc:sldChg chg="modSp">
        <pc:chgData name="Mälkki Merja" userId="S::merja.malkki@kangasniemi.fi::e2944d96-f866-4403-a306-1b40f41ba5e1" providerId="AD" clId="Web-{37820F83-F14F-8106-1AD0-FE4719E6557A}" dt="2022-02-01T13:59:39.563" v="75" actId="20577"/>
        <pc:sldMkLst>
          <pc:docMk/>
          <pc:sldMk cId="3984680995" sldId="259"/>
        </pc:sldMkLst>
        <pc:spChg chg="mod">
          <ac:chgData name="Mälkki Merja" userId="S::merja.malkki@kangasniemi.fi::e2944d96-f866-4403-a306-1b40f41ba5e1" providerId="AD" clId="Web-{37820F83-F14F-8106-1AD0-FE4719E6557A}" dt="2022-02-01T13:59:39.563" v="75" actId="20577"/>
          <ac:spMkLst>
            <pc:docMk/>
            <pc:sldMk cId="3984680995" sldId="259"/>
            <ac:spMk id="3" creationId="{59C401EB-0452-426D-B1A9-D09013FCFAFF}"/>
          </ac:spMkLst>
        </pc:spChg>
      </pc:sldChg>
    </pc:docChg>
  </pc:docChgLst>
  <pc:docChgLst>
    <pc:chgData name="Mälkki Merja" userId="S::merja.malkki@kangasniemi.fi::e2944d96-f866-4403-a306-1b40f41ba5e1" providerId="AD" clId="Web-{088E03AD-D252-4093-789C-C47DC917AB9F}"/>
    <pc:docChg chg="modSld">
      <pc:chgData name="Mälkki Merja" userId="S::merja.malkki@kangasniemi.fi::e2944d96-f866-4403-a306-1b40f41ba5e1" providerId="AD" clId="Web-{088E03AD-D252-4093-789C-C47DC917AB9F}" dt="2022-02-11T11:37:43.304" v="66" actId="20577"/>
      <pc:docMkLst>
        <pc:docMk/>
      </pc:docMkLst>
      <pc:sldChg chg="modSp">
        <pc:chgData name="Mälkki Merja" userId="S::merja.malkki@kangasniemi.fi::e2944d96-f866-4403-a306-1b40f41ba5e1" providerId="AD" clId="Web-{088E03AD-D252-4093-789C-C47DC917AB9F}" dt="2022-02-11T11:37:43.304" v="66" actId="20577"/>
        <pc:sldMkLst>
          <pc:docMk/>
          <pc:sldMk cId="3984680995" sldId="259"/>
        </pc:sldMkLst>
        <pc:spChg chg="mod">
          <ac:chgData name="Mälkki Merja" userId="S::merja.malkki@kangasniemi.fi::e2944d96-f866-4403-a306-1b40f41ba5e1" providerId="AD" clId="Web-{088E03AD-D252-4093-789C-C47DC917AB9F}" dt="2022-02-11T11:37:43.304" v="66" actId="20577"/>
          <ac:spMkLst>
            <pc:docMk/>
            <pc:sldMk cId="3984680995" sldId="259"/>
            <ac:spMk id="3" creationId="{59C401EB-0452-426D-B1A9-D09013FCFAFF}"/>
          </ac:spMkLst>
        </pc:spChg>
      </pc:sldChg>
    </pc:docChg>
  </pc:docChgLst>
  <pc:docChgLst>
    <pc:chgData name="Vahvaselkä Pasi" userId="S::pasi.vahvaselka@kangasniemi.fi::31307ee2-309e-4cdf-bd19-ec2f23c0eeff" providerId="AD" clId="Web-{2ADEFF4B-536F-D723-BBF7-F03070A78B2B}"/>
    <pc:docChg chg="modSld">
      <pc:chgData name="Vahvaselkä Pasi" userId="S::pasi.vahvaselka@kangasniemi.fi::31307ee2-309e-4cdf-bd19-ec2f23c0eeff" providerId="AD" clId="Web-{2ADEFF4B-536F-D723-BBF7-F03070A78B2B}" dt="2022-02-02T07:23:22.580" v="11" actId="20577"/>
      <pc:docMkLst>
        <pc:docMk/>
      </pc:docMkLst>
      <pc:sldChg chg="modSp">
        <pc:chgData name="Vahvaselkä Pasi" userId="S::pasi.vahvaselka@kangasniemi.fi::31307ee2-309e-4cdf-bd19-ec2f23c0eeff" providerId="AD" clId="Web-{2ADEFF4B-536F-D723-BBF7-F03070A78B2B}" dt="2022-02-02T07:23:22.580" v="11" actId="20577"/>
        <pc:sldMkLst>
          <pc:docMk/>
          <pc:sldMk cId="786979292" sldId="258"/>
        </pc:sldMkLst>
        <pc:spChg chg="mod">
          <ac:chgData name="Vahvaselkä Pasi" userId="S::pasi.vahvaselka@kangasniemi.fi::31307ee2-309e-4cdf-bd19-ec2f23c0eeff" providerId="AD" clId="Web-{2ADEFF4B-536F-D723-BBF7-F03070A78B2B}" dt="2022-02-02T07:23:22.580" v="11" actId="20577"/>
          <ac:spMkLst>
            <pc:docMk/>
            <pc:sldMk cId="786979292" sldId="258"/>
            <ac:spMk id="3" creationId="{B6BE55EA-C099-4638-909A-0A56E59932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fi-fi/windows/windowsin-pikan%C3%A4pp%C3%A4imet-dcc61a57-8ff0-cffe-9796-cb9706c75eec#WindowsVersion=Windows_10" TargetMode="External"/><Relationship Id="rId3" Type="http://schemas.openxmlformats.org/officeDocument/2006/relationships/hyperlink" Target="https://yle.fi/aihe/artikkeli/2017/02/01/digitreenit-17-salasanakone-testaa-kuinka-nopeasti-salasana-murretaan" TargetMode="External"/><Relationship Id="rId7" Type="http://schemas.openxmlformats.org/officeDocument/2006/relationships/hyperlink" Target="https://luotsi.navisec.fi/kangasniemi/" TargetMode="External"/><Relationship Id="rId2" Type="http://schemas.openxmlformats.org/officeDocument/2006/relationships/hyperlink" Target="https://dvv.fi/blogi/-/blogs/digiturvavinkki-salasanojen-hallinta-ja-turvallinen-kirjautumin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aveibeenpwned.com/" TargetMode="External"/><Relationship Id="rId5" Type="http://schemas.openxmlformats.org/officeDocument/2006/relationships/hyperlink" Target="https://global.techradar.com/fi-fi/best/paras-salasanan-hallintaohjelma" TargetMode="External"/><Relationship Id="rId4" Type="http://schemas.openxmlformats.org/officeDocument/2006/relationships/hyperlink" Target="https://yle.fi/aihe/artikkeli/2017/02/01/perkele-perhonen-porkkana-loytyyko-oma-salasanasi-suosituimpien-listalta" TargetMode="External"/><Relationship Id="rId9" Type="http://schemas.openxmlformats.org/officeDocument/2006/relationships/hyperlink" Target="https://support.microsoft.com/fi-fi/windows/lukitse-windows-automaattisesti-kun-siirryt-pois-tietokoneen-n%C3%A4yt%C3%B6st%C3%A4-d0a5f536-74ac-0859-820a-4140dac9fcaf#Category=Windows_1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voin.jyu.fi/opinto-opas/fi/opintojakso/itkp0007/ilmoittaudu-opintoihin-avoinyo/" TargetMode="External"/><Relationship Id="rId2" Type="http://schemas.openxmlformats.org/officeDocument/2006/relationships/hyperlink" Target="https://blogs.helsinki.fi/opiskelijan-digitaidot/4-tietoturva/4-2-suojautuminen-uhkatekijoilta/tiedostojen-varmuuskopioint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ngasniemi.fi/wp-content/uploads/2021/08/HALLITUKSESSA_HYVAKSYTTY_Tietoturva__ja_tietosuojapolitiikka_v_0.9-1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eda.net/kangasniemi/beckerin-koulu/luokat/oppilasagentti-toiminta-2021-2022/digiturva-digitaalinen-turvallisuus-osana-opetushenkiloston-#top" TargetMode="External"/><Relationship Id="rId2" Type="http://schemas.openxmlformats.org/officeDocument/2006/relationships/hyperlink" Target="https://julkaisut.valtioneuvosto.fi/bitstream/handle/10024/162169/VM_2020_23.pdf?sequence=2&amp;isAllowed=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kangasniemi/beckerin-koulu/luokat/oppilasagentti-toiminta-2021-2022/digiturva-digitaalinen-turvallisuus-osana-opetushenkiloston-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Digiturva </a:t>
            </a:r>
            <a:r>
              <a:rPr lang="fi-FI" dirty="0" smtClean="0"/>
              <a:t>kehittämistehtävän esittely 8.4.2022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84212" y="4890152"/>
            <a:ext cx="4327403" cy="868810"/>
          </a:xfrm>
        </p:spPr>
        <p:txBody>
          <a:bodyPr>
            <a:normAutofit lnSpcReduction="10000"/>
          </a:bodyPr>
          <a:lstStyle/>
          <a:p>
            <a:r>
              <a:rPr lang="fi-FI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Merja </a:t>
            </a:r>
            <a:r>
              <a:rPr lang="fi-FI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Mälkki</a:t>
            </a:r>
            <a:r>
              <a:rPr lang="fi-FI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 Pasi Vahvaselkä</a:t>
            </a:r>
          </a:p>
          <a:p>
            <a:r>
              <a:rPr lang="fi-FI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Kangasniemi</a:t>
            </a:r>
          </a:p>
        </p:txBody>
      </p:sp>
    </p:spTree>
    <p:extLst>
      <p:ext uri="{BB962C8B-B14F-4D97-AF65-F5344CB8AC3E}">
        <p14:creationId xmlns:p14="http://schemas.microsoft.com/office/powerpoint/2010/main" val="2222496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62281" y="565963"/>
            <a:ext cx="3237157" cy="1507067"/>
          </a:xfrm>
        </p:spPr>
        <p:txBody>
          <a:bodyPr/>
          <a:lstStyle/>
          <a:p>
            <a:r>
              <a:rPr lang="fi-FI" b="1" dirty="0"/>
              <a:t>Tavoitteet: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161319" y="2073030"/>
            <a:ext cx="8283943" cy="45228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i-FI" sz="2400" dirty="0">
                <a:solidFill>
                  <a:schemeClr val="tx1"/>
                </a:solidFill>
              </a:rPr>
              <a:t>Lisätä oppilaiden tietoisuutta tietoturva- ja tietosuoja asioihin.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>
                <a:solidFill>
                  <a:schemeClr val="tx1"/>
                </a:solidFill>
              </a:rPr>
              <a:t>Oppia hyviä ja turvallisia käytänteitä perusopetuksessa käytettävien laitteiden ja sovellusten käytössä.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>
                <a:solidFill>
                  <a:schemeClr val="tx1"/>
                </a:solidFill>
              </a:rPr>
              <a:t>Liittää digiturvallisuus osaksi Kangasniemen </a:t>
            </a:r>
            <a:r>
              <a:rPr lang="fi-FI" sz="2400">
                <a:solidFill>
                  <a:schemeClr val="tx1"/>
                </a:solidFill>
              </a:rPr>
              <a:t>Uudet lukutaidot- </a:t>
            </a:r>
            <a:r>
              <a:rPr lang="fi-FI" sz="2400" dirty="0">
                <a:solidFill>
                  <a:schemeClr val="tx1"/>
                </a:solidFill>
              </a:rPr>
              <a:t>hanketta.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 dirty="0" err="1">
                <a:solidFill>
                  <a:schemeClr val="tx1"/>
                </a:solidFill>
              </a:rPr>
              <a:t>Vastuuttaa</a:t>
            </a:r>
            <a:r>
              <a:rPr lang="fi-FI" sz="2400" dirty="0">
                <a:solidFill>
                  <a:schemeClr val="tx1"/>
                </a:solidFill>
              </a:rPr>
              <a:t> koulujen </a:t>
            </a:r>
            <a:r>
              <a:rPr lang="fi-FI" sz="2400" dirty="0" err="1">
                <a:solidFill>
                  <a:schemeClr val="tx1"/>
                </a:solidFill>
              </a:rPr>
              <a:t>OppilasAgentteja</a:t>
            </a:r>
            <a:r>
              <a:rPr lang="fi-FI" sz="2400" dirty="0">
                <a:solidFill>
                  <a:schemeClr val="tx1"/>
                </a:solidFill>
              </a:rPr>
              <a:t> digiturvallisuuden lisäämisessä Kangasniemen perusopetuksessa.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471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45858" y="662679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Tee ainakin nämä </a:t>
            </a:r>
            <a:r>
              <a:rPr lang="fi-FI" b="1" dirty="0" smtClean="0"/>
              <a:t>asiat huolehtiaksesi </a:t>
            </a:r>
            <a:r>
              <a:rPr lang="fi-FI" b="1" dirty="0"/>
              <a:t>digiturvallisuudestasi!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1679331" y="3165231"/>
            <a:ext cx="7482254" cy="1503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641839" y="2844311"/>
            <a:ext cx="95572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rgbClr val="FF0000"/>
                </a:solidFill>
              </a:rPr>
              <a:t>Huolehdi kaikkien tietoteknisten laitteittesi päivityksistä ja tietoturvasta niin kotona kuin koulussakin.  Päivitä säännöllisesti</a:t>
            </a:r>
            <a:r>
              <a:rPr lang="fi-FI" b="1" dirty="0" smtClean="0">
                <a:solidFill>
                  <a:srgbClr val="FF0000"/>
                </a:solidFill>
              </a:rPr>
              <a:t>:</a:t>
            </a:r>
          </a:p>
          <a:p>
            <a:endParaRPr lang="fi-FI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tietoturvaohjelmistosi (sisältää mm. palomuurin ja virustorjunnan)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selainohjelmasi </a:t>
            </a:r>
            <a:r>
              <a:rPr lang="fi-FI" dirty="0"/>
              <a:t>liitännäisineen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käyttöjärjestelmäsi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sovelluksesi/ohjelmistosi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mobiililaitteesi</a:t>
            </a:r>
          </a:p>
        </p:txBody>
      </p:sp>
    </p:spTree>
    <p:extLst>
      <p:ext uri="{BB962C8B-B14F-4D97-AF65-F5344CB8AC3E}">
        <p14:creationId xmlns:p14="http://schemas.microsoft.com/office/powerpoint/2010/main" val="1375603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738554" y="1512277"/>
            <a:ext cx="94429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Käytä riittävän hyviä </a:t>
            </a:r>
            <a:r>
              <a:rPr lang="fi-FI" b="1" dirty="0">
                <a:hlinkClick r:id="rId2"/>
              </a:rPr>
              <a:t>salasanalauseita</a:t>
            </a:r>
            <a:r>
              <a:rPr lang="fi-FI" b="1" dirty="0"/>
              <a:t>. Riittävän hyvässä salasanalauseessa on vähintään 12 merkkiä</a:t>
            </a:r>
            <a:r>
              <a:rPr lang="fi-FI" dirty="0"/>
              <a:t>. (Esim. 2022OnSatanutPaljonLunta)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Voit tarkistaa salasanojesi turvallisuuden esim. </a:t>
            </a:r>
            <a:r>
              <a:rPr lang="fi-FI" b="1" dirty="0">
                <a:hlinkClick r:id="rId3"/>
              </a:rPr>
              <a:t>Salasanakoneella</a:t>
            </a:r>
            <a:r>
              <a:rPr lang="fi-FI" dirty="0"/>
              <a:t>. </a:t>
            </a:r>
            <a:endParaRPr lang="fi-FI" dirty="0" smtClean="0"/>
          </a:p>
          <a:p>
            <a:r>
              <a:rPr lang="fi-FI" b="1" dirty="0" smtClean="0"/>
              <a:t>Tarkista</a:t>
            </a:r>
            <a:r>
              <a:rPr lang="fi-FI" b="1" dirty="0"/>
              <a:t>, löytyykö salasanasi </a:t>
            </a:r>
            <a:r>
              <a:rPr lang="fi-FI" b="1" dirty="0">
                <a:hlinkClick r:id="rId4"/>
              </a:rPr>
              <a:t>suosituimpien salasanojen listalta</a:t>
            </a:r>
            <a:r>
              <a:rPr lang="fi-FI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>
                <a:hlinkClick r:id="rId5"/>
              </a:rPr>
              <a:t>Käytä salasanageneraattoria </a:t>
            </a:r>
            <a:r>
              <a:rPr lang="fi-FI" dirty="0"/>
              <a:t>tarvittaessa salasanoja luodessasi.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/>
              <a:t>Tarkista</a:t>
            </a:r>
            <a:r>
              <a:rPr lang="fi-FI" dirty="0"/>
              <a:t> </a:t>
            </a:r>
            <a:r>
              <a:rPr lang="fi-FI" dirty="0" smtClean="0"/>
              <a:t>säännöllisin </a:t>
            </a:r>
            <a:r>
              <a:rPr lang="fi-FI" dirty="0"/>
              <a:t>väliajoin, oletko joutunut tietomurron kohteeksi</a:t>
            </a:r>
            <a:r>
              <a:rPr lang="fi-FI" dirty="0" smtClean="0"/>
              <a:t>.</a:t>
            </a:r>
          </a:p>
          <a:p>
            <a:r>
              <a:rPr lang="fi-FI" dirty="0" smtClean="0"/>
              <a:t> </a:t>
            </a:r>
            <a:r>
              <a:rPr lang="fi-FI" b="1" dirty="0">
                <a:hlinkClick r:id="rId6"/>
              </a:rPr>
              <a:t>';--</a:t>
            </a:r>
            <a:r>
              <a:rPr lang="fi-FI" b="1" dirty="0" err="1">
                <a:hlinkClick r:id="rId6"/>
              </a:rPr>
              <a:t>have</a:t>
            </a:r>
            <a:r>
              <a:rPr lang="fi-FI" b="1" dirty="0">
                <a:hlinkClick r:id="rId6"/>
              </a:rPr>
              <a:t> i </a:t>
            </a:r>
            <a:r>
              <a:rPr lang="fi-FI" b="1" dirty="0" err="1">
                <a:hlinkClick r:id="rId6"/>
              </a:rPr>
              <a:t>been</a:t>
            </a:r>
            <a:r>
              <a:rPr lang="fi-FI" b="1" dirty="0">
                <a:hlinkClick r:id="rId6"/>
              </a:rPr>
              <a:t> </a:t>
            </a:r>
            <a:r>
              <a:rPr lang="fi-FI" b="1" dirty="0" err="1">
                <a:hlinkClick r:id="rId6"/>
              </a:rPr>
              <a:t>pwned</a:t>
            </a:r>
            <a:r>
              <a:rPr lang="fi-FI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Opetushenkilöstön tulisi tehdä vuosittain </a:t>
            </a:r>
            <a:r>
              <a:rPr lang="fi-FI" b="1" dirty="0" err="1">
                <a:hlinkClick r:id="rId7"/>
              </a:rPr>
              <a:t>Navisecin</a:t>
            </a:r>
            <a:r>
              <a:rPr lang="fi-FI" b="1" dirty="0">
                <a:hlinkClick r:id="rId7"/>
              </a:rPr>
              <a:t> henkilöstön tietosuoja- ja tietoturvakoulutus</a:t>
            </a:r>
            <a:r>
              <a:rPr lang="fi-FI" dirty="0"/>
              <a:t>. Linkki koulutussivulle löytyy myös kunnan sähköpostista.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>
                <a:hlinkClick r:id="rId8"/>
              </a:rPr>
              <a:t>Lukitse läppärisi</a:t>
            </a:r>
            <a:r>
              <a:rPr lang="fi-FI" dirty="0"/>
              <a:t>, kun poistut sen luota hetkeksi (</a:t>
            </a:r>
            <a:r>
              <a:rPr lang="fi-FI" b="1" dirty="0"/>
              <a:t>Windows + L</a:t>
            </a:r>
            <a:r>
              <a:rPr lang="fi-FI" dirty="0"/>
              <a:t>). Esiin tulee lukitusnäyttö, josta pääsee ohi vain salasanalla (jos se on käytössä).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>
                <a:hlinkClick r:id="rId9"/>
              </a:rPr>
              <a:t>Lukitse tietokoneesi Windows automaattisesti</a:t>
            </a:r>
            <a:r>
              <a:rPr lang="fi-FI" dirty="0"/>
              <a:t>, kun poistut tietokoneen näytöstä.</a:t>
            </a:r>
          </a:p>
        </p:txBody>
      </p:sp>
    </p:spTree>
    <p:extLst>
      <p:ext uri="{BB962C8B-B14F-4D97-AF65-F5344CB8AC3E}">
        <p14:creationId xmlns:p14="http://schemas.microsoft.com/office/powerpoint/2010/main" val="3202485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518746" y="1362808"/>
            <a:ext cx="87571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>
                <a:hlinkClick r:id="rId2"/>
              </a:rPr>
              <a:t>Tee </a:t>
            </a:r>
            <a:r>
              <a:rPr lang="fi-FI" b="1" dirty="0" err="1">
                <a:hlinkClick r:id="rId2"/>
              </a:rPr>
              <a:t>varmuuskopionti</a:t>
            </a:r>
            <a:r>
              <a:rPr lang="fi-FI" b="1" dirty="0">
                <a:hlinkClick r:id="rId2"/>
              </a:rPr>
              <a:t> </a:t>
            </a:r>
            <a:r>
              <a:rPr lang="fi-FI" dirty="0"/>
              <a:t>(tietokoneen kiintolevy, ulkoinen kiintolevy, puhelin, USB-muisti tms.) kaikista tärkeistä tiedostoistasi ainakin </a:t>
            </a:r>
            <a:r>
              <a:rPr lang="fi-FI" dirty="0" smtClean="0"/>
              <a:t>yhteen, mutta mieluummin useampaan </a:t>
            </a:r>
            <a:r>
              <a:rPr lang="fi-FI" dirty="0"/>
              <a:t>paikkaan. Onnettomuuden sattuessa voit ottaa tärkeät tiedostot käyttöön varmuuskopiosta.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/>
              <a:t>Ole tarkka ja varovainen! Jos jokin </a:t>
            </a:r>
            <a:r>
              <a:rPr lang="fi-FI" b="1" dirty="0" smtClean="0"/>
              <a:t>asia kuulostaa </a:t>
            </a:r>
            <a:r>
              <a:rPr lang="fi-FI" b="1" dirty="0"/>
              <a:t>liian hyvältä ollakseen totta, se ei yleensä ole totta.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Kysy riittävän usein ”</a:t>
            </a:r>
            <a:r>
              <a:rPr lang="fi-FI" b="1" dirty="0"/>
              <a:t>miksi</a:t>
            </a:r>
            <a:r>
              <a:rPr lang="fi-FI" dirty="0"/>
              <a:t>?”.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Varmista klikkaamasi linkin tai sinulle lähetetyn liitetiedoston aitous.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/>
              <a:t>Osallistu kansalaisen </a:t>
            </a:r>
            <a:r>
              <a:rPr lang="fi-FI" b="1" dirty="0">
                <a:hlinkClick r:id="rId3"/>
              </a:rPr>
              <a:t>digi- ja kyberturvallisuus -kursseille</a:t>
            </a:r>
            <a:r>
              <a:rPr lang="fi-FI" dirty="0"/>
              <a:t> ja kuule lisää vinkkejä.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/>
              <a:t>Muista käyttää ja soveltaa näitä ohjeita joka päivä!</a:t>
            </a:r>
          </a:p>
        </p:txBody>
      </p:sp>
    </p:spTree>
    <p:extLst>
      <p:ext uri="{BB962C8B-B14F-4D97-AF65-F5344CB8AC3E}">
        <p14:creationId xmlns:p14="http://schemas.microsoft.com/office/powerpoint/2010/main" val="2547535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08238"/>
              </p:ext>
            </p:extLst>
          </p:nvPr>
        </p:nvGraphicFramePr>
        <p:xfrm>
          <a:off x="1327638" y="2347546"/>
          <a:ext cx="917917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79170">
                  <a:extLst>
                    <a:ext uri="{9D8B030D-6E8A-4147-A177-3AD203B41FA5}">
                      <a16:colId xmlns:a16="http://schemas.microsoft.com/office/drawing/2014/main" val="4283076945"/>
                    </a:ext>
                  </a:extLst>
                </a:gridCol>
              </a:tblGrid>
              <a:tr h="466252">
                <a:tc>
                  <a:txBody>
                    <a:bodyPr/>
                    <a:lstStyle/>
                    <a:p>
                      <a:r>
                        <a:rPr lang="fi-FI" sz="4000" dirty="0" smtClean="0">
                          <a:solidFill>
                            <a:schemeClr val="tx1"/>
                          </a:solidFill>
                          <a:hlinkClick r:id="rId2"/>
                        </a:rPr>
                        <a:t>Mitä teet, jos jotain kuitenkin sattuu?</a:t>
                      </a:r>
                      <a:endParaRPr lang="fi-FI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545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1527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1116623" y="1863969"/>
            <a:ext cx="888023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Digitaalinen turvallisuus</a:t>
            </a:r>
          </a:p>
          <a:p>
            <a:r>
              <a:rPr lang="fi-FI" dirty="0"/>
              <a:t>Digitaalinen turvallisuus on usein kyberturvallisuuden synonyymi. Digitaalisen turvallisuuden viitekehykseen </a:t>
            </a:r>
            <a:r>
              <a:rPr lang="fi-FI" dirty="0" smtClean="0"/>
              <a:t>sisältyy riskienhallintaan, toiminnan </a:t>
            </a:r>
            <a:r>
              <a:rPr lang="fi-FI" dirty="0"/>
              <a:t>jatkuvuuden hallintaan ja varautumiseen </a:t>
            </a:r>
            <a:r>
              <a:rPr lang="fi-FI" dirty="0" smtClean="0"/>
              <a:t>sekä kyberturvallisuuteen, tietoturvallisuuteen </a:t>
            </a:r>
            <a:r>
              <a:rPr lang="fi-FI" dirty="0"/>
              <a:t>ja tietosuojaan liittyviä asioita.</a:t>
            </a:r>
          </a:p>
          <a:p>
            <a:r>
              <a:rPr lang="fi-FI" dirty="0"/>
              <a:t>Käsitteenä digitaalinen turvallisuus on uusi ja vakiintumaton. Kansainvälistä yhteisymmärrystä termeistä ei ole.</a:t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b="1" dirty="0"/>
              <a:t>Tietoturvallisuus</a:t>
            </a:r>
          </a:p>
          <a:p>
            <a:r>
              <a:rPr lang="fi-FI" dirty="0"/>
              <a:t>Tietoturvallisuudella tarkoitetaan järjestelyjä, joilla pyritään varmistamaan tiedon luottamuksellisuus, eheys ja saatavuus.</a:t>
            </a:r>
          </a:p>
          <a:p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1433147" y="835269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 smtClean="0"/>
              <a:t>Käsitteet:</a:t>
            </a:r>
            <a:endParaRPr lang="fi-FI" sz="3200" b="1" dirty="0"/>
          </a:p>
        </p:txBody>
      </p:sp>
    </p:spTree>
    <p:extLst>
      <p:ext uri="{BB962C8B-B14F-4D97-AF65-F5344CB8AC3E}">
        <p14:creationId xmlns:p14="http://schemas.microsoft.com/office/powerpoint/2010/main" val="7906065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1019907" y="1037492"/>
            <a:ext cx="933743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Kyberturvallisuus</a:t>
            </a:r>
          </a:p>
          <a:p>
            <a:r>
              <a:rPr lang="fi-FI" dirty="0"/>
              <a:t>Kyberturvallisuus on tavoitetila, jossa kybertoimintaympäristöön voidaan luottaa ja jossa sen toiminta turvataan. Kyberturvallisuus tarkoittaa digitaalisen ja verkottuneen yhteiskunnan tai organisaation turvallisuutta ja sen vaikutusta niiden toimintoihin.</a:t>
            </a:r>
          </a:p>
          <a:p>
            <a:r>
              <a:rPr lang="fi-FI" dirty="0"/>
              <a:t/>
            </a:r>
            <a:br>
              <a:rPr lang="fi-FI" dirty="0"/>
            </a:br>
            <a:r>
              <a:rPr lang="fi-FI" b="1" dirty="0"/>
              <a:t>Kybertoimintaympäristön synonyyminä</a:t>
            </a:r>
            <a:r>
              <a:rPr lang="fi-FI" dirty="0"/>
              <a:t> voidaan käyttää käsitettä </a:t>
            </a:r>
            <a:r>
              <a:rPr lang="fi-FI" b="1" dirty="0"/>
              <a:t>digitaalinen toimintaympäristö</a:t>
            </a:r>
            <a:r>
              <a:rPr lang="fi-FI" dirty="0"/>
              <a:t>.</a:t>
            </a:r>
          </a:p>
          <a:p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Lähteet ja linkit:</a:t>
            </a:r>
            <a:endParaRPr lang="fi-FI" dirty="0"/>
          </a:p>
          <a:p>
            <a:r>
              <a:rPr lang="fi-FI" dirty="0">
                <a:hlinkClick r:id="rId2"/>
              </a:rPr>
              <a:t>Julkisen hallinnon digitaalinen turvallisuus,</a:t>
            </a:r>
            <a:endParaRPr lang="fi-FI" dirty="0"/>
          </a:p>
          <a:p>
            <a:r>
              <a:rPr lang="fi-FI" dirty="0">
                <a:hlinkClick r:id="rId2"/>
              </a:rPr>
              <a:t>Valtiovarainministeriön julkaisuja 2020:23, 42 </a:t>
            </a:r>
            <a:r>
              <a:rPr lang="fi-FI" dirty="0" smtClean="0">
                <a:hlinkClick r:id="rId2"/>
              </a:rPr>
              <a:t>sivua</a:t>
            </a:r>
            <a:endParaRPr lang="fi-FI" dirty="0" smtClean="0"/>
          </a:p>
          <a:p>
            <a:r>
              <a:rPr lang="fi-FI" dirty="0">
                <a:hlinkClick r:id="rId3"/>
              </a:rPr>
              <a:t>Digiturva – Digitaalinen turvallisuus osana opetushenkilöstön ja oppilaiden digitaalista osaamista Merja </a:t>
            </a:r>
            <a:r>
              <a:rPr lang="fi-FI" dirty="0" err="1">
                <a:hlinkClick r:id="rId3"/>
              </a:rPr>
              <a:t>Mälkki</a:t>
            </a:r>
            <a:r>
              <a:rPr lang="fi-FI" dirty="0">
                <a:hlinkClick r:id="rId3"/>
              </a:rPr>
              <a:t> ja Pasi Vahvaselkä</a:t>
            </a:r>
            <a:endParaRPr lang="fi-FI" dirty="0"/>
          </a:p>
          <a:p>
            <a:r>
              <a:rPr lang="fi-FI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320613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53488" y="896815"/>
            <a:ext cx="9532450" cy="1688123"/>
          </a:xfrm>
        </p:spPr>
        <p:txBody>
          <a:bodyPr>
            <a:normAutofit/>
          </a:bodyPr>
          <a:lstStyle/>
          <a:p>
            <a:r>
              <a:rPr lang="fi-FI" sz="2800" dirty="0" smtClean="0"/>
              <a:t>Toimenpiteet digiturvallisuuden ylläpitämiseksi ja lisäämiseksi Kangasniemen perusopetuksessa ja lukiossa</a:t>
            </a:r>
            <a:endParaRPr lang="fi-FI" sz="2800" dirty="0"/>
          </a:p>
        </p:txBody>
      </p:sp>
      <p:sp>
        <p:nvSpPr>
          <p:cNvPr id="4" name="Tekstiruutu 3"/>
          <p:cNvSpPr txBox="1"/>
          <p:nvPr/>
        </p:nvSpPr>
        <p:spPr>
          <a:xfrm>
            <a:off x="1264503" y="2892669"/>
            <a:ext cx="89609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Digiturvan kehittämishanke on liitetty osaksi </a:t>
            </a:r>
            <a:r>
              <a:rPr lang="fi-FI" b="1" dirty="0" smtClean="0">
                <a:hlinkClick r:id="rId2"/>
              </a:rPr>
              <a:t>Uudet lukutaidot hanketta </a:t>
            </a:r>
            <a:r>
              <a:rPr lang="fi-FI" dirty="0" smtClean="0"/>
              <a:t>Kangasniemellä.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Kehittämissuunnitelma on saatettu perusopetuksen ja lukion henkilökunnan tietoon.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Syyslukukauden 2023 alkaessa perusopetuksen ja lukion henkilökunnalle järjestetään Veso-koulutus digiturvallisuudesta.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Opettajat välittävät tietoa digiturvallisuudesta oppitunneilla vuosittain koulujen oppilaille yhdessä OppilasAgenttien kanssa.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Digiturvallisuus nähdään kunnan yhteisenä asiana, johon jokainen kuntalainen voi vaikuttaa omilla </a:t>
            </a:r>
            <a:r>
              <a:rPr lang="fi-FI" dirty="0" err="1" smtClean="0"/>
              <a:t>toimillan</a:t>
            </a:r>
            <a:r>
              <a:rPr lang="fi-FI" dirty="0" smtClean="0"/>
              <a:t>.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Suunnitelmaa ylläpidetään ja täydennetään vuosittain.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63261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ktori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F01C9E34AC24886852320BA0184A8" ma:contentTypeVersion="19" ma:contentTypeDescription="Create a new document." ma:contentTypeScope="" ma:versionID="2df9feb877a1887e7c15ee8566ca2ff0">
  <xsd:schema xmlns:xsd="http://www.w3.org/2001/XMLSchema" xmlns:xs="http://www.w3.org/2001/XMLSchema" xmlns:p="http://schemas.microsoft.com/office/2006/metadata/properties" xmlns:ns3="84a3ccc4-beea-427f-8b4e-847820158500" xmlns:ns4="25bf85c7-eeb3-4894-933d-e799effbcca9" targetNamespace="http://schemas.microsoft.com/office/2006/metadata/properties" ma:root="true" ma:fieldsID="d66af5aabe5b5457712ab55c5a95fe71" ns3:_="" ns4:_="">
    <xsd:import namespace="84a3ccc4-beea-427f-8b4e-847820158500"/>
    <xsd:import namespace="25bf85c7-eeb3-4894-933d-e799effbcca9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a3ccc4-beea-427f-8b4e-847820158500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MediaLengthInSeconds" ma:index="2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f85c7-eeb3-4894-933d-e799effbcca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SecurityGroups xmlns="84a3ccc4-beea-427f-8b4e-847820158500" xsi:nil="true"/>
    <MigrationWizIdDocumentLibraryPermissions xmlns="84a3ccc4-beea-427f-8b4e-847820158500" xsi:nil="true"/>
    <MigrationWizId xmlns="84a3ccc4-beea-427f-8b4e-847820158500" xsi:nil="true"/>
    <MigrationWizIdPermissions xmlns="84a3ccc4-beea-427f-8b4e-847820158500" xsi:nil="true"/>
    <MigrationWizIdPermissionLevels xmlns="84a3ccc4-beea-427f-8b4e-84782015850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76FBC6-4617-4E8B-B7A0-93F064B9F9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a3ccc4-beea-427f-8b4e-847820158500"/>
    <ds:schemaRef ds:uri="25bf85c7-eeb3-4894-933d-e799effbcc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398F05-220F-4489-9871-465068A9A524}">
  <ds:schemaRefs>
    <ds:schemaRef ds:uri="84a3ccc4-beea-427f-8b4e-84782015850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5bf85c7-eeb3-4894-933d-e799effbcca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F85BCC2-7650-4F2E-89A0-539E0ED4C2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297</TotalTime>
  <Words>501</Words>
  <Application>Microsoft Office PowerPoint</Application>
  <PresentationFormat>Laajakuva</PresentationFormat>
  <Paragraphs>53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Wingdings</vt:lpstr>
      <vt:lpstr>Wingdings 3</vt:lpstr>
      <vt:lpstr>Sektori</vt:lpstr>
      <vt:lpstr>Digiturva kehittämistehtävän esittely 8.4.2022</vt:lpstr>
      <vt:lpstr>Tavoitteet: </vt:lpstr>
      <vt:lpstr>Tee ainakin nämä asiat huolehtiaksesi digiturvallisuudestasi!</vt:lpstr>
      <vt:lpstr>PowerPoint-esitys</vt:lpstr>
      <vt:lpstr>PowerPoint-esitys</vt:lpstr>
      <vt:lpstr>PowerPoint-esitys</vt:lpstr>
      <vt:lpstr>PowerPoint-esitys</vt:lpstr>
      <vt:lpstr>PowerPoint-esitys</vt:lpstr>
      <vt:lpstr>Toimenpiteet digiturvallisuuden ylläpitämiseksi ja lisäämiseksi Kangasniemen perusopetuksessa ja lukiossa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Digiturva kehittämistehtävä</dc:title>
  <dc:creator>Vahvaselkä Pasi</dc:creator>
  <cp:lastModifiedBy>Vahvaselkä Pasi</cp:lastModifiedBy>
  <cp:revision>154</cp:revision>
  <dcterms:created xsi:type="dcterms:W3CDTF">2022-01-18T08:11:28Z</dcterms:created>
  <dcterms:modified xsi:type="dcterms:W3CDTF">2022-04-04T09:48:00Z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0x01010083BF01C9E34AC24886852320BA0184A8</vt:lpwstr>
  </property>
</Properties>
</file>