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97"/>
  </p:normalViewPr>
  <p:slideViewPr>
    <p:cSldViewPr snapToGrid="0" showGuides="1">
      <p:cViewPr varScale="1">
        <p:scale>
          <a:sx n="114" d="100"/>
          <a:sy n="114" d="100"/>
        </p:scale>
        <p:origin x="4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B755900-A9E7-0B97-FA96-4151ADC55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D13BF5-4CDB-51A0-28D6-DDA65FC48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7E321-DCB1-7448-96AD-C284FCDE9D95}" type="datetimeFigureOut">
              <a:rPr lang="fi-FI" smtClean="0"/>
              <a:t>4.9.2024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1352BC-59DB-ECF6-7F2F-01E17D13B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AC8DA0-8D11-612C-2E2F-FBA2818AAD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48CD-EA1E-7145-83AB-0709E06341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3509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777757E-5505-1E50-6997-E468C857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79079" y="1999577"/>
            <a:ext cx="4233842" cy="28588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E093A5-37DE-A740-BEF2-6F843539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7030"/>
            <a:ext cx="12192000" cy="653142"/>
          </a:xfrm>
        </p:spPr>
        <p:txBody>
          <a:bodyPr anchor="t">
            <a:normAutofit/>
          </a:bodyPr>
          <a:lstStyle>
            <a:lvl1pPr algn="ctr">
              <a:defRPr sz="1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4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pieni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9282" y="6356351"/>
            <a:ext cx="1231446" cy="364162"/>
          </a:xfrm>
        </p:spPr>
        <p:txBody>
          <a:bodyPr/>
          <a:lstStyle>
            <a:lvl1pPr algn="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228" y="6356351"/>
            <a:ext cx="707571" cy="364162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451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CF0ADC2-03DA-C1B2-4E44-44A846F9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571" y="6183088"/>
            <a:ext cx="6800211" cy="495299"/>
          </a:xfrm>
        </p:spPr>
        <p:txBody>
          <a:bodyPr>
            <a:noAutofit/>
          </a:bodyPr>
          <a:lstStyle>
            <a:lvl1pPr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9499BBA-DF86-CACC-7E66-1BC3557E2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sisältöä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449369-040D-DA8F-BC32-67C4A1FC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8C7785-E96C-4915-E791-B1239DF3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EFCE9C-F690-FCB9-8192-B0B5481D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056715C-2651-5B8A-05E6-F48782E4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129085-A295-0A6E-94FC-47D277F0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59320E-18D8-AEB2-AD42-5D2A9F728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, vinjetti ja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5630" y="6176735"/>
            <a:ext cx="1445067" cy="365125"/>
          </a:xfrm>
        </p:spPr>
        <p:txBody>
          <a:bodyPr/>
          <a:lstStyle>
            <a:lvl1pPr algn="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7917" y="6176735"/>
            <a:ext cx="673554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01683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4401683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21647B9-5E69-D268-3BC9-167E49B2B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2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44221" y="6176735"/>
            <a:ext cx="1201476" cy="365125"/>
          </a:xfrm>
        </p:spPr>
        <p:txBody>
          <a:bodyPr/>
          <a:lstStyle>
            <a:lvl1pPr algn="l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029" y="6176735"/>
            <a:ext cx="673554" cy="365125"/>
          </a:xfrm>
        </p:spPr>
        <p:txBody>
          <a:bodyPr/>
          <a:lstStyle>
            <a:lvl1pPr algn="l">
              <a:defRPr/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029" y="987424"/>
            <a:ext cx="4739628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3029" y="2552700"/>
            <a:ext cx="473962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E52B0A-0B78-653F-234B-9DFCD3134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80526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6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C7BA447-1873-C592-EA63-3630F2CCF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988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506028D9-AF11-D8ED-D5DD-848D162F8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3916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91E238C5-4CAF-A5F3-215C-1AB18F2F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501269-DCCB-1198-DC48-AFCD0D68C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6A33BC-36D7-37FB-0D9B-A57B5CDF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FF3C920-4211-0212-CE5E-86D9879EFB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6BBC7A-A3EC-A24E-FE2A-8823EC15C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34847"/>
            <a:ext cx="10515600" cy="2387600"/>
          </a:xfrm>
        </p:spPr>
        <p:txBody>
          <a:bodyPr anchor="b">
            <a:noAutofit/>
          </a:bodyPr>
          <a:lstStyle>
            <a:lvl1pPr algn="l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EC84191-B64F-D254-9CA4-556654B1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29353"/>
            <a:ext cx="9144000" cy="165576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CA18CF-59CD-C41F-27D4-1372AB18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787155-4AE0-C5D3-8624-BA1CD7B6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D2015E6-056E-C3CC-F4DD-3292C8A1D2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E3FDB-5A91-9FE7-E1CF-8661BB54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66294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F83CDA-9B65-CBB3-DC54-DDAD189B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568"/>
            <a:ext cx="6629400" cy="39383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FCD1834-E29F-04F3-2A61-ED7D727E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4A9A965-CB67-49B2-C46F-482126CD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D387F9-3A79-2453-9068-0CCA1A743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CBDAE-1288-D085-31EA-BED9CDD5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73943"/>
            <a:ext cx="9923236" cy="2080532"/>
          </a:xfrm>
        </p:spPr>
        <p:txBody>
          <a:bodyPr anchor="b">
            <a:normAutofit/>
          </a:bodyPr>
          <a:lstStyle>
            <a:lvl1pPr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E0D286-6933-F4F2-8F3F-27A1153AD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5E4B719-D3AF-4730-40A0-0AC35D67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17B9B39-FF83-B0CE-8032-5A1F6E0F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FD494A-292C-5386-DF9F-CA0C7809A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9041"/>
            <a:ext cx="1583792" cy="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F0A95-B2F9-E246-E0B1-5B6C7320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F45936-2F7D-4260-EEC0-5DDB3A343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E79118-46DF-C04A-893A-035FADEEE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2FAB98D5-5B02-600B-193E-F48322BF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7561F51-59D3-6548-A656-8CD90B1A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D8DBD2E-0591-8FAB-ECDB-DC209F256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97F22-0AE3-F8C0-18C3-718CDA6B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790702-2AFC-FD99-3CF5-BCD4DBF1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22A76D-6CCA-51E5-87E9-C8132C4D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E5C278-5B8C-AB75-EC46-D30E8090C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2D66A3-9DC1-696F-6D5B-E86CD429D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87B6E4F-C729-BA99-179F-009531E4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84B2C9D-1B47-2DB9-F571-70027041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91BA62-0BDD-E8E0-1E6C-E6E1ABEC2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15AAC-2A9E-06C1-7F33-135BC76D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0529" cy="1325563"/>
          </a:xfrm>
        </p:spPr>
        <p:txBody>
          <a:bodyPr>
            <a:no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8CFE43AC-2331-392E-B364-1EB4F13D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5BDACEF-1E4C-EE54-A86C-7F8707A9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09C4BF-2872-222F-A08A-EA53E4ED7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F4A9E1-CADD-5282-0053-4A59C3F24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6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001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E2E6E3-D8CD-96E5-EEFB-D7347DBE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DF8075-5D79-C9DB-6488-A7558887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580783-332B-12B8-6E62-53A75BA12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2995AC-F008-1E4B-9263-D2B18A52AAEA}" type="datetimeFigureOut">
              <a:rPr lang="fi-FI" smtClean="0"/>
              <a:pPr/>
              <a:t>4.9.2024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E995EC-EE78-8382-02AB-CC15E3AF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9579D0-C8D7-1BFD-58EB-E0BB4139B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5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5" r:id="rId9"/>
    <p:sldLayoutId id="2147483664" r:id="rId10"/>
    <p:sldLayoutId id="2147483667" r:id="rId11"/>
    <p:sldLayoutId id="2147483657" r:id="rId12"/>
    <p:sldLayoutId id="2147483662" r:id="rId13"/>
    <p:sldLayoutId id="2147483672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048DE6-E9C7-6821-56FE-74B870BC8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734" y="66715"/>
            <a:ext cx="10515600" cy="6724570"/>
          </a:xfrm>
        </p:spPr>
        <p:txBody>
          <a:bodyPr/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’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LAPSIPERHEIDEN PALVELUT</a:t>
            </a:r>
            <a:br>
              <a:rPr lang="fi-FI" dirty="0"/>
            </a:br>
            <a:r>
              <a:rPr lang="fi-FI" sz="2800" dirty="0"/>
              <a:t>- Perheneuvo</a:t>
            </a:r>
            <a:br>
              <a:rPr lang="fi-FI" sz="2800" dirty="0"/>
            </a:br>
            <a:r>
              <a:rPr lang="fi-FI" sz="2800" dirty="0"/>
              <a:t>- Yhteydenotto sosiaalihuollon vastaavaan</a:t>
            </a:r>
            <a:br>
              <a:rPr lang="fi-FI" sz="2800" dirty="0"/>
            </a:br>
            <a:r>
              <a:rPr lang="fi-FI" sz="2800" dirty="0"/>
              <a:t>  viranomaiseen</a:t>
            </a:r>
            <a:br>
              <a:rPr lang="fi-FI" sz="2800" dirty="0"/>
            </a:br>
            <a:r>
              <a:rPr lang="fi-FI" sz="2800" dirty="0"/>
              <a:t>- Lastensuojeluilmoitus</a:t>
            </a:r>
            <a:br>
              <a:rPr lang="fi-FI" sz="2800" dirty="0"/>
            </a:br>
            <a:r>
              <a:rPr lang="fi-FI" sz="2800" dirty="0"/>
              <a:t>- Palvelutarpeen arviointi</a:t>
            </a:r>
            <a:br>
              <a:rPr lang="fi-FI" sz="2800" dirty="0"/>
            </a:br>
            <a:r>
              <a:rPr lang="fi-FI" sz="2800" dirty="0"/>
              <a:t>- Varhaisen tuen palvelut</a:t>
            </a:r>
            <a:br>
              <a:rPr lang="fi-FI" sz="2800" dirty="0"/>
            </a:br>
            <a:r>
              <a:rPr lang="fi-FI" sz="2800" dirty="0"/>
              <a:t>- Puheeksi ottaminen</a:t>
            </a:r>
            <a:br>
              <a:rPr lang="fi-FI" sz="3200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9781FC-3FE0-EF08-5D5E-2380DC4FC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0929" y="5202238"/>
            <a:ext cx="9144000" cy="1655762"/>
          </a:xfrm>
        </p:spPr>
        <p:txBody>
          <a:bodyPr>
            <a:normAutofit lnSpcReduction="10000"/>
          </a:bodyPr>
          <a:lstStyle/>
          <a:p>
            <a:endParaRPr lang="fi-FI" b="0" dirty="0"/>
          </a:p>
          <a:p>
            <a:r>
              <a:rPr lang="fi-FI" b="0" dirty="0"/>
              <a:t>4.9.2024 </a:t>
            </a:r>
          </a:p>
          <a:p>
            <a:r>
              <a:rPr lang="fi-FI" b="0" dirty="0"/>
              <a:t>Sosiaaliohjaaja Jenna Ryynänen</a:t>
            </a:r>
          </a:p>
          <a:p>
            <a:r>
              <a:rPr lang="fi-FI" b="0" dirty="0"/>
              <a:t>Sosiaaliohjaaja Eija Määttänen </a:t>
            </a:r>
          </a:p>
        </p:txBody>
      </p:sp>
    </p:spTree>
    <p:extLst>
      <p:ext uri="{BB962C8B-B14F-4D97-AF65-F5344CB8AC3E}">
        <p14:creationId xmlns:p14="http://schemas.microsoft.com/office/powerpoint/2010/main" val="67272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1AE576-64A6-12F2-A0E6-7AD64FC2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02" y="83608"/>
            <a:ext cx="6629400" cy="1325563"/>
          </a:xfrm>
        </p:spPr>
        <p:txBody>
          <a:bodyPr>
            <a:noAutofit/>
          </a:bodyPr>
          <a:lstStyle/>
          <a:p>
            <a:r>
              <a:rPr lang="fi-FI" sz="6000" dirty="0"/>
              <a:t>PERHENEUVO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1AE878-20EF-897F-6C99-37DF6AC3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67" y="964555"/>
            <a:ext cx="6629400" cy="393836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i-FI" sz="1600" dirty="0"/>
              <a:t>Lapsiperheiden asiakasohjaus ja ammattilaisten konsultointi Etelä-Savo hyvinvointialueella</a:t>
            </a:r>
          </a:p>
          <a:p>
            <a:pPr>
              <a:buFontTx/>
              <a:buChar char="-"/>
            </a:pPr>
            <a:r>
              <a:rPr lang="fi-FI" sz="1600" dirty="0"/>
              <a:t>Varhainen tuki</a:t>
            </a:r>
          </a:p>
          <a:p>
            <a:pPr>
              <a:buFontTx/>
              <a:buChar char="-"/>
            </a:pPr>
            <a:r>
              <a:rPr lang="fi-FI" sz="1600" dirty="0"/>
              <a:t>Ota puheeksi perheen kanssa havaintosi</a:t>
            </a:r>
          </a:p>
          <a:p>
            <a:pPr>
              <a:buFontTx/>
              <a:buChar char="-"/>
            </a:pPr>
            <a:r>
              <a:rPr lang="fi-FI" sz="1600" dirty="0"/>
              <a:t>Ohjaa perhettä olemaan yhteydessä, jos ei asiakkuutta sosiaalihuollossa tai lastensuojelussa</a:t>
            </a:r>
          </a:p>
          <a:p>
            <a:pPr>
              <a:buFontTx/>
              <a:buChar char="-"/>
            </a:pPr>
            <a:r>
              <a:rPr lang="fi-FI" sz="1600" dirty="0"/>
              <a:t>Chat, soitto tai perheneuvon kiireetön sähköinen yhteydenottopyyntö</a:t>
            </a:r>
          </a:p>
          <a:p>
            <a:pPr>
              <a:buFontTx/>
              <a:buChar char="-"/>
            </a:pPr>
            <a:r>
              <a:rPr lang="fi-FI" sz="1600" dirty="0"/>
              <a:t>Arkisin klo 9-14 puh 015 411420</a:t>
            </a:r>
          </a:p>
          <a:p>
            <a:pPr>
              <a:buFontTx/>
              <a:buChar char="-"/>
            </a:pPr>
            <a:r>
              <a:rPr lang="fi-FI" sz="1600" dirty="0"/>
              <a:t>Puhelimessa tapahtuva palvelutarpeen arviointi (</a:t>
            </a:r>
            <a:r>
              <a:rPr lang="fi-FI" sz="1600" dirty="0" err="1"/>
              <a:t>pta</a:t>
            </a:r>
            <a:r>
              <a:rPr lang="fi-FI" sz="1600" dirty="0"/>
              <a:t>)</a:t>
            </a:r>
          </a:p>
          <a:p>
            <a:pPr>
              <a:buFontTx/>
              <a:buChar char="-"/>
            </a:pPr>
            <a:r>
              <a:rPr lang="fi-FI" sz="1600" dirty="0"/>
              <a:t>Tekee päätöksiä lapsiperheiden kotipalvelusta ja kasvatus- ja perheneuvonnasta. Jos tuen tarvetta laajemmin siirtyy perhesosiaalityöhön palvelutarpeen arviointiin (perheneuvo tekee siirron perheen luvalla)</a:t>
            </a:r>
          </a:p>
          <a:p>
            <a:pPr>
              <a:buFontTx/>
              <a:buChar char="-"/>
            </a:pPr>
            <a:r>
              <a:rPr lang="fi-FI" sz="1600" dirty="0"/>
              <a:t>Ota perheen kanssa myöhemmin asia uudelleen puheeksi, onko ottaneet yhteyttä perheneuvoon. Kannusta ja auta, tarvittaessa kysy lupa saada tehdä yhteydenotto sosiaalihuollosta vastaavaan viranomaiseen, jos perhe ei saa ”aikaiseksi” ottaa yhteyttä</a:t>
            </a:r>
          </a:p>
          <a:p>
            <a:pPr marL="0" indent="0">
              <a:buNone/>
            </a:pPr>
            <a:r>
              <a:rPr lang="fi-FI" sz="1600" dirty="0"/>
              <a:t>https://etelasavonha.fi/palvelut/lapset-nuoret-ja-perheet/tukea-arkeen-lapsiperheille/perheneuvo/</a:t>
            </a:r>
          </a:p>
        </p:txBody>
      </p:sp>
    </p:spTree>
    <p:extLst>
      <p:ext uri="{BB962C8B-B14F-4D97-AF65-F5344CB8AC3E}">
        <p14:creationId xmlns:p14="http://schemas.microsoft.com/office/powerpoint/2010/main" val="175051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A63F7B-BB4B-48E2-A165-7045A290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Yhteydenotto sosiaalihuollosta vastaavaan viranomaiseen 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B6BA4A-455D-47B0-8016-387A6CDD0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Varhainen tuki</a:t>
            </a:r>
          </a:p>
          <a:p>
            <a:r>
              <a:rPr lang="fi-FI" dirty="0"/>
              <a:t>Perhe voi ottaa itse yhteyttä</a:t>
            </a:r>
          </a:p>
          <a:p>
            <a:r>
              <a:rPr lang="fi-FI" dirty="0"/>
              <a:t>Perhe on antanut suostumuksen </a:t>
            </a:r>
            <a:r>
              <a:rPr lang="fi-FI" dirty="0">
                <a:sym typeface="Wingdings" panose="05000000000000000000" pitchFamily="2" charset="2"/>
              </a:rPr>
              <a:t> ammattilainen voi tehdä perheen puolesta </a:t>
            </a:r>
          </a:p>
          <a:p>
            <a:r>
              <a:rPr lang="fi-FI" dirty="0">
                <a:sym typeface="Wingdings" panose="05000000000000000000" pitchFamily="2" charset="2"/>
              </a:rPr>
              <a:t>Matalalla kynnyksellä yhteydenotto, kun ei ole tarvetta lastensuojeluilmoitukselle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/>
              <a:t>https://etelasavonha.fi/asiakkaan-opas/huoli/</a:t>
            </a:r>
          </a:p>
        </p:txBody>
      </p:sp>
    </p:spTree>
    <p:extLst>
      <p:ext uri="{BB962C8B-B14F-4D97-AF65-F5344CB8AC3E}">
        <p14:creationId xmlns:p14="http://schemas.microsoft.com/office/powerpoint/2010/main" val="294187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8EBE8-21F3-4E52-ABD6-B6AF7F6E3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1300"/>
            <a:ext cx="10515600" cy="1476147"/>
          </a:xfrm>
        </p:spPr>
        <p:txBody>
          <a:bodyPr/>
          <a:lstStyle/>
          <a:p>
            <a:r>
              <a:rPr lang="fi-FI" sz="4800" dirty="0"/>
              <a:t>LASTENSUOJELUILMOITUS</a:t>
            </a:r>
            <a:br>
              <a:rPr lang="fi-FI" sz="6600" dirty="0"/>
            </a:br>
            <a:r>
              <a:rPr lang="fi-FI" sz="2800" dirty="0"/>
              <a:t>(ei väkivaltaa tai seksuaalista hyväksi käyttöä)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035A2B-7E81-4224-8705-948D1F1AF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105252"/>
            <a:ext cx="9144000" cy="381294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b="0" dirty="0">
                <a:solidFill>
                  <a:srgbClr val="111111"/>
                </a:solidFill>
                <a:latin typeface="-apple-system"/>
              </a:rPr>
              <a:t>H</a:t>
            </a:r>
            <a:r>
              <a:rPr lang="fi-FI" b="0" i="0" dirty="0">
                <a:solidFill>
                  <a:srgbClr val="111111"/>
                </a:solidFill>
                <a:effectLst/>
                <a:latin typeface="-apple-system"/>
              </a:rPr>
              <a:t>erää huoli lapsen hyvinvoinnista tai turvallisuudesta.</a:t>
            </a:r>
          </a:p>
          <a:p>
            <a:pPr marL="342900" indent="-342900">
              <a:buFontTx/>
              <a:buChar char="-"/>
            </a:pPr>
            <a:r>
              <a:rPr lang="fi-FI" b="0" dirty="0"/>
              <a:t>Ota asia puheeksi perheen kanssa kunnioittaen, rehellisesti ja kuunnellen. Voit olla ensimmäinen, joka ottaa asian puheeksi. Yleensä perheet pienen keskustelun jälkeen ymmärtävät ja yhteistyö jatkossa helpompaa. Viime kädessä kerro </a:t>
            </a:r>
            <a:r>
              <a:rPr lang="fi-FI" b="0" dirty="0" err="1"/>
              <a:t>olevasivelvollinen</a:t>
            </a:r>
            <a:r>
              <a:rPr lang="fi-FI" b="0" dirty="0"/>
              <a:t> ammattisi puolesta tekemään lastensuojeluilmoituksen </a:t>
            </a:r>
          </a:p>
          <a:p>
            <a:pPr marL="342900" indent="-342900">
              <a:buFontTx/>
              <a:buChar char="-"/>
            </a:pPr>
            <a:r>
              <a:rPr lang="fi-FI" b="0" dirty="0"/>
              <a:t>Henkilö, joka havaitsee tekee ilmoituksen (lastensuojelulaki </a:t>
            </a:r>
            <a:r>
              <a:rPr lang="fi-FI" b="0" dirty="0">
                <a:solidFill>
                  <a:srgbClr val="4E4E4E"/>
                </a:solidFill>
                <a:latin typeface="IntervalSansProBold"/>
              </a:rPr>
              <a:t>25§)</a:t>
            </a:r>
            <a:endParaRPr lang="fi-FI" b="0" i="0" dirty="0">
              <a:solidFill>
                <a:srgbClr val="4E4E4E"/>
              </a:solidFill>
              <a:effectLst/>
              <a:latin typeface="IntervalSansProBold"/>
            </a:endParaRPr>
          </a:p>
          <a:p>
            <a:pPr marL="342900" indent="-342900">
              <a:buFontTx/>
              <a:buChar char="-"/>
            </a:pPr>
            <a:endParaRPr lang="fi-FI" b="0" dirty="0"/>
          </a:p>
          <a:p>
            <a:pPr marL="342900" indent="-342900">
              <a:buFontTx/>
              <a:buChar char="-"/>
            </a:pP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11427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C983A-69D4-4E1C-BBE4-1282D623A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77" y="454671"/>
            <a:ext cx="10515600" cy="2387600"/>
          </a:xfrm>
        </p:spPr>
        <p:txBody>
          <a:bodyPr/>
          <a:lstStyle/>
          <a:p>
            <a:r>
              <a:rPr lang="fi-FI" sz="4800" dirty="0"/>
              <a:t>Epäily lapseen kohdistuneesta väkivallasta tai seksuaalisesta hyväksikäytöstä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064070-5745-407F-8402-5D5A523EC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11648"/>
            <a:ext cx="9144000" cy="307346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Ota yhteys poliisiin</a:t>
            </a:r>
          </a:p>
          <a:p>
            <a:pPr marL="342900" indent="-342900">
              <a:buFontTx/>
              <a:buChar char="-"/>
            </a:pPr>
            <a:r>
              <a:rPr lang="fi-FI" dirty="0"/>
              <a:t>Soitto sosiaalipäivystykseen 044 7942394 </a:t>
            </a:r>
            <a:r>
              <a:rPr lang="fi-FI" dirty="0">
                <a:sym typeface="Wingdings" panose="05000000000000000000" pitchFamily="2" charset="2"/>
              </a:rPr>
              <a:t> 24/7 ohjaavat ja tekevät kiireelliset toimenpiteet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86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F7EC7A-2EFA-43E6-866A-B932B68F3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93" y="-486561"/>
            <a:ext cx="10515600" cy="2387600"/>
          </a:xfrm>
        </p:spPr>
        <p:txBody>
          <a:bodyPr/>
          <a:lstStyle/>
          <a:p>
            <a:r>
              <a:rPr lang="fi-FI" sz="4000" dirty="0"/>
              <a:t>Miten prosessi jatkuu ilmoituksen tai yhteydenoton jälkeen lapsiperheiden palveluissa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EFC7EED-B45D-4ED7-98D2-C1EADD9EC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693" y="2206271"/>
            <a:ext cx="9144000" cy="388413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Ilmoitus käsitellään 7 arkipäivän kuluessa</a:t>
            </a:r>
          </a:p>
          <a:p>
            <a:pPr marL="342900" indent="-342900">
              <a:buFontTx/>
              <a:buChar char="-"/>
            </a:pPr>
            <a:r>
              <a:rPr lang="fi-FI" dirty="0"/>
              <a:t>Alkaa palvelutarpeen arviointi, joka kestää maksimissaan 3 kk ilmoituksesta</a:t>
            </a:r>
          </a:p>
          <a:p>
            <a:pPr marL="342900" indent="-342900">
              <a:buFontTx/>
              <a:buChar char="-"/>
            </a:pPr>
            <a:r>
              <a:rPr lang="fi-FI" dirty="0"/>
              <a:t>Palvelutarpeen arvioinnin aikana ollaan yhteydessä ja tavataan huoltajia, lasta ja tarvittaessa tehdään moniammatillista verkostoyhteystyötä perheen luvalla</a:t>
            </a:r>
          </a:p>
          <a:p>
            <a:pPr marL="342900" indent="-342900">
              <a:buFontTx/>
              <a:buChar char="-"/>
            </a:pPr>
            <a:r>
              <a:rPr lang="fi-FI" dirty="0"/>
              <a:t>Perhe on oman tilanteensa asiantuntija, ajatus omasta tilanteesta ja tuen </a:t>
            </a:r>
            <a:r>
              <a:rPr lang="fi-FI"/>
              <a:t>tarpeesta kypsyy, </a:t>
            </a:r>
            <a:r>
              <a:rPr lang="fi-FI" dirty="0"/>
              <a:t>jonka vuoksi voi tarvita useampia yhteydenottoja/ilmoituksia, että perhe on valmis </a:t>
            </a:r>
            <a:r>
              <a:rPr lang="fi-FI"/>
              <a:t>ottamaan tukea</a:t>
            </a:r>
            <a:endParaRPr lang="fi-FI" dirty="0"/>
          </a:p>
          <a:p>
            <a:pPr marL="342900" indent="-342900">
              <a:buFontTx/>
              <a:buChar char="-"/>
            </a:pPr>
            <a:endParaRPr lang="fi-FI" dirty="0"/>
          </a:p>
          <a:p>
            <a:pPr marL="342900" indent="-342900">
              <a:buFontTx/>
              <a:buChar char="-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48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9C706-96D5-4E7C-9E30-CA2852444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919" y="0"/>
            <a:ext cx="10515600" cy="2387600"/>
          </a:xfrm>
        </p:spPr>
        <p:txBody>
          <a:bodyPr/>
          <a:lstStyle/>
          <a:p>
            <a:r>
              <a:rPr lang="fi-FI" sz="6600" dirty="0"/>
              <a:t>VARHAISEN TUEN PALVELUT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5D47FD-F4A8-47F6-926F-CC1EAD42D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98" y="2420224"/>
            <a:ext cx="9144000" cy="367857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Lapsiperheiden kotipalvelu</a:t>
            </a:r>
          </a:p>
          <a:p>
            <a:pPr marL="342900" indent="-342900">
              <a:buFontTx/>
              <a:buChar char="-"/>
            </a:pPr>
            <a:r>
              <a:rPr lang="fi-FI" dirty="0"/>
              <a:t>Kasvatus- ja perheneuvonta</a:t>
            </a:r>
          </a:p>
          <a:p>
            <a:pPr marL="342900" indent="-342900">
              <a:buFontTx/>
              <a:buChar char="-"/>
            </a:pPr>
            <a:r>
              <a:rPr lang="fi-FI" dirty="0"/>
              <a:t>Perhetyö</a:t>
            </a:r>
          </a:p>
          <a:p>
            <a:pPr marL="342900" indent="-342900">
              <a:buFontTx/>
              <a:buChar char="-"/>
            </a:pPr>
            <a:r>
              <a:rPr lang="fi-FI" dirty="0"/>
              <a:t>Tukihenkilö</a:t>
            </a:r>
          </a:p>
          <a:p>
            <a:pPr marL="342900" indent="-342900">
              <a:buFontTx/>
              <a:buChar char="-"/>
            </a:pPr>
            <a:r>
              <a:rPr lang="fi-FI" dirty="0"/>
              <a:t>Tukiperhe</a:t>
            </a:r>
          </a:p>
        </p:txBody>
      </p:sp>
    </p:spTree>
    <p:extLst>
      <p:ext uri="{BB962C8B-B14F-4D97-AF65-F5344CB8AC3E}">
        <p14:creationId xmlns:p14="http://schemas.microsoft.com/office/powerpoint/2010/main" val="235302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42BDC-C394-4D8D-9B23-171ECF2A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46" y="0"/>
            <a:ext cx="6629400" cy="1291906"/>
          </a:xfrm>
        </p:spPr>
        <p:txBody>
          <a:bodyPr/>
          <a:lstStyle/>
          <a:p>
            <a:r>
              <a:rPr lang="fi-FI" dirty="0"/>
              <a:t>Puheeksi ottaminen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9642A3-2BBA-434F-BDBE-BDB53934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67" y="1191238"/>
            <a:ext cx="6629400" cy="4668024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Inter"/>
              </a:rPr>
              <a:t>Ymmärrä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Inter"/>
              </a:rPr>
              <a:t>puheeksiottokeskustelun</a:t>
            </a:r>
            <a:r>
              <a:rPr lang="fi-FI" b="0" i="0" dirty="0">
                <a:solidFill>
                  <a:srgbClr val="000000"/>
                </a:solidFill>
                <a:effectLst/>
                <a:latin typeface="Inter"/>
              </a:rPr>
              <a:t> merkitys. Asian puheeksi ottaminen on keino ennaltaehkäistä mahdollisia ongelmia, edistää perheen hyvinvointia ja vahvistaa luottamusta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Inter"/>
              </a:rPr>
              <a:t>Rohkaistu puhumaan avoimesti ja rehellisesti, mutta kunnioittavasti ja empaattisesti.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Inter"/>
              </a:rPr>
              <a:t>Ole läsnä keskusteluissa, kuuntele.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Inter"/>
              </a:rPr>
              <a:t>Lähesty keskustelua ratkaisukeskeisesti. Vältä syyllistämistä ja kritiikkiä ja keskity sen sijaan ratkaisujen löytämiseen yhdessä. </a:t>
            </a:r>
          </a:p>
          <a:p>
            <a:pPr marL="342900" indent="-342900">
              <a:buFontTx/>
              <a:buChar char="-"/>
            </a:pPr>
            <a:endParaRPr lang="fi-FI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fi-FI" b="0" dirty="0">
                <a:solidFill>
                  <a:srgbClr val="111111"/>
                </a:solidFill>
                <a:latin typeface="-apple-system"/>
              </a:rPr>
              <a:t>ESIMERKKEJÄ ALOITTAA KESKUSTELU</a:t>
            </a:r>
          </a:p>
          <a:p>
            <a:pPr marL="342900" indent="-342900">
              <a:buFontTx/>
              <a:buChar char="-"/>
            </a:pPr>
            <a:r>
              <a:rPr lang="fi-FI" b="0" i="0" dirty="0">
                <a:solidFill>
                  <a:srgbClr val="111111"/>
                </a:solidFill>
                <a:effectLst/>
                <a:latin typeface="-apple-system"/>
              </a:rPr>
              <a:t>Olen huomannut, että olet ollut viime aikoina väsyneemmän oloinen. </a:t>
            </a:r>
            <a:r>
              <a:rPr lang="fi-FI" b="0" dirty="0">
                <a:solidFill>
                  <a:srgbClr val="111111"/>
                </a:solidFill>
                <a:latin typeface="-apple-system"/>
              </a:rPr>
              <a:t>Miten voit?</a:t>
            </a:r>
          </a:p>
          <a:p>
            <a:pPr marL="342900" indent="-342900">
              <a:buFontTx/>
              <a:buChar char="-"/>
            </a:pPr>
            <a:r>
              <a:rPr lang="fi-FI" b="0" dirty="0">
                <a:solidFill>
                  <a:srgbClr val="111111"/>
                </a:solidFill>
                <a:latin typeface="-apple-system"/>
              </a:rPr>
              <a:t>Sinua ei ole näkynyt aikoihin, mitä sinulle kuuluu?</a:t>
            </a:r>
          </a:p>
          <a:p>
            <a:pPr marL="0" indent="0">
              <a:buNone/>
            </a:pPr>
            <a:r>
              <a:rPr lang="fi-FI" dirty="0">
                <a:solidFill>
                  <a:srgbClr val="111111"/>
                </a:solidFill>
                <a:latin typeface="-apple-system"/>
              </a:rPr>
              <a:t>-     Lapsi on ollut kovin väsynyt/kiukkuinen/käyttäytyy poikkeuksellisesti. Mistähän se mahtaa johtua?</a:t>
            </a:r>
            <a:endParaRPr lang="fi-FI" b="0" dirty="0">
              <a:solidFill>
                <a:srgbClr val="111111"/>
              </a:solidFill>
              <a:latin typeface="-apple-system"/>
            </a:endParaRPr>
          </a:p>
          <a:p>
            <a:pPr marL="342900" indent="-342900">
              <a:buFontTx/>
              <a:buChar char="-"/>
            </a:pPr>
            <a:r>
              <a:rPr lang="fi-FI" b="0" dirty="0">
                <a:solidFill>
                  <a:srgbClr val="111111"/>
                </a:solidFill>
                <a:latin typeface="-apple-system"/>
              </a:rPr>
              <a:t> Ole kiinnostunut ja kysy tarkentavia kysymyksiä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59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4B44E-5815-4F2F-A32A-BA761038F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9445"/>
            <a:ext cx="10515600" cy="1239905"/>
          </a:xfrm>
        </p:spPr>
        <p:txBody>
          <a:bodyPr/>
          <a:lstStyle/>
          <a:p>
            <a:r>
              <a:rPr lang="fi-FI" dirty="0"/>
              <a:t>Ajatuksia…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8D0283-838D-4D64-B64A-8099E9877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14102"/>
            <a:ext cx="9144000" cy="322979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fi-FI" dirty="0"/>
              <a:t>Jokainen vanhempi tekee parhaansa niillä tiedoilla ja taidoilla mitä heillä on</a:t>
            </a:r>
          </a:p>
          <a:p>
            <a:pPr marL="342900" indent="-342900">
              <a:buFontTx/>
              <a:buChar char="-"/>
            </a:pPr>
            <a:r>
              <a:rPr lang="fi-FI" dirty="0"/>
              <a:t>Mieti kuinka puhut tai ajattelet perheistä. Kuka tahansa voi olla samassa tilanteessa, myös sinä itse. Kuinka toivoisit miten sinulle tai sinun perheestä puhutaan?</a:t>
            </a:r>
          </a:p>
          <a:p>
            <a:pPr marL="342900" indent="-342900">
              <a:buFontTx/>
              <a:buChar char="-"/>
            </a:pPr>
            <a:r>
              <a:rPr lang="fi-FI" dirty="0"/>
              <a:t>Kaiken käyttäytymisen takana on positiivinen tarkoitus</a:t>
            </a:r>
          </a:p>
          <a:p>
            <a:pPr marL="342900" indent="-342900">
              <a:buFontTx/>
              <a:buChar char="-"/>
            </a:pPr>
            <a:r>
              <a:rPr lang="fi-FI" dirty="0"/>
              <a:t>Reflektoi</a:t>
            </a:r>
          </a:p>
          <a:p>
            <a:pPr marL="342900" indent="-342900">
              <a:buFontTx/>
              <a:buChar char="-"/>
            </a:pPr>
            <a:r>
              <a:rPr lang="fi-FI" dirty="0"/>
              <a:t>Ole rohkea</a:t>
            </a:r>
          </a:p>
          <a:p>
            <a:pPr marL="342900" indent="-342900">
              <a:buFontTx/>
              <a:buChar char="-"/>
            </a:pPr>
            <a:r>
              <a:rPr lang="fi-FI" dirty="0"/>
              <a:t>Aina voi palata tai tarvittaessa pyytää anteeksi/pahoitella</a:t>
            </a:r>
          </a:p>
        </p:txBody>
      </p:sp>
    </p:spTree>
    <p:extLst>
      <p:ext uri="{BB962C8B-B14F-4D97-AF65-F5344CB8AC3E}">
        <p14:creationId xmlns:p14="http://schemas.microsoft.com/office/powerpoint/2010/main" val="345837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loisat väri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FF00"/>
      </a:accent1>
      <a:accent2>
        <a:srgbClr val="ED0E93"/>
      </a:accent2>
      <a:accent3>
        <a:srgbClr val="00008B"/>
      </a:accent3>
      <a:accent4>
        <a:srgbClr val="FFBB00"/>
      </a:accent4>
      <a:accent5>
        <a:srgbClr val="005900"/>
      </a:accent5>
      <a:accent6>
        <a:srgbClr val="22ABE0"/>
      </a:accent6>
      <a:hlink>
        <a:srgbClr val="669A66"/>
      </a:hlink>
      <a:folHlink>
        <a:srgbClr val="22AB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oisa Blank.potx" id="{63DF7A76-7620-4893-B5D4-9B22D95FD330}" vid="{4940F0B5-A117-444D-B8C2-42D754AE806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643</TotalTime>
  <Words>543</Words>
  <Application>Microsoft Office PowerPoint</Application>
  <PresentationFormat>Laajakuva</PresentationFormat>
  <Paragraphs>60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Arial Black</vt:lpstr>
      <vt:lpstr>Calibri</vt:lpstr>
      <vt:lpstr>Inter</vt:lpstr>
      <vt:lpstr>IntervalSansProBold</vt:lpstr>
      <vt:lpstr>Office-teema</vt:lpstr>
      <vt:lpstr>    ’      LAPSIPERHEIDEN PALVELUT - Perheneuvo - Yhteydenotto sosiaalihuollon vastaavaan   viranomaiseen - Lastensuojeluilmoitus - Palvelutarpeen arviointi - Varhaisen tuen palvelut - Puheeksi ottaminen  </vt:lpstr>
      <vt:lpstr>PERHENEUVO </vt:lpstr>
      <vt:lpstr>Yhteydenotto sosiaalihuollosta vastaavaan viranomaiseen  </vt:lpstr>
      <vt:lpstr>LASTENSUOJELUILMOITUS (ei väkivaltaa tai seksuaalista hyväksi käyttöä)</vt:lpstr>
      <vt:lpstr>Epäily lapseen kohdistuneesta väkivallasta tai seksuaalisesta hyväksikäytöstä</vt:lpstr>
      <vt:lpstr>Miten prosessi jatkuu ilmoituksen tai yhteydenoton jälkeen lapsiperheiden palveluissa</vt:lpstr>
      <vt:lpstr>VARHAISEN TUEN PALVELUT</vt:lpstr>
      <vt:lpstr>Puheeksi ottaminen</vt:lpstr>
      <vt:lpstr>Ajatuksia…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Määttänen Eija</dc:creator>
  <cp:lastModifiedBy>Määttänen Eija</cp:lastModifiedBy>
  <cp:revision>17</cp:revision>
  <dcterms:created xsi:type="dcterms:W3CDTF">2024-09-03T07:15:51Z</dcterms:created>
  <dcterms:modified xsi:type="dcterms:W3CDTF">2024-09-04T09:32:36Z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295cc1-d279-42ac-ab4d-3b0f4fece050_Enabled">
    <vt:lpwstr>true</vt:lpwstr>
  </property>
  <property fmtid="{D5CDD505-2E9C-101B-9397-08002B2CF9AE}" pid="3" name="MSIP_Label_a7295cc1-d279-42ac-ab4d-3b0f4fece050_SetDate">
    <vt:lpwstr>2022-12-09T07:09:47Z</vt:lpwstr>
  </property>
  <property fmtid="{D5CDD505-2E9C-101B-9397-08002B2CF9AE}" pid="4" name="MSIP_Label_a7295cc1-d279-42ac-ab4d-3b0f4fece050_Method">
    <vt:lpwstr>Standard</vt:lpwstr>
  </property>
  <property fmtid="{D5CDD505-2E9C-101B-9397-08002B2CF9AE}" pid="5" name="MSIP_Label_a7295cc1-d279-42ac-ab4d-3b0f4fece050_Name">
    <vt:lpwstr>FUJITSU-RESTRICTED​</vt:lpwstr>
  </property>
  <property fmtid="{D5CDD505-2E9C-101B-9397-08002B2CF9AE}" pid="6" name="MSIP_Label_a7295cc1-d279-42ac-ab4d-3b0f4fece050_SiteId">
    <vt:lpwstr>a19f121d-81e1-4858-a9d8-736e267fd4c7</vt:lpwstr>
  </property>
  <property fmtid="{D5CDD505-2E9C-101B-9397-08002B2CF9AE}" pid="7" name="MSIP_Label_a7295cc1-d279-42ac-ab4d-3b0f4fece050_ActionId">
    <vt:lpwstr>b34b57c3-61b1-43fb-a768-23f23df1eef7</vt:lpwstr>
  </property>
  <property fmtid="{D5CDD505-2E9C-101B-9397-08002B2CF9AE}" pid="8" name="MSIP_Label_a7295cc1-d279-42ac-ab4d-3b0f4fece050_ContentBits">
    <vt:lpwstr>0</vt:lpwstr>
  </property>
</Properties>
</file>